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8" r:id="rId3"/>
    <p:sldId id="273" r:id="rId4"/>
    <p:sldId id="260" r:id="rId5"/>
    <p:sldId id="268" r:id="rId6"/>
    <p:sldId id="277" r:id="rId7"/>
    <p:sldId id="278" r:id="rId8"/>
    <p:sldId id="257" r:id="rId9"/>
    <p:sldId id="275" r:id="rId10"/>
    <p:sldId id="279" r:id="rId11"/>
    <p:sldId id="262" r:id="rId12"/>
    <p:sldId id="276" r:id="rId13"/>
    <p:sldId id="280" r:id="rId14"/>
    <p:sldId id="281" r:id="rId15"/>
    <p:sldId id="282" r:id="rId16"/>
    <p:sldId id="283" r:id="rId17"/>
    <p:sldId id="285" r:id="rId18"/>
    <p:sldId id="284" r:id="rId19"/>
    <p:sldId id="286" r:id="rId20"/>
    <p:sldId id="287" r:id="rId21"/>
    <p:sldId id="288" r:id="rId22"/>
    <p:sldId id="289" r:id="rId23"/>
    <p:sldId id="290" r:id="rId24"/>
    <p:sldId id="291" r:id="rId25"/>
    <p:sldId id="292" r:id="rId26"/>
    <p:sldId id="293" r:id="rId27"/>
    <p:sldId id="294" r:id="rId28"/>
    <p:sldId id="295" r:id="rId29"/>
    <p:sldId id="297" r:id="rId30"/>
    <p:sldId id="298" r:id="rId31"/>
    <p:sldId id="296" r:id="rId32"/>
    <p:sldId id="299" r:id="rId33"/>
    <p:sldId id="301" r:id="rId34"/>
    <p:sldId id="300" r:id="rId35"/>
    <p:sldId id="302" r:id="rId36"/>
    <p:sldId id="303" r:id="rId37"/>
    <p:sldId id="304" r:id="rId38"/>
  </p:sldIdLst>
  <p:sldSz cx="9144000" cy="6858000" type="screen4x3"/>
  <p:notesSz cx="6718300" cy="985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08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F3C5E1-ED30-4562-831F-9588B3676A3C}" type="datetimeFigureOut">
              <a:rPr lang="en-GB" smtClean="0"/>
              <a:t>10/10/2015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1600243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F3C5E1-ED30-4562-831F-9588B3676A3C}" type="datetimeFigureOut">
              <a:rPr lang="en-GB" smtClean="0"/>
              <a:t>10/10/2015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5650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3C5E1-ED30-4562-831F-9588B3676A3C}" type="datetimeFigureOut">
              <a:rPr lang="en-GB" smtClean="0"/>
              <a:t>10/10/2015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3550811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F3C5E1-ED30-4562-831F-9588B3676A3C}" type="datetimeFigureOut">
              <a:rPr lang="en-GB" smtClean="0"/>
              <a:t>10/10/2015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3438014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F3C5E1-ED30-4562-831F-9588B3676A3C}" type="datetimeFigureOut">
              <a:rPr lang="en-GB" smtClean="0"/>
              <a:t>10/10/2015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58787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AF3C5E1-ED30-4562-831F-9588B3676A3C}" type="datetimeFigureOut">
              <a:rPr lang="en-GB" smtClean="0"/>
              <a:t>10/10/2015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3728133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F3C5E1-ED30-4562-831F-9588B3676A3C}" type="datetimeFigureOut">
              <a:rPr lang="en-GB" smtClean="0"/>
              <a:t>10/10/2015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234899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3C5E1-ED30-4562-831F-9588B3676A3C}" type="datetimeFigureOut">
              <a:rPr lang="en-GB" smtClean="0"/>
              <a:t>10/10/2015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346546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3C5E1-ED30-4562-831F-9588B3676A3C}" type="datetimeFigureOut">
              <a:rPr lang="en-GB" smtClean="0"/>
              <a:t>10/10/2015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273441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F3C5E1-ED30-4562-831F-9588B3676A3C}" type="datetimeFigureOut">
              <a:rPr lang="en-GB" smtClean="0"/>
              <a:t>10/10/2015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3793931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F3C5E1-ED30-4562-831F-9588B3676A3C}" type="datetimeFigureOut">
              <a:rPr lang="en-GB" smtClean="0"/>
              <a:t>10/10/2015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4A931D-D8E3-4F90-A975-AAC92EB64173}" type="slidenum">
              <a:rPr lang="en-GB" smtClean="0"/>
              <a:t>‹#›</a:t>
            </a:fld>
            <a:endParaRPr lang="en-GB"/>
          </a:p>
        </p:txBody>
      </p:sp>
    </p:spTree>
    <p:extLst>
      <p:ext uri="{BB962C8B-B14F-4D97-AF65-F5344CB8AC3E}">
        <p14:creationId xmlns:p14="http://schemas.microsoft.com/office/powerpoint/2010/main" val="898149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CF0C22-1A8B-4B96-BC54-3AEEA4B53B66}" type="slidenum">
              <a:rPr lang="en-US"/>
              <a:pPr>
                <a:defRPr/>
              </a:pPr>
              <a:t>‹#›</a:t>
            </a:fld>
            <a:endParaRPr lang="en-US"/>
          </a:p>
        </p:txBody>
      </p:sp>
    </p:spTree>
    <p:extLst>
      <p:ext uri="{BB962C8B-B14F-4D97-AF65-F5344CB8AC3E}">
        <p14:creationId xmlns:p14="http://schemas.microsoft.com/office/powerpoint/2010/main" val="1948403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F3C5E1-ED30-4562-831F-9588B3676A3C}" type="datetimeFigureOut">
              <a:rPr lang="en-GB" smtClean="0"/>
              <a:t>10/10/2015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4A931D-D8E3-4F90-A975-AAC92EB64173}" type="slidenum">
              <a:rPr lang="en-GB" smtClean="0"/>
              <a:t>‹#›</a:t>
            </a:fld>
            <a:endParaRPr lang="en-GB"/>
          </a:p>
        </p:txBody>
      </p:sp>
    </p:spTree>
    <p:extLst>
      <p:ext uri="{BB962C8B-B14F-4D97-AF65-F5344CB8AC3E}">
        <p14:creationId xmlns:p14="http://schemas.microsoft.com/office/powerpoint/2010/main" val="473711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565" y="193204"/>
            <a:ext cx="8229600" cy="1143000"/>
          </a:xfrm>
        </p:spPr>
        <p:txBody>
          <a:bodyPr>
            <a:normAutofit fontScale="90000"/>
          </a:bodyPr>
          <a:lstStyle/>
          <a:p>
            <a:r>
              <a:rPr lang="en-GB" b="1" dirty="0">
                <a:solidFill>
                  <a:srgbClr val="7030A0"/>
                </a:solidFill>
                <a:effectLst>
                  <a:outerShdw blurRad="38100" dist="38100" dir="2700000" algn="tl">
                    <a:srgbClr val="000000">
                      <a:alpha val="43137"/>
                    </a:srgbClr>
                  </a:outerShdw>
                </a:effectLst>
              </a:rPr>
              <a:t>Starter </a:t>
            </a:r>
            <a:r>
              <a:rPr lang="en-GB" b="1" dirty="0" smtClean="0">
                <a:solidFill>
                  <a:srgbClr val="7030A0"/>
                </a:solidFill>
                <a:effectLst>
                  <a:outerShdw blurRad="38100" dist="38100" dir="2700000" algn="tl">
                    <a:srgbClr val="000000">
                      <a:alpha val="43137"/>
                    </a:srgbClr>
                  </a:outerShdw>
                </a:effectLst>
              </a:rPr>
              <a:t>Activity: </a:t>
            </a:r>
            <a:r>
              <a:rPr lang="en-GB" b="1" i="1" dirty="0" smtClean="0">
                <a:solidFill>
                  <a:srgbClr val="7030A0"/>
                </a:solidFill>
                <a:effectLst>
                  <a:outerShdw blurRad="38100" dist="38100" dir="2700000" algn="tl">
                    <a:srgbClr val="000000">
                      <a:alpha val="43137"/>
                    </a:srgbClr>
                  </a:outerShdw>
                </a:effectLst>
              </a:rPr>
              <a:t>A Christmas Carol</a:t>
            </a:r>
            <a:r>
              <a:rPr lang="en-GB" b="1" dirty="0">
                <a:solidFill>
                  <a:srgbClr val="7030A0"/>
                </a:solidFill>
                <a:effectLst>
                  <a:outerShdw blurRad="38100" dist="38100" dir="2700000" algn="tl">
                    <a:srgbClr val="000000">
                      <a:alpha val="43137"/>
                    </a:srgbClr>
                  </a:outerShdw>
                </a:effectLst>
              </a:rPr>
              <a:t/>
            </a:r>
            <a:br>
              <a:rPr lang="en-GB" b="1" dirty="0">
                <a:solidFill>
                  <a:srgbClr val="7030A0"/>
                </a:solidFill>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167939" name="Rectangle 3"/>
          <p:cNvSpPr>
            <a:spLocks noGrp="1" noChangeArrowheads="1"/>
          </p:cNvSpPr>
          <p:nvPr>
            <p:ph sz="half" idx="1"/>
          </p:nvPr>
        </p:nvSpPr>
        <p:spPr>
          <a:xfrm>
            <a:off x="179512" y="4581128"/>
            <a:ext cx="5688632" cy="2088232"/>
          </a:xfrm>
          <a:solidFill>
            <a:schemeClr val="bg1"/>
          </a:solidFill>
          <a:ln w="28575">
            <a:solidFill>
              <a:srgbClr val="7030A0"/>
            </a:solidFill>
          </a:ln>
        </p:spPr>
        <p:txBody>
          <a:bodyPr>
            <a:normAutofit fontScale="92500" lnSpcReduction="20000"/>
          </a:bodyPr>
          <a:lstStyle/>
          <a:p>
            <a:pPr algn="ctr" eaLnBrk="1" hangingPunct="1">
              <a:buFontTx/>
              <a:buNone/>
              <a:defRPr/>
            </a:pPr>
            <a:r>
              <a:rPr lang="en-GB" b="1" dirty="0" smtClean="0">
                <a:solidFill>
                  <a:srgbClr val="7030A0"/>
                </a:solidFill>
                <a:effectLst>
                  <a:outerShdw blurRad="38100" dist="38100" dir="2700000" algn="tl">
                    <a:srgbClr val="C0C0C0"/>
                  </a:outerShdw>
                </a:effectLst>
              </a:rPr>
              <a:t>Look carefully at </a:t>
            </a:r>
            <a:r>
              <a:rPr lang="en-GB" b="1" dirty="0" smtClean="0">
                <a:solidFill>
                  <a:srgbClr val="7030A0"/>
                </a:solidFill>
                <a:effectLst>
                  <a:outerShdw blurRad="38100" dist="38100" dir="2700000" algn="tl">
                    <a:srgbClr val="C0C0C0"/>
                  </a:outerShdw>
                </a:effectLst>
              </a:rPr>
              <a:t>the original illustrations from the novella. </a:t>
            </a:r>
            <a:r>
              <a:rPr lang="en-GB" b="1" dirty="0">
                <a:solidFill>
                  <a:srgbClr val="7030A0"/>
                </a:solidFill>
                <a:effectLst>
                  <a:outerShdw blurRad="38100" dist="38100" dir="2700000" algn="tl">
                    <a:srgbClr val="C0C0C0"/>
                  </a:outerShdw>
                </a:effectLst>
              </a:rPr>
              <a:t>W</a:t>
            </a:r>
            <a:r>
              <a:rPr lang="en-GB" b="1" dirty="0" smtClean="0">
                <a:solidFill>
                  <a:srgbClr val="7030A0"/>
                </a:solidFill>
                <a:effectLst>
                  <a:outerShdw blurRad="38100" dist="38100" dir="2700000" algn="tl">
                    <a:srgbClr val="C0C0C0"/>
                  </a:outerShdw>
                </a:effectLst>
              </a:rPr>
              <a:t>hat </a:t>
            </a:r>
            <a:r>
              <a:rPr lang="en-GB" b="1" dirty="0" smtClean="0">
                <a:solidFill>
                  <a:srgbClr val="7030A0"/>
                </a:solidFill>
                <a:effectLst>
                  <a:outerShdw blurRad="38100" dist="38100" dir="2700000" algn="tl">
                    <a:srgbClr val="C0C0C0"/>
                  </a:outerShdw>
                </a:effectLst>
              </a:rPr>
              <a:t>can you infer and deduce </a:t>
            </a:r>
            <a:r>
              <a:rPr lang="en-GB" b="1" dirty="0" smtClean="0">
                <a:solidFill>
                  <a:srgbClr val="7030A0"/>
                </a:solidFill>
                <a:effectLst>
                  <a:outerShdw blurRad="38100" dist="38100" dir="2700000" algn="tl">
                    <a:srgbClr val="C0C0C0"/>
                  </a:outerShdw>
                </a:effectLst>
              </a:rPr>
              <a:t>about</a:t>
            </a:r>
          </a:p>
          <a:p>
            <a:pPr algn="ctr" eaLnBrk="1" hangingPunct="1">
              <a:buFontTx/>
              <a:buNone/>
              <a:defRPr/>
            </a:pPr>
            <a:r>
              <a:rPr lang="en-GB" b="1" dirty="0" smtClean="0">
                <a:solidFill>
                  <a:srgbClr val="7030A0"/>
                </a:solidFill>
                <a:effectLst>
                  <a:outerShdw blurRad="38100" dist="38100" dir="2700000" algn="tl">
                    <a:srgbClr val="C0C0C0"/>
                  </a:outerShdw>
                </a:effectLst>
              </a:rPr>
              <a:t>A) Scrooge </a:t>
            </a:r>
            <a:endParaRPr lang="en-GB" b="1" dirty="0" smtClean="0">
              <a:solidFill>
                <a:srgbClr val="7030A0"/>
              </a:solidFill>
              <a:effectLst>
                <a:outerShdw blurRad="38100" dist="38100" dir="2700000" algn="tl">
                  <a:srgbClr val="C0C0C0"/>
                </a:outerShdw>
              </a:effectLst>
            </a:endParaRPr>
          </a:p>
          <a:p>
            <a:pPr eaLnBrk="1" hangingPunct="1">
              <a:buFontTx/>
              <a:buNone/>
              <a:defRPr/>
            </a:pPr>
            <a:endParaRPr lang="en-GB" sz="800" b="1" dirty="0">
              <a:solidFill>
                <a:srgbClr val="7030A0"/>
              </a:solidFill>
              <a:effectLst>
                <a:outerShdw blurRad="38100" dist="38100" dir="2700000" algn="tl">
                  <a:srgbClr val="C0C0C0"/>
                </a:outerShdw>
              </a:effectLst>
            </a:endParaRPr>
          </a:p>
          <a:p>
            <a:pPr algn="ctr" eaLnBrk="1" hangingPunct="1">
              <a:buFontTx/>
              <a:buNone/>
              <a:defRPr/>
            </a:pPr>
            <a:r>
              <a:rPr lang="en-GB" b="1" dirty="0" smtClean="0">
                <a:solidFill>
                  <a:srgbClr val="7030A0"/>
                </a:solidFill>
                <a:effectLst>
                  <a:outerShdw blurRad="38100" dist="38100" dir="2700000" algn="tl">
                    <a:srgbClr val="C0C0C0"/>
                  </a:outerShdw>
                </a:effectLst>
              </a:rPr>
              <a:t>B)</a:t>
            </a:r>
            <a:r>
              <a:rPr lang="en-GB" b="1" dirty="0">
                <a:solidFill>
                  <a:srgbClr val="7030A0"/>
                </a:solidFill>
                <a:effectLst>
                  <a:outerShdw blurRad="38100" dist="38100" dir="2700000" algn="tl">
                    <a:srgbClr val="C0C0C0"/>
                  </a:outerShdw>
                </a:effectLst>
              </a:rPr>
              <a:t> </a:t>
            </a:r>
            <a:r>
              <a:rPr lang="en-GB" b="1" dirty="0" smtClean="0">
                <a:solidFill>
                  <a:srgbClr val="7030A0"/>
                </a:solidFill>
                <a:effectLst>
                  <a:outerShdw blurRad="38100" dist="38100" dir="2700000" algn="tl">
                    <a:srgbClr val="C0C0C0"/>
                  </a:outerShdw>
                </a:effectLst>
              </a:rPr>
              <a:t>The Plot</a:t>
            </a:r>
            <a:r>
              <a:rPr lang="en-GB" b="1" dirty="0" smtClean="0">
                <a:solidFill>
                  <a:srgbClr val="7030A0"/>
                </a:solidFill>
                <a:effectLst>
                  <a:outerShdw blurRad="38100" dist="38100" dir="2700000" algn="tl">
                    <a:srgbClr val="C0C0C0"/>
                  </a:outerShdw>
                </a:effectLst>
              </a:rPr>
              <a:t>     </a:t>
            </a:r>
            <a:endParaRPr lang="en-GB" b="1" dirty="0" smtClean="0">
              <a:solidFill>
                <a:srgbClr val="7030A0"/>
              </a:solidFill>
              <a:effectLst>
                <a:outerShdw blurRad="38100" dist="38100" dir="2700000" algn="tl">
                  <a:srgbClr val="C0C0C0"/>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1145827"/>
            <a:ext cx="2205757" cy="2947833"/>
          </a:xfrm>
          <a:prstGeom prst="rect">
            <a:avLst/>
          </a:prstGeom>
          <a:ln w="28575">
            <a:solidFill>
              <a:srgbClr val="7030A0"/>
            </a:solidFill>
          </a:ln>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145827"/>
            <a:ext cx="2073476" cy="2947833"/>
          </a:xfrm>
          <a:prstGeom prst="rect">
            <a:avLst/>
          </a:prstGeom>
          <a:ln w="28575">
            <a:solidFill>
              <a:srgbClr val="7030A0"/>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980728"/>
            <a:ext cx="2910011" cy="2266899"/>
          </a:xfrm>
          <a:prstGeom prst="rect">
            <a:avLst/>
          </a:prstGeom>
          <a:ln w="28575">
            <a:solidFill>
              <a:srgbClr val="7030A0"/>
            </a:solidFill>
          </a:ln>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1324" y="3501008"/>
            <a:ext cx="2251682" cy="3141882"/>
          </a:xfrm>
          <a:prstGeom prst="rect">
            <a:avLst/>
          </a:prstGeom>
          <a:ln w="28575">
            <a:solidFill>
              <a:srgbClr val="7030A0"/>
            </a:solidFill>
          </a:ln>
        </p:spPr>
      </p:pic>
    </p:spTree>
    <p:extLst>
      <p:ext uri="{BB962C8B-B14F-4D97-AF65-F5344CB8AC3E}">
        <p14:creationId xmlns:p14="http://schemas.microsoft.com/office/powerpoint/2010/main" val="3286522020"/>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1259632" y="5805264"/>
            <a:ext cx="6635080" cy="824955"/>
          </a:xfrm>
          <a:noFill/>
        </p:spPr>
        <p:txBody>
          <a:bodyPr>
            <a:normAutofit fontScale="85000" lnSpcReduction="10000"/>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4800" b="1" dirty="0" smtClean="0">
                <a:solidFill>
                  <a:srgbClr val="7030A0"/>
                </a:solidFill>
                <a:effectLst>
                  <a:outerShdw blurRad="38100" dist="38100" dir="2700000" algn="tl">
                    <a:srgbClr val="000000"/>
                  </a:outerShdw>
                </a:effectLst>
                <a:latin typeface="Trebuchet MS" pitchFamily="34" charset="0"/>
              </a:rPr>
              <a:t>Scrooge’s Characterisation</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268760"/>
            <a:ext cx="5400600" cy="4050450"/>
          </a:xfrm>
          <a:prstGeom prst="rect">
            <a:avLst/>
          </a:prstGeom>
          <a:ln w="28575">
            <a:solidFill>
              <a:srgbClr val="7030A0"/>
            </a:solidFill>
          </a:ln>
        </p:spPr>
      </p:pic>
    </p:spTree>
    <p:extLst>
      <p:ext uri="{BB962C8B-B14F-4D97-AF65-F5344CB8AC3E}">
        <p14:creationId xmlns:p14="http://schemas.microsoft.com/office/powerpoint/2010/main" val="2307263606"/>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600200"/>
            <a:ext cx="504056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explore language and explain how Dickens creates Scrooge’s identity</a:t>
            </a:r>
          </a:p>
          <a:p>
            <a:pPr algn="just">
              <a:buFont typeface="Wingdings" pitchFamily="2" charset="2"/>
              <a:buChar char="ü"/>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gain knowledge of the assessment criteria and understand how to structure a written response</a:t>
            </a:r>
          </a:p>
          <a:p>
            <a:pPr>
              <a:buFont typeface="Wingdings" pitchFamily="2" charset="2"/>
              <a:buChar char="ü"/>
            </a:pPr>
            <a:endParaRPr lang="en-GB" sz="2400" b="1" dirty="0">
              <a:solidFill>
                <a:srgbClr val="7030A0"/>
              </a:solidFill>
            </a:endParaRPr>
          </a:p>
          <a:p>
            <a:pPr marL="0" indent="0">
              <a:buNone/>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5944" y="1623887"/>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997537"/>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normAutofit/>
          </a:bodyPr>
          <a:lstStyle/>
          <a:p>
            <a:r>
              <a:rPr lang="en-GB" sz="5400" b="1" dirty="0" smtClean="0">
                <a:solidFill>
                  <a:srgbClr val="7030A0"/>
                </a:solidFill>
                <a:effectLst>
                  <a:outerShdw blurRad="38100" dist="38100" dir="2700000" algn="tl">
                    <a:srgbClr val="000000">
                      <a:alpha val="43137"/>
                    </a:srgbClr>
                  </a:outerShdw>
                </a:effectLst>
              </a:rPr>
              <a:t>First Impressions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39659" y="1043608"/>
            <a:ext cx="8229600" cy="4525963"/>
          </a:xfrm>
          <a:solidFill>
            <a:schemeClr val="bg1"/>
          </a:solidFill>
          <a:ln w="28575">
            <a:solidFill>
              <a:srgbClr val="7030A0"/>
            </a:solidFill>
          </a:ln>
        </p:spPr>
        <p:txBody>
          <a:bodyPr>
            <a:normAutofit fontScale="77500" lnSpcReduction="20000"/>
          </a:bodyPr>
          <a:lstStyle/>
          <a:p>
            <a:pPr marL="0" indent="0">
              <a:buNone/>
            </a:pPr>
            <a:r>
              <a:rPr lang="en-GB" dirty="0" smtClean="0"/>
              <a:t>Dickens uses </a:t>
            </a:r>
            <a:r>
              <a:rPr lang="en-GB" b="1" dirty="0" smtClean="0"/>
              <a:t>adjective</a:t>
            </a:r>
            <a:r>
              <a:rPr lang="en-GB" dirty="0" smtClean="0"/>
              <a:t>s to describe Scrooge. What do we learn about him?</a:t>
            </a:r>
          </a:p>
          <a:p>
            <a:pPr marL="0" indent="0">
              <a:buNone/>
            </a:pPr>
            <a:endParaRPr lang="en-GB" dirty="0" smtClean="0"/>
          </a:p>
          <a:p>
            <a:pPr marL="0" indent="0">
              <a:buNone/>
            </a:pPr>
            <a:r>
              <a:rPr lang="en-GB" sz="3600" b="1" i="1" dirty="0" smtClean="0"/>
              <a:t>“Oh! But he was a </a:t>
            </a:r>
            <a:r>
              <a:rPr lang="en-GB" sz="3600" b="1" i="1" dirty="0" smtClean="0">
                <a:solidFill>
                  <a:srgbClr val="7030A0"/>
                </a:solidFill>
              </a:rPr>
              <a:t>tight-fisted</a:t>
            </a:r>
            <a:r>
              <a:rPr lang="en-GB" sz="3600" b="1" i="1" dirty="0" smtClean="0"/>
              <a:t> hand at the grindstone. Scrooge! A </a:t>
            </a:r>
            <a:r>
              <a:rPr lang="en-GB" sz="3600" b="1" i="1" dirty="0" smtClean="0">
                <a:solidFill>
                  <a:srgbClr val="7030A0"/>
                </a:solidFill>
              </a:rPr>
              <a:t>squeezing</a:t>
            </a:r>
            <a:r>
              <a:rPr lang="en-GB" sz="3600" b="1" i="1" dirty="0" smtClean="0"/>
              <a:t>, </a:t>
            </a:r>
            <a:r>
              <a:rPr lang="en-GB" sz="3600" b="1" i="1" dirty="0" smtClean="0">
                <a:solidFill>
                  <a:srgbClr val="7030A0"/>
                </a:solidFill>
              </a:rPr>
              <a:t>wrenching</a:t>
            </a:r>
            <a:r>
              <a:rPr lang="en-GB" sz="3600" b="1" i="1" dirty="0" smtClean="0"/>
              <a:t>, </a:t>
            </a:r>
            <a:r>
              <a:rPr lang="en-GB" sz="3600" b="1" i="1" dirty="0" smtClean="0">
                <a:solidFill>
                  <a:srgbClr val="7030A0"/>
                </a:solidFill>
              </a:rPr>
              <a:t>grasping</a:t>
            </a:r>
            <a:r>
              <a:rPr lang="en-GB" sz="3600" b="1" i="1" dirty="0" smtClean="0"/>
              <a:t>, </a:t>
            </a:r>
            <a:r>
              <a:rPr lang="en-GB" sz="3600" b="1" i="1" dirty="0" smtClean="0">
                <a:solidFill>
                  <a:srgbClr val="7030A0"/>
                </a:solidFill>
              </a:rPr>
              <a:t>scraping</a:t>
            </a:r>
            <a:r>
              <a:rPr lang="en-GB" sz="3600" b="1" i="1" dirty="0" smtClean="0"/>
              <a:t>, </a:t>
            </a:r>
            <a:r>
              <a:rPr lang="en-GB" sz="3600" b="1" i="1" dirty="0" smtClean="0">
                <a:solidFill>
                  <a:srgbClr val="7030A0"/>
                </a:solidFill>
              </a:rPr>
              <a:t>clutching</a:t>
            </a:r>
            <a:r>
              <a:rPr lang="en-GB" sz="3600" b="1" i="1" dirty="0" smtClean="0"/>
              <a:t>, </a:t>
            </a:r>
            <a:r>
              <a:rPr lang="en-GB" sz="3600" b="1" i="1" dirty="0" smtClean="0">
                <a:solidFill>
                  <a:srgbClr val="7030A0"/>
                </a:solidFill>
              </a:rPr>
              <a:t>covetous</a:t>
            </a:r>
            <a:r>
              <a:rPr lang="en-GB" sz="3600" b="1" i="1" dirty="0" smtClean="0"/>
              <a:t>, </a:t>
            </a:r>
            <a:r>
              <a:rPr lang="en-GB" sz="3600" b="1" i="1" dirty="0" smtClean="0">
                <a:solidFill>
                  <a:srgbClr val="7030A0"/>
                </a:solidFill>
              </a:rPr>
              <a:t>old </a:t>
            </a:r>
            <a:r>
              <a:rPr lang="en-GB" sz="3600" b="1" i="1" dirty="0" smtClean="0"/>
              <a:t>sinner!”</a:t>
            </a:r>
          </a:p>
          <a:p>
            <a:pPr marL="0" indent="0">
              <a:buNone/>
            </a:pPr>
            <a:endParaRPr lang="en-GB" u="sng" dirty="0" smtClean="0"/>
          </a:p>
          <a:p>
            <a:pPr marL="0" indent="0">
              <a:buNone/>
            </a:pPr>
            <a:endParaRPr lang="en-GB" u="sng" dirty="0" smtClean="0"/>
          </a:p>
          <a:p>
            <a:pPr marL="0" indent="0">
              <a:buNone/>
            </a:pPr>
            <a:r>
              <a:rPr lang="en-GB" u="sng" dirty="0" smtClean="0"/>
              <a:t>Glossary:</a:t>
            </a:r>
            <a:endParaRPr lang="en-GB" b="1" dirty="0"/>
          </a:p>
          <a:p>
            <a:pPr marL="0" indent="0">
              <a:buNone/>
            </a:pPr>
            <a:r>
              <a:rPr lang="en-GB" b="1" dirty="0" smtClean="0"/>
              <a:t>gait</a:t>
            </a:r>
            <a:r>
              <a:rPr lang="en-GB" dirty="0" smtClean="0"/>
              <a:t>-way of walking</a:t>
            </a:r>
          </a:p>
          <a:p>
            <a:pPr marL="0" indent="0">
              <a:buNone/>
            </a:pPr>
            <a:r>
              <a:rPr lang="en-GB" b="1" dirty="0" smtClean="0"/>
              <a:t>frosty rime- </a:t>
            </a:r>
            <a:r>
              <a:rPr lang="en-GB" dirty="0" smtClean="0"/>
              <a:t>white hair</a:t>
            </a:r>
          </a:p>
          <a:p>
            <a:pPr marL="0" indent="0">
              <a:buNone/>
            </a:pPr>
            <a:r>
              <a:rPr lang="en-GB" b="1" dirty="0" smtClean="0"/>
              <a:t>covetous</a:t>
            </a:r>
            <a:r>
              <a:rPr lang="en-GB" dirty="0" smtClean="0"/>
              <a:t>-envious </a:t>
            </a:r>
            <a:r>
              <a:rPr lang="en-GB" dirty="0"/>
              <a:t>of other people’s possessions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3140968"/>
            <a:ext cx="3150857" cy="1890514"/>
          </a:xfrm>
          <a:prstGeom prst="rect">
            <a:avLst/>
          </a:prstGeom>
        </p:spPr>
      </p:pic>
      <p:sp>
        <p:nvSpPr>
          <p:cNvPr id="5" name="TextBox 4"/>
          <p:cNvSpPr txBox="1"/>
          <p:nvPr/>
        </p:nvSpPr>
        <p:spPr>
          <a:xfrm>
            <a:off x="439659" y="5733256"/>
            <a:ext cx="8229600" cy="830997"/>
          </a:xfrm>
          <a:prstGeom prst="rect">
            <a:avLst/>
          </a:prstGeom>
          <a:ln w="38100"/>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2400" dirty="0" smtClean="0"/>
              <a:t>Is it considered skilful writing to use many adjectives in a single sentence? Why has Dickens made this choice? </a:t>
            </a:r>
            <a:endParaRPr lang="en-GB" sz="2400" dirty="0"/>
          </a:p>
        </p:txBody>
      </p:sp>
    </p:spTree>
    <p:extLst>
      <p:ext uri="{BB962C8B-B14F-4D97-AF65-F5344CB8AC3E}">
        <p14:creationId xmlns:p14="http://schemas.microsoft.com/office/powerpoint/2010/main" val="3420252397"/>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457200" y="0"/>
            <a:ext cx="8229600" cy="792163"/>
          </a:xfrm>
        </p:spPr>
        <p:txBody>
          <a:bodyPr/>
          <a:lstStyle/>
          <a:p>
            <a:pPr eaLnBrk="1" hangingPunct="1">
              <a:defRPr/>
            </a:pPr>
            <a:r>
              <a:rPr lang="en-GB" b="1" dirty="0" smtClean="0">
                <a:solidFill>
                  <a:srgbClr val="7030A0"/>
                </a:solidFill>
                <a:effectLst>
                  <a:outerShdw blurRad="38100" dist="38100" dir="2700000" algn="tl">
                    <a:srgbClr val="C0C0C0"/>
                  </a:outerShdw>
                </a:effectLst>
                <a:latin typeface="Trebuchet MS" pitchFamily="34" charset="0"/>
              </a:rPr>
              <a:t>Describing Scrooge</a:t>
            </a:r>
          </a:p>
        </p:txBody>
      </p:sp>
      <p:sp>
        <p:nvSpPr>
          <p:cNvPr id="37891" name="Rectangle 3"/>
          <p:cNvSpPr>
            <a:spLocks noGrp="1" noChangeArrowheads="1"/>
          </p:cNvSpPr>
          <p:nvPr>
            <p:ph type="body" idx="1"/>
          </p:nvPr>
        </p:nvSpPr>
        <p:spPr>
          <a:xfrm>
            <a:off x="275466" y="4797152"/>
            <a:ext cx="8503394" cy="1150114"/>
          </a:xfrm>
        </p:spPr>
        <p:txBody>
          <a:bodyPr>
            <a:noAutofit/>
          </a:bodyPr>
          <a:lstStyle/>
          <a:p>
            <a:pPr algn="ctr" eaLnBrk="1" hangingPunct="1">
              <a:lnSpc>
                <a:spcPct val="80000"/>
              </a:lnSpc>
              <a:buFontTx/>
              <a:buNone/>
            </a:pPr>
            <a:r>
              <a:rPr lang="en-GB" b="1" dirty="0" smtClean="0">
                <a:latin typeface="+mj-lt"/>
              </a:rPr>
              <a:t>Read Dickens’ description of Scrooge.  </a:t>
            </a:r>
            <a:r>
              <a:rPr lang="en-GB" b="1" dirty="0" smtClean="0">
                <a:latin typeface="+mj-lt"/>
              </a:rPr>
              <a:t>Select words and phrases that reveal his character</a:t>
            </a:r>
            <a:r>
              <a:rPr lang="en-GB" b="1" dirty="0" smtClean="0">
                <a:latin typeface="+mj-lt"/>
              </a:rPr>
              <a:t>.</a:t>
            </a:r>
            <a:r>
              <a:rPr lang="en-GB" sz="2400" dirty="0" smtClean="0">
                <a:latin typeface="+mj-lt"/>
              </a:rPr>
              <a:t> </a:t>
            </a:r>
            <a:endParaRPr lang="en-GB" sz="2400" dirty="0" smtClean="0">
              <a:latin typeface="+mj-lt"/>
            </a:endParaRPr>
          </a:p>
        </p:txBody>
      </p:sp>
      <p:sp>
        <p:nvSpPr>
          <p:cNvPr id="37892" name="Text Box 4"/>
          <p:cNvSpPr txBox="1">
            <a:spLocks noChangeArrowheads="1"/>
          </p:cNvSpPr>
          <p:nvPr/>
        </p:nvSpPr>
        <p:spPr bwMode="auto">
          <a:xfrm>
            <a:off x="457200" y="2362200"/>
            <a:ext cx="830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endParaRPr lang="en-GB"/>
          </a:p>
        </p:txBody>
      </p:sp>
      <p:sp>
        <p:nvSpPr>
          <p:cNvPr id="37893" name="Rectangle 5"/>
          <p:cNvSpPr>
            <a:spLocks noChangeArrowheads="1"/>
          </p:cNvSpPr>
          <p:nvPr/>
        </p:nvSpPr>
        <p:spPr bwMode="auto">
          <a:xfrm>
            <a:off x="134675" y="1020753"/>
            <a:ext cx="8784976" cy="3416320"/>
          </a:xfrm>
          <a:prstGeom prst="rect">
            <a:avLst/>
          </a:prstGeom>
          <a:solidFill>
            <a:schemeClr val="bg1"/>
          </a:solidFill>
          <a:ln w="28575">
            <a:solidFill>
              <a:srgbClr val="7030A0"/>
            </a:solidFill>
            <a:miter lim="800000"/>
            <a:headEnd/>
            <a:tailEnd/>
          </a:ln>
          <a:effectLst/>
          <a:extLst/>
        </p:spPr>
        <p:txBody>
          <a:bodyPr wrap="square" anchor="ctr">
            <a:spAutoFit/>
          </a:bodyPr>
          <a:lstStyle/>
          <a:p>
            <a:pPr algn="just" eaLnBrk="1" hangingPunct="1"/>
            <a:r>
              <a:rPr lang="en-US" sz="2700" dirty="0"/>
              <a:t>Oh! But he was a tight-fisted hand at the grindstone, Scrooge! a squeezing, wrenching, grasping, scraping, clutching, covetous, old sinner! Hard and sharp as flint, from which no steel had ever struck out generous fire; secret, and self-contained, and solitary as an oyster. The cold within him froze his old features, nipped his pointed nose, shriveled his cheek, stiffened his gait; made his eyes red, his thin lips blue and spoke out shrewdly in his grating voice. </a:t>
            </a:r>
          </a:p>
        </p:txBody>
      </p:sp>
    </p:spTree>
    <p:extLst>
      <p:ext uri="{BB962C8B-B14F-4D97-AF65-F5344CB8AC3E}">
        <p14:creationId xmlns:p14="http://schemas.microsoft.com/office/powerpoint/2010/main" val="4056745681"/>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3635896" y="548680"/>
            <a:ext cx="5867400" cy="563562"/>
          </a:xfrm>
        </p:spPr>
        <p:txBody>
          <a:bodyPr>
            <a:noAutofit/>
          </a:bodyPr>
          <a:lstStyle/>
          <a:p>
            <a:pPr eaLnBrk="1" hangingPunct="1">
              <a:defRPr/>
            </a:pPr>
            <a:r>
              <a:rPr lang="en-GB" sz="4000" b="1" dirty="0" smtClean="0">
                <a:solidFill>
                  <a:srgbClr val="7030A0"/>
                </a:solidFill>
                <a:effectLst>
                  <a:outerShdw blurRad="38100" dist="38100" dir="2700000" algn="tl">
                    <a:srgbClr val="C0C0C0"/>
                  </a:outerShdw>
                </a:effectLst>
                <a:latin typeface="Trebuchet MS" pitchFamily="34" charset="0"/>
              </a:rPr>
              <a:t> Ebenezer Scrooge</a:t>
            </a:r>
          </a:p>
        </p:txBody>
      </p:sp>
      <p:sp>
        <p:nvSpPr>
          <p:cNvPr id="29699" name="Rectangle 3"/>
          <p:cNvSpPr>
            <a:spLocks noGrp="1" noChangeArrowheads="1"/>
          </p:cNvSpPr>
          <p:nvPr>
            <p:ph type="body" sz="half" idx="1"/>
          </p:nvPr>
        </p:nvSpPr>
        <p:spPr>
          <a:xfrm>
            <a:off x="233654" y="3573016"/>
            <a:ext cx="4038600" cy="2819400"/>
          </a:xfrm>
          <a:solidFill>
            <a:schemeClr val="bg1"/>
          </a:solidFill>
          <a:ln w="28575">
            <a:solidFill>
              <a:srgbClr val="7030A0"/>
            </a:solidFill>
          </a:ln>
        </p:spPr>
        <p:txBody>
          <a:bodyPr>
            <a:normAutofit lnSpcReduction="10000"/>
          </a:bodyPr>
          <a:lstStyle/>
          <a:p>
            <a:pPr marL="0" indent="0" algn="ctr" eaLnBrk="1" hangingPunct="1">
              <a:lnSpc>
                <a:spcPct val="80000"/>
              </a:lnSpc>
              <a:buNone/>
            </a:pPr>
            <a:r>
              <a:rPr lang="en-GB" sz="2400" dirty="0" smtClean="0"/>
              <a:t>What are your first impressions of Ebenezer Scrooge?   </a:t>
            </a:r>
          </a:p>
          <a:p>
            <a:pPr marL="0" indent="0" algn="ctr" eaLnBrk="1" hangingPunct="1">
              <a:lnSpc>
                <a:spcPct val="80000"/>
              </a:lnSpc>
              <a:buNone/>
            </a:pPr>
            <a:endParaRPr lang="en-GB" sz="2400" dirty="0"/>
          </a:p>
          <a:p>
            <a:pPr marL="0" indent="0" algn="ctr" eaLnBrk="1" hangingPunct="1">
              <a:lnSpc>
                <a:spcPct val="80000"/>
              </a:lnSpc>
              <a:buNone/>
            </a:pPr>
            <a:r>
              <a:rPr lang="en-GB" sz="2400" dirty="0" smtClean="0"/>
              <a:t>Write down 5 adjectives that describe Scrooge then find an example of something that Scrooge says or does which reinforces that idea.</a:t>
            </a:r>
          </a:p>
        </p:txBody>
      </p:sp>
      <p:graphicFrame>
        <p:nvGraphicFramePr>
          <p:cNvPr id="183332" name="Group 36"/>
          <p:cNvGraphicFramePr>
            <a:graphicFrameLocks noGrp="1"/>
          </p:cNvGraphicFramePr>
          <p:nvPr>
            <p:ph sz="half" idx="2"/>
            <p:extLst>
              <p:ext uri="{D42A27DB-BD31-4B8C-83A1-F6EECF244321}">
                <p14:modId xmlns:p14="http://schemas.microsoft.com/office/powerpoint/2010/main" val="3818130763"/>
              </p:ext>
            </p:extLst>
          </p:nvPr>
        </p:nvGraphicFramePr>
        <p:xfrm>
          <a:off x="4355976" y="1404143"/>
          <a:ext cx="4413125" cy="4049713"/>
        </p:xfrm>
        <a:graphic>
          <a:graphicData uri="http://schemas.openxmlformats.org/drawingml/2006/table">
            <a:tbl>
              <a:tblPr/>
              <a:tblGrid>
                <a:gridCol w="2108869"/>
                <a:gridCol w="2304256"/>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dirty="0" smtClean="0">
                          <a:ln>
                            <a:noFill/>
                          </a:ln>
                          <a:solidFill>
                            <a:srgbClr val="800080"/>
                          </a:solidFill>
                          <a:effectLst>
                            <a:outerShdw blurRad="38100" dist="38100" dir="2700000" algn="tl">
                              <a:srgbClr val="C0C0C0"/>
                            </a:outerShdw>
                          </a:effectLst>
                          <a:latin typeface="+mn-lt"/>
                        </a:rPr>
                        <a:t>Adjective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dirty="0" smtClean="0">
                          <a:ln>
                            <a:noFill/>
                          </a:ln>
                          <a:solidFill>
                            <a:srgbClr val="800080"/>
                          </a:solidFill>
                          <a:effectLst>
                            <a:outerShdw blurRad="38100" dist="38100" dir="2700000" algn="tl">
                              <a:srgbClr val="C0C0C0"/>
                            </a:outerShdw>
                          </a:effectLst>
                          <a:latin typeface="+mn-lt"/>
                        </a:rPr>
                        <a:t>Evidence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9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200" b="0" i="0" u="none" strike="noStrike" cap="none" normalizeH="0" baseline="0" dirty="0" smtClean="0">
                          <a:ln>
                            <a:noFill/>
                          </a:ln>
                          <a:solidFill>
                            <a:srgbClr val="0070C0"/>
                          </a:solidFill>
                          <a:effectLst/>
                          <a:latin typeface="Comic Sans MS" pitchFamily="66" charset="0"/>
                        </a:rPr>
                        <a:t>Miserable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800" b="1" i="0" u="none" strike="noStrike" cap="none" normalizeH="0" baseline="0" dirty="0" smtClean="0">
                        <a:ln>
                          <a:noFill/>
                        </a:ln>
                        <a:solidFill>
                          <a:schemeClr val="accent2"/>
                        </a:solidFill>
                        <a:effectLst>
                          <a:outerShdw blurRad="38100" dist="38100" dir="2700000" algn="tl">
                            <a:srgbClr val="C0C0C0"/>
                          </a:outerShdw>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3200" b="1" i="0" u="none" strike="noStrike" cap="none" normalizeH="0" baseline="0" dirty="0" smtClean="0">
                        <a:ln>
                          <a:noFill/>
                        </a:ln>
                        <a:solidFill>
                          <a:schemeClr val="accent2"/>
                        </a:solidFill>
                        <a:effectLst>
                          <a:outerShdw blurRad="38100" dist="38100" dir="2700000" algn="tl">
                            <a:srgbClr val="C0C0C0"/>
                          </a:outerShdw>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800" b="1" i="0" u="none" strike="noStrike" cap="none" normalizeH="0" baseline="0" smtClean="0">
                        <a:ln>
                          <a:noFill/>
                        </a:ln>
                        <a:solidFill>
                          <a:schemeClr val="accent2"/>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3200" b="1" i="0" u="none" strike="noStrike" cap="none" normalizeH="0" baseline="0" smtClean="0">
                        <a:ln>
                          <a:noFill/>
                        </a:ln>
                        <a:solidFill>
                          <a:schemeClr val="accent2"/>
                        </a:solidFill>
                        <a:effectLst>
                          <a:outerShdw blurRad="38100" dist="38100" dir="2700000" algn="tl">
                            <a:srgbClr val="C0C0C0"/>
                          </a:outerShdw>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800" b="1" i="0" u="none" strike="noStrike" cap="none" normalizeH="0" baseline="0" smtClean="0">
                        <a:ln>
                          <a:noFill/>
                        </a:ln>
                        <a:solidFill>
                          <a:schemeClr val="accent2"/>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3200" b="1" i="0" u="none" strike="noStrike" cap="none" normalizeH="0" baseline="0" smtClean="0">
                        <a:ln>
                          <a:noFill/>
                        </a:ln>
                        <a:solidFill>
                          <a:schemeClr val="accent2"/>
                        </a:solidFill>
                        <a:effectLst>
                          <a:outerShdw blurRad="38100" dist="38100" dir="2700000" algn="tl">
                            <a:srgbClr val="C0C0C0"/>
                          </a:outerShdw>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800" b="1" i="0" u="none" strike="noStrike" cap="none" normalizeH="0" baseline="0" smtClean="0">
                        <a:ln>
                          <a:noFill/>
                        </a:ln>
                        <a:solidFill>
                          <a:schemeClr val="accent2"/>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3200" b="1" i="0" u="none" strike="noStrike" cap="none" normalizeH="0" baseline="0" dirty="0" smtClean="0">
                        <a:ln>
                          <a:noFill/>
                        </a:ln>
                        <a:solidFill>
                          <a:schemeClr val="accent2"/>
                        </a:solidFill>
                        <a:effectLst>
                          <a:outerShdw blurRad="38100" dist="38100" dir="2700000" algn="tl">
                            <a:srgbClr val="C0C0C0"/>
                          </a:outerShdw>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800" b="1" i="0" u="none" strike="noStrike" cap="none" normalizeH="0" baseline="0" dirty="0" smtClean="0">
                        <a:ln>
                          <a:noFill/>
                        </a:ln>
                        <a:solidFill>
                          <a:schemeClr val="accent2"/>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8077" r="12211"/>
          <a:stretch/>
        </p:blipFill>
        <p:spPr>
          <a:xfrm>
            <a:off x="251520" y="548680"/>
            <a:ext cx="3943167" cy="2785977"/>
          </a:xfrm>
          <a:prstGeom prst="rect">
            <a:avLst/>
          </a:prstGeom>
          <a:ln w="28575">
            <a:solidFill>
              <a:srgbClr val="7030A0"/>
            </a:solidFill>
          </a:ln>
        </p:spPr>
      </p:pic>
    </p:spTree>
    <p:extLst>
      <p:ext uri="{BB962C8B-B14F-4D97-AF65-F5344CB8AC3E}">
        <p14:creationId xmlns:p14="http://schemas.microsoft.com/office/powerpoint/2010/main" val="2458048221"/>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Scrooge: possible answers</a:t>
            </a:r>
            <a:endParaRPr lang="en-GB" sz="1800" b="1" i="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7504" y="980728"/>
            <a:ext cx="8892480" cy="5616624"/>
          </a:xfrm>
          <a:solidFill>
            <a:schemeClr val="bg1"/>
          </a:solidFill>
          <a:ln w="28575">
            <a:solidFill>
              <a:srgbClr val="7030A0"/>
            </a:solidFill>
          </a:ln>
        </p:spPr>
        <p:txBody>
          <a:bodyPr>
            <a:normAutofit fontScale="92500" lnSpcReduction="10000"/>
          </a:bodyPr>
          <a:lstStyle/>
          <a:p>
            <a:r>
              <a:rPr lang="en-GB" b="1" dirty="0" smtClean="0">
                <a:solidFill>
                  <a:srgbClr val="7030A0"/>
                </a:solidFill>
              </a:rPr>
              <a:t>Envious-</a:t>
            </a:r>
            <a:r>
              <a:rPr lang="en-GB" dirty="0" smtClean="0">
                <a:solidFill>
                  <a:srgbClr val="7030A0"/>
                </a:solidFill>
              </a:rPr>
              <a:t> </a:t>
            </a:r>
            <a:r>
              <a:rPr lang="en-GB" sz="2200" i="1" dirty="0" smtClean="0"/>
              <a:t>“a covetous old sinner”               </a:t>
            </a:r>
            <a:endParaRPr lang="en-GB" sz="2100" i="1" dirty="0" smtClean="0"/>
          </a:p>
          <a:p>
            <a:r>
              <a:rPr lang="en-GB" b="1" dirty="0" smtClean="0">
                <a:solidFill>
                  <a:srgbClr val="7030A0"/>
                </a:solidFill>
              </a:rPr>
              <a:t>Miserly-</a:t>
            </a:r>
            <a:r>
              <a:rPr lang="en-GB" dirty="0" smtClean="0"/>
              <a:t>  </a:t>
            </a:r>
            <a:r>
              <a:rPr lang="en-GB" sz="2200" i="1" dirty="0" smtClean="0"/>
              <a:t>“he was tight-fisted”</a:t>
            </a:r>
          </a:p>
          <a:p>
            <a:r>
              <a:rPr lang="en-GB" b="1" dirty="0" smtClean="0">
                <a:solidFill>
                  <a:srgbClr val="7030A0"/>
                </a:solidFill>
              </a:rPr>
              <a:t>Unkind/mean spirited- </a:t>
            </a:r>
            <a:r>
              <a:rPr lang="en-GB" sz="2200" i="1" dirty="0" smtClean="0"/>
              <a:t>“hard and sharp as flint”</a:t>
            </a:r>
          </a:p>
          <a:p>
            <a:r>
              <a:rPr lang="en-GB" b="1" dirty="0">
                <a:solidFill>
                  <a:srgbClr val="7030A0"/>
                </a:solidFill>
              </a:rPr>
              <a:t>U</a:t>
            </a:r>
            <a:r>
              <a:rPr lang="en-GB" b="1" dirty="0" smtClean="0">
                <a:solidFill>
                  <a:srgbClr val="7030A0"/>
                </a:solidFill>
              </a:rPr>
              <a:t>nsociable-</a:t>
            </a:r>
            <a:r>
              <a:rPr lang="en-GB" dirty="0" smtClean="0"/>
              <a:t> </a:t>
            </a:r>
            <a:r>
              <a:rPr lang="en-GB" sz="2200" i="1" dirty="0" smtClean="0"/>
              <a:t>“self- </a:t>
            </a:r>
            <a:r>
              <a:rPr lang="en-GB" sz="2200" i="1" dirty="0"/>
              <a:t>contained, and solitary as an oyster</a:t>
            </a:r>
            <a:r>
              <a:rPr lang="en-GB" sz="2200" i="1" dirty="0" smtClean="0"/>
              <a:t>”, “sole”</a:t>
            </a:r>
            <a:endParaRPr lang="en-GB" sz="2200" i="1" dirty="0"/>
          </a:p>
          <a:p>
            <a:r>
              <a:rPr lang="en-GB" b="1" dirty="0" smtClean="0">
                <a:solidFill>
                  <a:srgbClr val="7030A0"/>
                </a:solidFill>
              </a:rPr>
              <a:t>Selfish-</a:t>
            </a:r>
            <a:r>
              <a:rPr lang="en-GB" dirty="0" smtClean="0">
                <a:solidFill>
                  <a:srgbClr val="7030A0"/>
                </a:solidFill>
              </a:rPr>
              <a:t> </a:t>
            </a:r>
            <a:r>
              <a:rPr lang="en-GB" sz="2200" i="1" dirty="0" smtClean="0"/>
              <a:t>“I” , “My”</a:t>
            </a:r>
          </a:p>
          <a:p>
            <a:r>
              <a:rPr lang="en-GB" b="1" dirty="0" smtClean="0">
                <a:solidFill>
                  <a:srgbClr val="7030A0"/>
                </a:solidFill>
              </a:rPr>
              <a:t>Unsympathetic-</a:t>
            </a:r>
            <a:r>
              <a:rPr lang="en-GB" b="1" dirty="0" smtClean="0"/>
              <a:t> </a:t>
            </a:r>
            <a:r>
              <a:rPr lang="en-GB" sz="2200" i="1" dirty="0" smtClean="0"/>
              <a:t>“warning all human sympathy to keep its distance”</a:t>
            </a:r>
          </a:p>
          <a:p>
            <a:r>
              <a:rPr lang="en-GB" b="1" dirty="0" smtClean="0">
                <a:solidFill>
                  <a:srgbClr val="7030A0"/>
                </a:solidFill>
              </a:rPr>
              <a:t>Obsessed with work- </a:t>
            </a:r>
            <a:r>
              <a:rPr lang="en-GB" sz="2200" i="1" dirty="0" smtClean="0"/>
              <a:t>“old Scrooge sat busy in the counting house”</a:t>
            </a:r>
            <a:endParaRPr lang="en-GB" sz="1900" i="1" dirty="0" smtClean="0"/>
          </a:p>
          <a:p>
            <a:r>
              <a:rPr lang="en-GB" b="1" dirty="0" smtClean="0">
                <a:solidFill>
                  <a:srgbClr val="7030A0"/>
                </a:solidFill>
              </a:rPr>
              <a:t>Uncaring/indifferent-</a:t>
            </a:r>
            <a:r>
              <a:rPr lang="en-GB" dirty="0" smtClean="0"/>
              <a:t> </a:t>
            </a:r>
            <a:r>
              <a:rPr lang="en-GB" sz="2200" dirty="0" smtClean="0"/>
              <a:t>“the cold within him froze his features</a:t>
            </a:r>
            <a:r>
              <a:rPr lang="en-GB" sz="2200" i="1" dirty="0" smtClean="0"/>
              <a:t>”</a:t>
            </a:r>
          </a:p>
          <a:p>
            <a:r>
              <a:rPr lang="en-GB" b="1" dirty="0" smtClean="0">
                <a:solidFill>
                  <a:srgbClr val="7030A0"/>
                </a:solidFill>
              </a:rPr>
              <a:t>Short-tempered-</a:t>
            </a:r>
            <a:r>
              <a:rPr lang="en-GB" b="1" dirty="0" smtClean="0"/>
              <a:t> </a:t>
            </a:r>
            <a:r>
              <a:rPr lang="en-GB" sz="2200" i="1" dirty="0" smtClean="0"/>
              <a:t>“Scrooge walked out with a growl”</a:t>
            </a:r>
          </a:p>
          <a:p>
            <a:r>
              <a:rPr lang="en-GB" sz="3400" b="1" dirty="0" smtClean="0">
                <a:solidFill>
                  <a:srgbClr val="7030A0"/>
                </a:solidFill>
              </a:rPr>
              <a:t>Cynical-</a:t>
            </a:r>
            <a:r>
              <a:rPr lang="en-GB" sz="1400" b="1" dirty="0" smtClean="0"/>
              <a:t> </a:t>
            </a:r>
            <a:r>
              <a:rPr lang="en-GB" sz="2200" i="1" dirty="0" smtClean="0"/>
              <a:t>“Bah! Humbug!”</a:t>
            </a:r>
          </a:p>
          <a:p>
            <a:r>
              <a:rPr lang="en-GB" b="1" dirty="0" smtClean="0">
                <a:solidFill>
                  <a:srgbClr val="7030A0"/>
                </a:solidFill>
              </a:rPr>
              <a:t>Disliked/menacing-</a:t>
            </a:r>
            <a:r>
              <a:rPr lang="en-GB" dirty="0" smtClean="0"/>
              <a:t> </a:t>
            </a:r>
            <a:r>
              <a:rPr lang="en-GB" sz="2200" i="1" dirty="0" smtClean="0"/>
              <a:t>“nobody ever </a:t>
            </a:r>
            <a:r>
              <a:rPr lang="en-GB" sz="2200" i="1" dirty="0"/>
              <a:t>stopped him in the street</a:t>
            </a:r>
            <a:r>
              <a:rPr lang="en-GB" sz="2200" i="1" dirty="0" smtClean="0"/>
              <a:t>”</a:t>
            </a:r>
          </a:p>
          <a:p>
            <a:endParaRPr lang="en-GB" sz="1900" i="1" dirty="0"/>
          </a:p>
          <a:p>
            <a:endParaRPr lang="en-GB" dirty="0" smtClean="0"/>
          </a:p>
          <a:p>
            <a:endParaRPr lang="en-GB" dirty="0"/>
          </a:p>
        </p:txBody>
      </p:sp>
    </p:spTree>
    <p:extLst>
      <p:ext uri="{BB962C8B-B14F-4D97-AF65-F5344CB8AC3E}">
        <p14:creationId xmlns:p14="http://schemas.microsoft.com/office/powerpoint/2010/main" val="2278061608"/>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“hard and sharp as flint”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62500" lnSpcReduction="20000"/>
          </a:bodyPr>
          <a:lstStyle/>
          <a:p>
            <a:pPr marL="0" indent="0" algn="ctr">
              <a:buNone/>
            </a:pPr>
            <a:r>
              <a:rPr lang="en-GB" sz="3800" b="1" dirty="0" smtClean="0"/>
              <a:t>What do we learn about Scrooge from this simile?</a:t>
            </a:r>
          </a:p>
          <a:p>
            <a:pPr marL="0" indent="0">
              <a:buNone/>
            </a:pPr>
            <a:endParaRPr lang="en-GB" sz="2800" dirty="0" smtClean="0">
              <a:latin typeface="Lucida Calligraphy" pitchFamily="66" charset="0"/>
            </a:endParaRPr>
          </a:p>
          <a:p>
            <a:pPr marL="0" indent="0">
              <a:buNone/>
            </a:pPr>
            <a:endParaRPr lang="en-GB" sz="2800" dirty="0">
              <a:solidFill>
                <a:srgbClr val="7030A0"/>
              </a:solidFill>
              <a:latin typeface="Kristen ITC" pitchFamily="66" charset="0"/>
            </a:endParaRPr>
          </a:p>
          <a:p>
            <a:pPr marL="0" indent="0">
              <a:buNone/>
            </a:pPr>
            <a:r>
              <a:rPr lang="en-GB" sz="2800" dirty="0" smtClean="0">
                <a:solidFill>
                  <a:srgbClr val="7030A0"/>
                </a:solidFill>
                <a:latin typeface="Kristen ITC" pitchFamily="66" charset="0"/>
              </a:rPr>
              <a:t>		</a:t>
            </a:r>
            <a:r>
              <a:rPr lang="en-GB" sz="2400" dirty="0" smtClean="0">
                <a:solidFill>
                  <a:srgbClr val="7030A0"/>
                </a:solidFill>
                <a:latin typeface="Kristen ITC" pitchFamily="66" charset="0"/>
              </a:rPr>
              <a:t>							</a:t>
            </a:r>
            <a:r>
              <a:rPr lang="en-GB" sz="2900" b="1" dirty="0" smtClean="0">
                <a:solidFill>
                  <a:srgbClr val="7030A0"/>
                </a:solidFill>
              </a:rPr>
              <a:t>					   sharp &amp; can cut        grey/old</a:t>
            </a:r>
          </a:p>
          <a:p>
            <a:pPr marL="0" indent="0">
              <a:buNone/>
            </a:pPr>
            <a:r>
              <a:rPr lang="en-GB" sz="2900" b="1" dirty="0" smtClean="0">
                <a:solidFill>
                  <a:srgbClr val="7030A0"/>
                </a:solidFill>
              </a:rPr>
              <a:t>						          	</a:t>
            </a:r>
          </a:p>
          <a:p>
            <a:pPr marL="0" indent="0">
              <a:buNone/>
            </a:pPr>
            <a:endParaRPr lang="en-GB" sz="2900" b="1" dirty="0" smtClean="0">
              <a:solidFill>
                <a:srgbClr val="7030A0"/>
              </a:solidFill>
            </a:endParaRPr>
          </a:p>
          <a:p>
            <a:pPr marL="0" indent="0">
              <a:buNone/>
            </a:pPr>
            <a:endParaRPr lang="en-GB" sz="2900" b="1" dirty="0" smtClean="0">
              <a:solidFill>
                <a:srgbClr val="7030A0"/>
              </a:solidFill>
            </a:endParaRPr>
          </a:p>
          <a:p>
            <a:pPr marL="0" indent="0">
              <a:buNone/>
            </a:pPr>
            <a:endParaRPr lang="en-GB" sz="2900" b="1" dirty="0" smtClean="0">
              <a:solidFill>
                <a:srgbClr val="7030A0"/>
              </a:solidFill>
            </a:endParaRPr>
          </a:p>
          <a:p>
            <a:pPr marL="0" indent="0">
              <a:buNone/>
            </a:pPr>
            <a:r>
              <a:rPr lang="en-GB" sz="2900" b="1" dirty="0" smtClean="0">
                <a:solidFill>
                  <a:srgbClr val="7030A0"/>
                </a:solidFill>
              </a:rPr>
              <a:t>used for</a:t>
            </a:r>
            <a:r>
              <a:rPr lang="en-GB" sz="2900" b="1" dirty="0">
                <a:solidFill>
                  <a:srgbClr val="7030A0"/>
                </a:solidFill>
              </a:rPr>
              <a:t> </a:t>
            </a:r>
            <a:r>
              <a:rPr lang="en-GB" sz="2900" b="1" dirty="0" smtClean="0">
                <a:solidFill>
                  <a:srgbClr val="7030A0"/>
                </a:solidFill>
              </a:rPr>
              <a:t>………</a:t>
            </a:r>
          </a:p>
          <a:p>
            <a:pPr marL="0" indent="0">
              <a:buNone/>
            </a:pPr>
            <a:endParaRPr lang="en-GB" sz="2900" b="1" dirty="0" smtClean="0">
              <a:solidFill>
                <a:srgbClr val="7030A0"/>
              </a:solidFill>
            </a:endParaRPr>
          </a:p>
          <a:p>
            <a:pPr marL="0" indent="0">
              <a:buNone/>
            </a:pPr>
            <a:r>
              <a:rPr lang="en-GB" sz="2900" b="1" dirty="0" smtClean="0">
                <a:solidFill>
                  <a:srgbClr val="7030A0"/>
                </a:solidFill>
              </a:rPr>
              <a:t>														         feels ………</a:t>
            </a:r>
            <a:endParaRPr lang="en-GB" sz="2900" b="1" dirty="0">
              <a:solidFill>
                <a:srgbClr val="7030A0"/>
              </a:solidFill>
            </a:endParaRPr>
          </a:p>
          <a:p>
            <a:pPr marL="0" indent="0">
              <a:buNone/>
            </a:pPr>
            <a:r>
              <a:rPr lang="en-GB" sz="2900" b="1" dirty="0" smtClean="0">
                <a:solidFill>
                  <a:srgbClr val="7030A0"/>
                </a:solidFill>
              </a:rPr>
              <a:t>                 								</a:t>
            </a:r>
          </a:p>
          <a:p>
            <a:pPr marL="0" indent="0">
              <a:buNone/>
            </a:pPr>
            <a:r>
              <a:rPr lang="en-GB" sz="2900" b="1" dirty="0" smtClean="0">
                <a:solidFill>
                  <a:srgbClr val="7030A0"/>
                </a:solidFill>
              </a:rPr>
              <a:t>			Type of</a:t>
            </a:r>
            <a:r>
              <a:rPr lang="en-GB" sz="2900" b="1" dirty="0">
                <a:solidFill>
                  <a:srgbClr val="7030A0"/>
                </a:solidFill>
              </a:rPr>
              <a:t> </a:t>
            </a:r>
            <a:r>
              <a:rPr lang="en-GB" sz="2900" b="1" dirty="0" smtClean="0">
                <a:solidFill>
                  <a:srgbClr val="7030A0"/>
                </a:solidFill>
              </a:rPr>
              <a:t>……….</a:t>
            </a:r>
            <a:endParaRPr lang="en-GB" sz="2900" b="1" dirty="0">
              <a:solidFill>
                <a:srgbClr val="7030A0"/>
              </a:solidFill>
            </a:endParaRPr>
          </a:p>
        </p:txBody>
      </p:sp>
      <p:cxnSp>
        <p:nvCxnSpPr>
          <p:cNvPr id="5" name="Straight Arrow Connector 4"/>
          <p:cNvCxnSpPr/>
          <p:nvPr/>
        </p:nvCxnSpPr>
        <p:spPr>
          <a:xfrm>
            <a:off x="1416769" y="3270685"/>
            <a:ext cx="1078885" cy="43204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9" name="Straight Arrow Connector 8"/>
          <p:cNvCxnSpPr/>
          <p:nvPr/>
        </p:nvCxnSpPr>
        <p:spPr>
          <a:xfrm flipH="1">
            <a:off x="5906766" y="3054661"/>
            <a:ext cx="1080120" cy="21602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2" name="Straight Arrow Connector 11"/>
          <p:cNvCxnSpPr/>
          <p:nvPr/>
        </p:nvCxnSpPr>
        <p:spPr>
          <a:xfrm flipH="1" flipV="1">
            <a:off x="5903465" y="4725145"/>
            <a:ext cx="761844" cy="21602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7" name="Straight Arrow Connector 26"/>
          <p:cNvCxnSpPr/>
          <p:nvPr/>
        </p:nvCxnSpPr>
        <p:spPr>
          <a:xfrm>
            <a:off x="1343022" y="4617132"/>
            <a:ext cx="1152128" cy="324036"/>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3565" y="2924944"/>
            <a:ext cx="2951989" cy="2213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6391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“hard and sharp as flint”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70000" lnSpcReduction="20000"/>
          </a:bodyPr>
          <a:lstStyle/>
          <a:p>
            <a:pPr marL="0" indent="0" algn="ctr">
              <a:buNone/>
            </a:pPr>
            <a:r>
              <a:rPr lang="en-GB" sz="3300" b="1" dirty="0" smtClean="0"/>
              <a:t>What do we learn about Scrooge from this simile?</a:t>
            </a:r>
          </a:p>
          <a:p>
            <a:pPr marL="0" indent="0">
              <a:buNone/>
            </a:pPr>
            <a:endParaRPr lang="en-GB" sz="2800" dirty="0" smtClean="0">
              <a:latin typeface="Lucida Calligraphy" pitchFamily="66" charset="0"/>
            </a:endParaRPr>
          </a:p>
          <a:p>
            <a:pPr marL="0" indent="0">
              <a:buNone/>
            </a:pPr>
            <a:endParaRPr lang="en-GB" sz="2800" dirty="0">
              <a:solidFill>
                <a:srgbClr val="7030A0"/>
              </a:solidFill>
              <a:latin typeface="Lucida Calligraphy" pitchFamily="66" charset="0"/>
            </a:endParaRPr>
          </a:p>
          <a:p>
            <a:pPr marL="0" indent="0">
              <a:buNone/>
            </a:pPr>
            <a:r>
              <a:rPr lang="en-GB" sz="2800" dirty="0" smtClean="0">
                <a:solidFill>
                  <a:srgbClr val="7030A0"/>
                </a:solidFill>
                <a:latin typeface="Lucida Calligraphy" pitchFamily="66" charset="0"/>
              </a:rPr>
              <a:t>		</a:t>
            </a:r>
            <a:r>
              <a:rPr lang="en-GB" sz="2400" dirty="0" smtClean="0">
                <a:solidFill>
                  <a:srgbClr val="7030A0"/>
                </a:solidFill>
                <a:latin typeface="Lucida Calligraphy" pitchFamily="66" charset="0"/>
              </a:rPr>
              <a:t>						</a:t>
            </a:r>
            <a:r>
              <a:rPr lang="en-GB" sz="2600" b="1" dirty="0" smtClean="0">
                <a:solidFill>
                  <a:srgbClr val="7030A0"/>
                </a:solidFill>
              </a:rPr>
              <a:t>						   sharp &amp; can cut        grey/old</a:t>
            </a:r>
          </a:p>
          <a:p>
            <a:pPr marL="0" indent="0">
              <a:buNone/>
            </a:pPr>
            <a:r>
              <a:rPr lang="en-GB" sz="2600" b="1" dirty="0" smtClean="0">
                <a:solidFill>
                  <a:srgbClr val="7030A0"/>
                </a:solidFill>
              </a:rPr>
              <a:t>						          	</a:t>
            </a:r>
          </a:p>
          <a:p>
            <a:pPr marL="0" indent="0">
              <a:buNone/>
            </a:pPr>
            <a:endParaRPr lang="en-GB" sz="2600" b="1" dirty="0" smtClean="0">
              <a:solidFill>
                <a:srgbClr val="7030A0"/>
              </a:solidFill>
            </a:endParaRPr>
          </a:p>
          <a:p>
            <a:pPr marL="0" indent="0">
              <a:buNone/>
            </a:pPr>
            <a:r>
              <a:rPr lang="en-GB" sz="2600" b="1" dirty="0">
                <a:solidFill>
                  <a:srgbClr val="7030A0"/>
                </a:solidFill>
              </a:rPr>
              <a:t>u</a:t>
            </a:r>
            <a:r>
              <a:rPr lang="en-GB" sz="2600" b="1" dirty="0" smtClean="0">
                <a:solidFill>
                  <a:srgbClr val="7030A0"/>
                </a:solidFill>
              </a:rPr>
              <a:t>sed for </a:t>
            </a:r>
          </a:p>
          <a:p>
            <a:pPr marL="0" indent="0">
              <a:buNone/>
            </a:pPr>
            <a:r>
              <a:rPr lang="en-GB" sz="2600" b="1" u="sng" dirty="0">
                <a:solidFill>
                  <a:srgbClr val="7030A0"/>
                </a:solidFill>
              </a:rPr>
              <a:t>l</a:t>
            </a:r>
            <a:r>
              <a:rPr lang="en-GB" sz="2600" b="1" u="sng" dirty="0" smtClean="0">
                <a:solidFill>
                  <a:srgbClr val="7030A0"/>
                </a:solidFill>
              </a:rPr>
              <a:t>ighting fires</a:t>
            </a:r>
          </a:p>
          <a:p>
            <a:pPr marL="0" indent="0">
              <a:buNone/>
            </a:pPr>
            <a:r>
              <a:rPr lang="en-GB" sz="2600" b="1" dirty="0">
                <a:solidFill>
                  <a:srgbClr val="7030A0"/>
                </a:solidFill>
              </a:rPr>
              <a:t>a</a:t>
            </a:r>
            <a:r>
              <a:rPr lang="en-GB" sz="2600" b="1" dirty="0" smtClean="0">
                <a:solidFill>
                  <a:srgbClr val="7030A0"/>
                </a:solidFill>
              </a:rPr>
              <a:t>nd as </a:t>
            </a:r>
            <a:r>
              <a:rPr lang="en-GB" sz="2600" b="1" u="sng" dirty="0" smtClean="0">
                <a:solidFill>
                  <a:srgbClr val="7030A0"/>
                </a:solidFill>
              </a:rPr>
              <a:t>weapons</a:t>
            </a:r>
          </a:p>
          <a:p>
            <a:pPr marL="0" indent="0">
              <a:buNone/>
            </a:pPr>
            <a:r>
              <a:rPr lang="en-GB" sz="2600" b="1" dirty="0" smtClean="0">
                <a:solidFill>
                  <a:srgbClr val="7030A0"/>
                </a:solidFill>
              </a:rPr>
              <a:t>														         feels </a:t>
            </a:r>
            <a:r>
              <a:rPr lang="en-GB" sz="2600" b="1" u="sng" dirty="0" smtClean="0">
                <a:solidFill>
                  <a:srgbClr val="7030A0"/>
                </a:solidFill>
              </a:rPr>
              <a:t>hard/rough</a:t>
            </a:r>
            <a:endParaRPr lang="en-GB" sz="2600" b="1" u="sng" dirty="0">
              <a:solidFill>
                <a:srgbClr val="7030A0"/>
              </a:solidFill>
            </a:endParaRPr>
          </a:p>
          <a:p>
            <a:pPr marL="0" indent="0">
              <a:buNone/>
            </a:pPr>
            <a:r>
              <a:rPr lang="en-GB" sz="2600" b="1" dirty="0" smtClean="0">
                <a:solidFill>
                  <a:srgbClr val="7030A0"/>
                </a:solidFill>
              </a:rPr>
              <a:t>                 								</a:t>
            </a:r>
          </a:p>
          <a:p>
            <a:pPr marL="0" indent="0">
              <a:buNone/>
            </a:pPr>
            <a:r>
              <a:rPr lang="en-GB" sz="2600" b="1" dirty="0" smtClean="0">
                <a:solidFill>
                  <a:srgbClr val="7030A0"/>
                </a:solidFill>
              </a:rPr>
              <a:t>			Type of </a:t>
            </a:r>
            <a:r>
              <a:rPr lang="en-GB" sz="2600" b="1" u="sng" dirty="0" smtClean="0">
                <a:solidFill>
                  <a:srgbClr val="7030A0"/>
                </a:solidFill>
              </a:rPr>
              <a:t>Quartz</a:t>
            </a:r>
            <a:endParaRPr lang="en-GB" sz="2600" b="1" u="sng" dirty="0">
              <a:solidFill>
                <a:srgbClr val="7030A0"/>
              </a:solidFill>
            </a:endParaRPr>
          </a:p>
        </p:txBody>
      </p:sp>
      <p:cxnSp>
        <p:nvCxnSpPr>
          <p:cNvPr id="5" name="Straight Arrow Connector 4"/>
          <p:cNvCxnSpPr/>
          <p:nvPr/>
        </p:nvCxnSpPr>
        <p:spPr>
          <a:xfrm>
            <a:off x="1442878" y="3284627"/>
            <a:ext cx="1078885" cy="43204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9" name="Straight Arrow Connector 8"/>
          <p:cNvCxnSpPr/>
          <p:nvPr/>
        </p:nvCxnSpPr>
        <p:spPr>
          <a:xfrm flipH="1">
            <a:off x="5775253" y="3176615"/>
            <a:ext cx="1080120" cy="21602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2" name="Straight Arrow Connector 11"/>
          <p:cNvCxnSpPr/>
          <p:nvPr/>
        </p:nvCxnSpPr>
        <p:spPr>
          <a:xfrm flipH="1" flipV="1">
            <a:off x="5785300" y="4543377"/>
            <a:ext cx="761844" cy="21602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126" y="2909732"/>
            <a:ext cx="2951989" cy="2213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a:off x="1541594" y="4691676"/>
            <a:ext cx="1078885" cy="43204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8180406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576" y="-171400"/>
            <a:ext cx="10332640" cy="1143000"/>
          </a:xfrm>
        </p:spPr>
        <p:txBody>
          <a:bodyPr>
            <a:noAutofit/>
          </a:bodyPr>
          <a:lstStyle/>
          <a:p>
            <a:r>
              <a:rPr lang="en-GB" sz="4000" b="1" dirty="0" smtClean="0">
                <a:solidFill>
                  <a:srgbClr val="7030A0"/>
                </a:solidFill>
                <a:effectLst>
                  <a:outerShdw blurRad="38100" dist="38100" dir="2700000" algn="tl">
                    <a:srgbClr val="000000">
                      <a:alpha val="43137"/>
                    </a:srgbClr>
                  </a:outerShdw>
                </a:effectLst>
              </a:rPr>
              <a:t>How do I write about Scrooge in the exam?</a:t>
            </a:r>
            <a:endParaRPr lang="en-GB" sz="40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7504" y="1222956"/>
            <a:ext cx="7128792" cy="5141168"/>
          </a:xfrm>
          <a:solidFill>
            <a:schemeClr val="bg1"/>
          </a:solidFill>
          <a:ln w="28575">
            <a:solidFill>
              <a:srgbClr val="7030A0"/>
            </a:solidFill>
          </a:ln>
        </p:spPr>
        <p:txBody>
          <a:bodyPr>
            <a:normAutofit fontScale="85000" lnSpcReduction="10000"/>
          </a:bodyPr>
          <a:lstStyle/>
          <a:p>
            <a:pPr marL="0" indent="0" algn="just">
              <a:buNone/>
            </a:pPr>
            <a:r>
              <a:rPr lang="en-GB" sz="3100" b="1" dirty="0">
                <a:solidFill>
                  <a:srgbClr val="00B050"/>
                </a:solidFill>
              </a:rPr>
              <a:t>Scrooge is miser</a:t>
            </a:r>
            <a:r>
              <a:rPr lang="en-GB" sz="3100" b="1" dirty="0" smtClean="0">
                <a:solidFill>
                  <a:srgbClr val="00B050"/>
                </a:solidFill>
              </a:rPr>
              <a:t>, who sinfully takes advantage of the poor. </a:t>
            </a:r>
            <a:r>
              <a:rPr lang="en-GB" sz="3100" b="1" dirty="0">
                <a:solidFill>
                  <a:srgbClr val="C00000"/>
                </a:solidFill>
              </a:rPr>
              <a:t>He is described as “Hard and sharp as flint” at the beginning of stave one. </a:t>
            </a:r>
            <a:r>
              <a:rPr lang="en-GB" sz="3100" b="1" dirty="0">
                <a:solidFill>
                  <a:srgbClr val="0070C0"/>
                </a:solidFill>
              </a:rPr>
              <a:t>The simile is used to suggest that he is both intelligent and dangerous as he is “sharp”. </a:t>
            </a:r>
            <a:r>
              <a:rPr lang="en-GB" sz="3100" b="1" dirty="0">
                <a:solidFill>
                  <a:schemeClr val="accent6">
                    <a:lumMod val="75000"/>
                  </a:schemeClr>
                </a:solidFill>
              </a:rPr>
              <a:t>His job as a creditor means he possesses both qualities and uses them to take advantage of the </a:t>
            </a:r>
            <a:r>
              <a:rPr lang="en-GB" sz="3100" b="1" dirty="0" smtClean="0">
                <a:solidFill>
                  <a:schemeClr val="accent6">
                    <a:lumMod val="75000"/>
                  </a:schemeClr>
                </a:solidFill>
              </a:rPr>
              <a:t>poor.</a:t>
            </a:r>
            <a:r>
              <a:rPr lang="en-GB" sz="3100" b="1" dirty="0" smtClean="0">
                <a:solidFill>
                  <a:srgbClr val="0070C0"/>
                </a:solidFill>
              </a:rPr>
              <a:t> The </a:t>
            </a:r>
            <a:r>
              <a:rPr lang="en-GB" sz="3100" b="1" dirty="0">
                <a:solidFill>
                  <a:srgbClr val="0070C0"/>
                </a:solidFill>
              </a:rPr>
              <a:t>“hard” quality of the flint links to Scrooge’s unrelenting and harsh attitude to other people as he enjoys being alone. “Flint” can creates sparks that will produce a fire. In the novella, fire is symbolic of the Christmas spirit and although Scrooge is currently evil, he will change as the ghosts intervene to save his soul. </a:t>
            </a:r>
          </a:p>
          <a:p>
            <a:pPr marL="0" indent="0" algn="just">
              <a:buNone/>
            </a:pPr>
            <a:endParaRPr lang="en-GB" b="1" dirty="0"/>
          </a:p>
        </p:txBody>
      </p:sp>
      <p:sp>
        <p:nvSpPr>
          <p:cNvPr id="4" name="TextBox 3"/>
          <p:cNvSpPr txBox="1"/>
          <p:nvPr/>
        </p:nvSpPr>
        <p:spPr>
          <a:xfrm>
            <a:off x="7524328" y="1844824"/>
            <a:ext cx="1368152" cy="461665"/>
          </a:xfrm>
          <a:prstGeom prst="rect">
            <a:avLst/>
          </a:prstGeom>
          <a:solidFill>
            <a:schemeClr val="bg1"/>
          </a:solidFill>
          <a:ln w="28575">
            <a:solidFill>
              <a:srgbClr val="7030A0"/>
            </a:solidFill>
          </a:ln>
        </p:spPr>
        <p:txBody>
          <a:bodyPr wrap="square" rtlCol="0">
            <a:spAutoFit/>
          </a:bodyPr>
          <a:lstStyle/>
          <a:p>
            <a:pPr algn="ctr"/>
            <a:r>
              <a:rPr lang="en-GB" sz="2400" b="1" dirty="0" smtClean="0">
                <a:solidFill>
                  <a:srgbClr val="00B050"/>
                </a:solidFill>
              </a:rPr>
              <a:t>Point</a:t>
            </a:r>
            <a:endParaRPr lang="en-GB" b="1" dirty="0">
              <a:solidFill>
                <a:srgbClr val="00B050"/>
              </a:solidFill>
            </a:endParaRPr>
          </a:p>
        </p:txBody>
      </p:sp>
      <p:sp>
        <p:nvSpPr>
          <p:cNvPr id="5" name="TextBox 4"/>
          <p:cNvSpPr txBox="1"/>
          <p:nvPr/>
        </p:nvSpPr>
        <p:spPr>
          <a:xfrm>
            <a:off x="7344308" y="2718048"/>
            <a:ext cx="1728192" cy="461665"/>
          </a:xfrm>
          <a:prstGeom prst="rect">
            <a:avLst/>
          </a:prstGeom>
          <a:solidFill>
            <a:schemeClr val="bg1"/>
          </a:solidFill>
          <a:ln w="28575">
            <a:solidFill>
              <a:srgbClr val="7030A0"/>
            </a:solidFill>
          </a:ln>
        </p:spPr>
        <p:txBody>
          <a:bodyPr wrap="square" rtlCol="0">
            <a:spAutoFit/>
          </a:bodyPr>
          <a:lstStyle/>
          <a:p>
            <a:pPr algn="ctr"/>
            <a:r>
              <a:rPr lang="en-GB" sz="2400" b="1" dirty="0" smtClean="0">
                <a:solidFill>
                  <a:srgbClr val="C00000"/>
                </a:solidFill>
              </a:rPr>
              <a:t>Evidence</a:t>
            </a:r>
            <a:endParaRPr lang="en-GB" b="1" dirty="0">
              <a:solidFill>
                <a:srgbClr val="C00000"/>
              </a:solidFill>
            </a:endParaRPr>
          </a:p>
        </p:txBody>
      </p:sp>
      <p:sp>
        <p:nvSpPr>
          <p:cNvPr id="6" name="TextBox 5"/>
          <p:cNvSpPr txBox="1"/>
          <p:nvPr/>
        </p:nvSpPr>
        <p:spPr>
          <a:xfrm>
            <a:off x="7344308" y="3562708"/>
            <a:ext cx="1727923" cy="461665"/>
          </a:xfrm>
          <a:prstGeom prst="rect">
            <a:avLst/>
          </a:prstGeom>
          <a:solidFill>
            <a:schemeClr val="bg1"/>
          </a:solidFill>
          <a:ln w="28575">
            <a:solidFill>
              <a:srgbClr val="7030A0"/>
            </a:solidFill>
          </a:ln>
        </p:spPr>
        <p:txBody>
          <a:bodyPr wrap="square" rtlCol="0">
            <a:spAutoFit/>
          </a:bodyPr>
          <a:lstStyle/>
          <a:p>
            <a:pPr algn="ctr"/>
            <a:r>
              <a:rPr lang="en-GB" sz="2400" b="1" dirty="0" smtClean="0">
                <a:solidFill>
                  <a:srgbClr val="0070C0"/>
                </a:solidFill>
              </a:rPr>
              <a:t>Explanation</a:t>
            </a:r>
            <a:endParaRPr lang="en-GB" b="1" dirty="0">
              <a:solidFill>
                <a:srgbClr val="0070C0"/>
              </a:solidFill>
            </a:endParaRPr>
          </a:p>
        </p:txBody>
      </p:sp>
      <p:sp>
        <p:nvSpPr>
          <p:cNvPr id="7" name="TextBox 6"/>
          <p:cNvSpPr txBox="1"/>
          <p:nvPr/>
        </p:nvSpPr>
        <p:spPr>
          <a:xfrm>
            <a:off x="7500533" y="4379392"/>
            <a:ext cx="1425477" cy="830997"/>
          </a:xfrm>
          <a:prstGeom prst="rect">
            <a:avLst/>
          </a:prstGeom>
          <a:solidFill>
            <a:schemeClr val="bg1"/>
          </a:solidFill>
          <a:ln w="28575">
            <a:solidFill>
              <a:srgbClr val="7030A0"/>
            </a:solidFill>
          </a:ln>
        </p:spPr>
        <p:txBody>
          <a:bodyPr wrap="square" rtlCol="0">
            <a:spAutoFit/>
          </a:bodyPr>
          <a:lstStyle/>
          <a:p>
            <a:pPr algn="ctr"/>
            <a:r>
              <a:rPr lang="en-GB" sz="2400" b="1" dirty="0" smtClean="0">
                <a:solidFill>
                  <a:schemeClr val="accent6">
                    <a:lumMod val="75000"/>
                  </a:schemeClr>
                </a:solidFill>
              </a:rPr>
              <a:t>Historical Context</a:t>
            </a:r>
            <a:endParaRPr lang="en-GB" sz="1400" b="1" dirty="0">
              <a:solidFill>
                <a:schemeClr val="accent6">
                  <a:lumMod val="75000"/>
                </a:schemeClr>
              </a:solidFill>
            </a:endParaRPr>
          </a:p>
        </p:txBody>
      </p:sp>
    </p:spTree>
    <p:extLst>
      <p:ext uri="{BB962C8B-B14F-4D97-AF65-F5344CB8AC3E}">
        <p14:creationId xmlns:p14="http://schemas.microsoft.com/office/powerpoint/2010/main" val="2295766000"/>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“solitary as an oyster”</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1520" y="1600200"/>
            <a:ext cx="8568952" cy="4709120"/>
          </a:xfrm>
          <a:solidFill>
            <a:schemeClr val="bg1"/>
          </a:solidFill>
          <a:ln w="28575">
            <a:solidFill>
              <a:srgbClr val="7030A0"/>
            </a:solidFill>
          </a:ln>
        </p:spPr>
        <p:txBody>
          <a:bodyPr>
            <a:normAutofit/>
          </a:bodyPr>
          <a:lstStyle/>
          <a:p>
            <a:pPr marL="0" indent="0" algn="ctr">
              <a:buNone/>
            </a:pPr>
            <a:r>
              <a:rPr lang="en-GB" sz="2500" b="1" dirty="0"/>
              <a:t>What do we learn about Scrooge from this simile?</a:t>
            </a:r>
          </a:p>
          <a:p>
            <a:pPr marL="0" indent="0">
              <a:buNone/>
            </a:pPr>
            <a:endParaRPr lang="en-GB" sz="2000" dirty="0" smtClean="0">
              <a:latin typeface="Lucida Calligraphy" pitchFamily="66" charset="0"/>
            </a:endParaRPr>
          </a:p>
          <a:p>
            <a:pPr marL="0" indent="0">
              <a:buNone/>
            </a:pPr>
            <a:r>
              <a:rPr lang="en-GB" sz="2000" dirty="0" smtClean="0">
                <a:solidFill>
                  <a:srgbClr val="7030A0"/>
                </a:solidFill>
                <a:latin typeface="Kristen ITC" pitchFamily="66" charset="0"/>
              </a:rPr>
              <a:t>	</a:t>
            </a:r>
            <a:r>
              <a:rPr lang="en-GB" sz="1800" b="1" dirty="0" smtClean="0">
                <a:solidFill>
                  <a:srgbClr val="7030A0"/>
                </a:solidFill>
              </a:rPr>
              <a:t>Doesn’t have anything to do with anything else</a:t>
            </a:r>
          </a:p>
          <a:p>
            <a:pPr marL="0" indent="0">
              <a:buNone/>
            </a:pPr>
            <a:endParaRPr lang="en-GB" sz="1800" b="1" dirty="0">
              <a:solidFill>
                <a:srgbClr val="7030A0"/>
              </a:solidFill>
            </a:endParaRPr>
          </a:p>
          <a:p>
            <a:pPr marL="0" indent="0">
              <a:buNone/>
            </a:pPr>
            <a:endParaRPr lang="en-GB" sz="1800" b="1" dirty="0" smtClean="0">
              <a:solidFill>
                <a:srgbClr val="7030A0"/>
              </a:solidFill>
            </a:endParaRPr>
          </a:p>
          <a:p>
            <a:pPr marL="0" indent="0">
              <a:buNone/>
            </a:pPr>
            <a:endParaRPr lang="en-GB" sz="1800" b="1" dirty="0">
              <a:solidFill>
                <a:srgbClr val="7030A0"/>
              </a:solidFill>
            </a:endParaRPr>
          </a:p>
          <a:p>
            <a:pPr marL="0" indent="0">
              <a:buNone/>
            </a:pPr>
            <a:r>
              <a:rPr lang="en-GB" sz="1800" b="1" dirty="0" smtClean="0">
                <a:solidFill>
                  <a:srgbClr val="7030A0"/>
                </a:solidFill>
              </a:rPr>
              <a:t>Can be worth </a:t>
            </a:r>
          </a:p>
          <a:p>
            <a:pPr marL="0" indent="0">
              <a:buNone/>
            </a:pPr>
            <a:r>
              <a:rPr lang="en-GB" sz="1800" b="1" dirty="0" smtClean="0">
                <a:solidFill>
                  <a:srgbClr val="7030A0"/>
                </a:solidFill>
              </a:rPr>
              <a:t>a lot of ………						hard shell</a:t>
            </a:r>
          </a:p>
          <a:p>
            <a:pPr marL="0" indent="0">
              <a:buNone/>
            </a:pPr>
            <a:endParaRPr lang="en-GB" sz="1800" b="1" dirty="0">
              <a:solidFill>
                <a:srgbClr val="7030A0"/>
              </a:solidFill>
            </a:endParaRPr>
          </a:p>
          <a:p>
            <a:pPr marL="0" indent="0">
              <a:buNone/>
            </a:pPr>
            <a:endParaRPr lang="en-GB" sz="1800" b="1" dirty="0" smtClean="0">
              <a:solidFill>
                <a:srgbClr val="7030A0"/>
              </a:solidFill>
            </a:endParaRPr>
          </a:p>
          <a:p>
            <a:pPr marL="0" indent="0">
              <a:buNone/>
            </a:pPr>
            <a:endParaRPr lang="en-GB" sz="1800" b="1" dirty="0">
              <a:solidFill>
                <a:srgbClr val="7030A0"/>
              </a:solidFill>
            </a:endParaRPr>
          </a:p>
          <a:p>
            <a:pPr marL="0" indent="0">
              <a:buNone/>
            </a:pPr>
            <a:r>
              <a:rPr lang="en-GB" sz="1800" b="1" dirty="0" smtClean="0">
                <a:solidFill>
                  <a:srgbClr val="7030A0"/>
                </a:solidFill>
              </a:rPr>
              <a:t>                 Found in …….. 		Considered a ……..</a:t>
            </a:r>
            <a:endParaRPr lang="en-GB" sz="1800" b="1" dirty="0">
              <a:solidFill>
                <a:srgbClr val="7030A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0547" y="2901491"/>
            <a:ext cx="3510897" cy="2106538"/>
          </a:xfrm>
          <a:prstGeom prst="rect">
            <a:avLst/>
          </a:prstGeom>
        </p:spPr>
      </p:pic>
      <p:cxnSp>
        <p:nvCxnSpPr>
          <p:cNvPr id="5" name="Straight Arrow Connector 4"/>
          <p:cNvCxnSpPr/>
          <p:nvPr/>
        </p:nvCxnSpPr>
        <p:spPr>
          <a:xfrm>
            <a:off x="1135804" y="4521974"/>
            <a:ext cx="1419972" cy="5915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6" name="Straight Arrow Connector 5"/>
          <p:cNvCxnSpPr/>
          <p:nvPr/>
        </p:nvCxnSpPr>
        <p:spPr>
          <a:xfrm flipV="1">
            <a:off x="2204483" y="5190591"/>
            <a:ext cx="999365" cy="186839"/>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7" name="Straight Arrow Connector 6"/>
          <p:cNvCxnSpPr/>
          <p:nvPr/>
        </p:nvCxnSpPr>
        <p:spPr>
          <a:xfrm flipH="1" flipV="1">
            <a:off x="4535995" y="5190591"/>
            <a:ext cx="647718" cy="187051"/>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flipH="1" flipV="1">
            <a:off x="6403830" y="3861048"/>
            <a:ext cx="688450" cy="21602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9" name="Straight Arrow Connector 8"/>
          <p:cNvCxnSpPr/>
          <p:nvPr/>
        </p:nvCxnSpPr>
        <p:spPr>
          <a:xfrm>
            <a:off x="1907704" y="2892642"/>
            <a:ext cx="760457" cy="27225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449013794"/>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“solitary as an oyster”</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1520" y="1600200"/>
            <a:ext cx="8568952" cy="4637112"/>
          </a:xfrm>
          <a:solidFill>
            <a:schemeClr val="bg1"/>
          </a:solidFill>
          <a:ln w="28575">
            <a:solidFill>
              <a:srgbClr val="7030A0"/>
            </a:solidFill>
          </a:ln>
        </p:spPr>
        <p:txBody>
          <a:bodyPr>
            <a:normAutofit/>
          </a:bodyPr>
          <a:lstStyle/>
          <a:p>
            <a:pPr marL="0" indent="0" algn="ctr">
              <a:buNone/>
            </a:pPr>
            <a:r>
              <a:rPr lang="en-GB" sz="2300" b="1" dirty="0"/>
              <a:t>What do we learn about Scrooge from this simile?</a:t>
            </a:r>
          </a:p>
          <a:p>
            <a:pPr marL="0" indent="0">
              <a:buNone/>
            </a:pPr>
            <a:endParaRPr lang="en-GB" sz="2400" b="1" dirty="0" smtClean="0"/>
          </a:p>
          <a:p>
            <a:pPr marL="0" indent="0">
              <a:buNone/>
            </a:pPr>
            <a:r>
              <a:rPr lang="en-GB" sz="2400" b="1" dirty="0" smtClean="0">
                <a:solidFill>
                  <a:srgbClr val="7030A0"/>
                </a:solidFill>
              </a:rPr>
              <a:t>	</a:t>
            </a:r>
            <a:r>
              <a:rPr lang="en-GB" sz="2000" b="1" dirty="0" smtClean="0">
                <a:solidFill>
                  <a:srgbClr val="7030A0"/>
                </a:solidFill>
              </a:rPr>
              <a:t>Doesn’t have anything to do with anything else</a:t>
            </a:r>
          </a:p>
          <a:p>
            <a:pPr marL="0" indent="0">
              <a:buNone/>
            </a:pPr>
            <a:endParaRPr lang="en-GB" sz="2000" b="1" dirty="0">
              <a:solidFill>
                <a:srgbClr val="7030A0"/>
              </a:solidFill>
            </a:endParaRPr>
          </a:p>
          <a:p>
            <a:pPr marL="0" indent="0">
              <a:buNone/>
            </a:pPr>
            <a:endParaRPr lang="en-GB" sz="2000" b="1" dirty="0" smtClean="0">
              <a:solidFill>
                <a:srgbClr val="7030A0"/>
              </a:solidFill>
            </a:endParaRPr>
          </a:p>
          <a:p>
            <a:pPr marL="0" indent="0">
              <a:buNone/>
            </a:pPr>
            <a:endParaRPr lang="en-GB" sz="2000" b="1" dirty="0">
              <a:solidFill>
                <a:srgbClr val="7030A0"/>
              </a:solidFill>
            </a:endParaRPr>
          </a:p>
          <a:p>
            <a:pPr marL="0" indent="0">
              <a:buNone/>
            </a:pPr>
            <a:r>
              <a:rPr lang="en-GB" sz="2000" b="1" dirty="0" smtClean="0">
                <a:solidFill>
                  <a:srgbClr val="7030A0"/>
                </a:solidFill>
              </a:rPr>
              <a:t>Can be worth </a:t>
            </a:r>
          </a:p>
          <a:p>
            <a:pPr marL="0" indent="0">
              <a:buNone/>
            </a:pPr>
            <a:r>
              <a:rPr lang="en-GB" sz="2000" b="1" dirty="0" smtClean="0">
                <a:solidFill>
                  <a:srgbClr val="7030A0"/>
                </a:solidFill>
              </a:rPr>
              <a:t>a lot of </a:t>
            </a:r>
            <a:r>
              <a:rPr lang="en-GB" sz="2000" b="1" u="sng" dirty="0" smtClean="0">
                <a:solidFill>
                  <a:srgbClr val="7030A0"/>
                </a:solidFill>
              </a:rPr>
              <a:t>money</a:t>
            </a:r>
            <a:r>
              <a:rPr lang="en-GB" sz="2000" b="1" dirty="0" smtClean="0">
                <a:solidFill>
                  <a:srgbClr val="7030A0"/>
                </a:solidFill>
              </a:rPr>
              <a:t>						hard shell</a:t>
            </a:r>
          </a:p>
          <a:p>
            <a:pPr marL="0" indent="0">
              <a:buNone/>
            </a:pPr>
            <a:endParaRPr lang="en-GB" sz="2000" b="1" dirty="0">
              <a:solidFill>
                <a:srgbClr val="7030A0"/>
              </a:solidFill>
            </a:endParaRPr>
          </a:p>
          <a:p>
            <a:pPr marL="0" indent="0">
              <a:buNone/>
            </a:pPr>
            <a:endParaRPr lang="en-GB" sz="2000" b="1" dirty="0" smtClean="0">
              <a:solidFill>
                <a:srgbClr val="7030A0"/>
              </a:solidFill>
            </a:endParaRPr>
          </a:p>
          <a:p>
            <a:pPr marL="0" indent="0">
              <a:buNone/>
            </a:pPr>
            <a:endParaRPr lang="en-GB" sz="2000" b="1" dirty="0">
              <a:solidFill>
                <a:srgbClr val="7030A0"/>
              </a:solidFill>
            </a:endParaRPr>
          </a:p>
          <a:p>
            <a:pPr marL="0" indent="0">
              <a:buNone/>
            </a:pPr>
            <a:r>
              <a:rPr lang="en-GB" sz="2000" b="1" dirty="0" smtClean="0">
                <a:solidFill>
                  <a:srgbClr val="7030A0"/>
                </a:solidFill>
              </a:rPr>
              <a:t>                 Found in </a:t>
            </a:r>
            <a:r>
              <a:rPr lang="en-GB" sz="2000" b="1" u="sng" dirty="0" smtClean="0">
                <a:solidFill>
                  <a:srgbClr val="7030A0"/>
                </a:solidFill>
              </a:rPr>
              <a:t>the sea bed </a:t>
            </a:r>
            <a:r>
              <a:rPr lang="en-GB" sz="2000" b="1" dirty="0" smtClean="0">
                <a:solidFill>
                  <a:srgbClr val="7030A0"/>
                </a:solidFill>
              </a:rPr>
              <a:t>		Considered a </a:t>
            </a:r>
            <a:r>
              <a:rPr lang="en-GB" sz="2000" b="1" u="sng" dirty="0" smtClean="0">
                <a:solidFill>
                  <a:srgbClr val="7030A0"/>
                </a:solidFill>
              </a:rPr>
              <a:t>delicacy</a:t>
            </a:r>
            <a:endParaRPr lang="en-GB" sz="2000" b="1" u="sng" dirty="0">
              <a:solidFill>
                <a:srgbClr val="7030A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2924944"/>
            <a:ext cx="3510897" cy="2106538"/>
          </a:xfrm>
          <a:prstGeom prst="rect">
            <a:avLst/>
          </a:prstGeom>
        </p:spPr>
      </p:pic>
      <p:cxnSp>
        <p:nvCxnSpPr>
          <p:cNvPr id="5" name="Straight Arrow Connector 4"/>
          <p:cNvCxnSpPr/>
          <p:nvPr/>
        </p:nvCxnSpPr>
        <p:spPr>
          <a:xfrm flipV="1">
            <a:off x="2799950" y="5226732"/>
            <a:ext cx="691930" cy="519286"/>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6" name="Straight Arrow Connector 5"/>
          <p:cNvCxnSpPr/>
          <p:nvPr/>
        </p:nvCxnSpPr>
        <p:spPr>
          <a:xfrm flipV="1">
            <a:off x="1876860" y="4235388"/>
            <a:ext cx="923090" cy="10286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7" name="Straight Arrow Connector 6"/>
          <p:cNvCxnSpPr/>
          <p:nvPr/>
        </p:nvCxnSpPr>
        <p:spPr>
          <a:xfrm>
            <a:off x="1741759" y="2927412"/>
            <a:ext cx="1152128" cy="324036"/>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flipH="1" flipV="1">
            <a:off x="6686595" y="3918756"/>
            <a:ext cx="549701" cy="45479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9" name="Straight Arrow Connector 8"/>
          <p:cNvCxnSpPr/>
          <p:nvPr/>
        </p:nvCxnSpPr>
        <p:spPr>
          <a:xfrm flipH="1" flipV="1">
            <a:off x="5364088" y="5214044"/>
            <a:ext cx="720080" cy="634839"/>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945862163"/>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60" y="274638"/>
            <a:ext cx="8892480" cy="1143000"/>
          </a:xfrm>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Plenary Activity: “solitary </a:t>
            </a:r>
            <a:r>
              <a:rPr lang="en-GB" b="1" dirty="0">
                <a:solidFill>
                  <a:srgbClr val="7030A0"/>
                </a:solidFill>
                <a:effectLst>
                  <a:outerShdw blurRad="38100" dist="38100" dir="2700000" algn="tl">
                    <a:srgbClr val="000000">
                      <a:alpha val="43137"/>
                    </a:srgbClr>
                  </a:outerShdw>
                </a:effectLst>
              </a:rPr>
              <a:t>as an oyster”</a:t>
            </a:r>
          </a:p>
        </p:txBody>
      </p:sp>
      <p:sp>
        <p:nvSpPr>
          <p:cNvPr id="3" name="Content Placeholder 2"/>
          <p:cNvSpPr>
            <a:spLocks noGrp="1"/>
          </p:cNvSpPr>
          <p:nvPr>
            <p:ph idx="1"/>
          </p:nvPr>
        </p:nvSpPr>
        <p:spPr>
          <a:xfrm>
            <a:off x="125760" y="1556792"/>
            <a:ext cx="8892480" cy="4997152"/>
          </a:xfrm>
          <a:solidFill>
            <a:schemeClr val="bg1"/>
          </a:solidFill>
          <a:ln w="28575">
            <a:solidFill>
              <a:srgbClr val="7030A0"/>
            </a:solidFill>
          </a:ln>
        </p:spPr>
        <p:txBody>
          <a:bodyPr>
            <a:normAutofit fontScale="85000" lnSpcReduction="20000"/>
          </a:bodyPr>
          <a:lstStyle/>
          <a:p>
            <a:pPr marL="0" indent="0">
              <a:buNone/>
            </a:pPr>
            <a:r>
              <a:rPr lang="en-GB" dirty="0" smtClean="0"/>
              <a:t>In your exercise books, write a paragraph that explores the above quotation. </a:t>
            </a:r>
          </a:p>
          <a:p>
            <a:pPr marL="0" indent="0">
              <a:buNone/>
            </a:pPr>
            <a:endParaRPr lang="en-GB" sz="1300" dirty="0" smtClean="0"/>
          </a:p>
          <a:p>
            <a:pPr marL="0" indent="0">
              <a:buNone/>
            </a:pPr>
            <a:r>
              <a:rPr lang="en-GB" dirty="0" smtClean="0"/>
              <a:t>Structure your response as follows:</a:t>
            </a:r>
          </a:p>
          <a:p>
            <a:pPr marL="0" indent="0">
              <a:buNone/>
            </a:pPr>
            <a:endParaRPr lang="en-GB" sz="1300" dirty="0" smtClean="0"/>
          </a:p>
          <a:p>
            <a:r>
              <a:rPr lang="en-GB" b="1" dirty="0" smtClean="0">
                <a:solidFill>
                  <a:srgbClr val="7030A0"/>
                </a:solidFill>
              </a:rPr>
              <a:t>Point</a:t>
            </a:r>
            <a:r>
              <a:rPr lang="en-GB" dirty="0" smtClean="0"/>
              <a:t>: one sentence</a:t>
            </a:r>
            <a:r>
              <a:rPr lang="en-GB" dirty="0"/>
              <a:t>;</a:t>
            </a:r>
            <a:r>
              <a:rPr lang="en-GB" dirty="0" smtClean="0"/>
              <a:t> a clear idea about Scrooge’s personality.</a:t>
            </a:r>
          </a:p>
          <a:p>
            <a:endParaRPr lang="en-GB" sz="1100" dirty="0" smtClean="0"/>
          </a:p>
          <a:p>
            <a:r>
              <a:rPr lang="en-GB" b="1" dirty="0" smtClean="0">
                <a:solidFill>
                  <a:srgbClr val="7030A0"/>
                </a:solidFill>
              </a:rPr>
              <a:t>Evidence</a:t>
            </a:r>
            <a:r>
              <a:rPr lang="en-GB" dirty="0" smtClean="0"/>
              <a:t>: one sentence; embed the quotation.</a:t>
            </a:r>
          </a:p>
          <a:p>
            <a:endParaRPr lang="en-GB" sz="1000" dirty="0" smtClean="0"/>
          </a:p>
          <a:p>
            <a:r>
              <a:rPr lang="en-GB" b="1" dirty="0" smtClean="0">
                <a:solidFill>
                  <a:srgbClr val="7030A0"/>
                </a:solidFill>
              </a:rPr>
              <a:t>Explanation</a:t>
            </a:r>
            <a:r>
              <a:rPr lang="en-GB" dirty="0" smtClean="0"/>
              <a:t>: a detailed analysis that explores individual words (add layers of meaning).</a:t>
            </a:r>
          </a:p>
          <a:p>
            <a:endParaRPr lang="en-GB" sz="1000" dirty="0" smtClean="0"/>
          </a:p>
          <a:p>
            <a:r>
              <a:rPr lang="en-GB" b="1" dirty="0" smtClean="0">
                <a:solidFill>
                  <a:srgbClr val="7030A0"/>
                </a:solidFill>
              </a:rPr>
              <a:t>Historical context</a:t>
            </a:r>
            <a:r>
              <a:rPr lang="en-GB" dirty="0" smtClean="0"/>
              <a:t>: add information that shows you understand the relationship between the novella and the Victorian era.</a:t>
            </a:r>
            <a:endParaRPr lang="en-GB" dirty="0"/>
          </a:p>
        </p:txBody>
      </p:sp>
    </p:spTree>
    <p:extLst>
      <p:ext uri="{BB962C8B-B14F-4D97-AF65-F5344CB8AC3E}">
        <p14:creationId xmlns:p14="http://schemas.microsoft.com/office/powerpoint/2010/main" val="4203732362"/>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868" y="0"/>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Starter Activity: Textual Analysis</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111902"/>
            <a:ext cx="8229600" cy="2404864"/>
          </a:xfrm>
          <a:solidFill>
            <a:schemeClr val="bg1"/>
          </a:solidFill>
          <a:ln w="28575">
            <a:solidFill>
              <a:srgbClr val="7030A0"/>
            </a:solidFill>
          </a:ln>
        </p:spPr>
        <p:txBody>
          <a:bodyPr>
            <a:normAutofit/>
          </a:bodyPr>
          <a:lstStyle/>
          <a:p>
            <a:pPr marL="0" indent="0" algn="just">
              <a:buNone/>
            </a:pPr>
            <a:r>
              <a:rPr lang="en-GB" sz="2400" b="1" smtClean="0"/>
              <a:t>“The </a:t>
            </a:r>
            <a:r>
              <a:rPr lang="en-GB" sz="2400" b="1" dirty="0"/>
              <a:t>door of Scrooge's counting-house was open that he might keep his eye upon his clerk, who in a dismal little cell beyond, a sort of tank, was copying letters. Scrooge had a very small fire, but the clerk's fire was so very much smaller that it looked like one coal. But he couldn't replenish it, for Scrooge kept the coal-box in his own </a:t>
            </a:r>
            <a:r>
              <a:rPr lang="en-GB" sz="2400" b="1" dirty="0" smtClean="0"/>
              <a:t>room…”</a:t>
            </a:r>
            <a:endParaRPr lang="en-GB" sz="2400" b="1" dirty="0"/>
          </a:p>
        </p:txBody>
      </p:sp>
      <p:sp>
        <p:nvSpPr>
          <p:cNvPr id="4" name="TextBox 3"/>
          <p:cNvSpPr txBox="1"/>
          <p:nvPr/>
        </p:nvSpPr>
        <p:spPr>
          <a:xfrm>
            <a:off x="1007604" y="3729407"/>
            <a:ext cx="7128792" cy="830997"/>
          </a:xfrm>
          <a:prstGeom prst="rect">
            <a:avLst/>
          </a:prstGeom>
          <a:solidFill>
            <a:schemeClr val="bg1"/>
          </a:solidFill>
          <a:ln w="28575">
            <a:solidFill>
              <a:srgbClr val="7030A0"/>
            </a:solidFill>
          </a:ln>
        </p:spPr>
        <p:txBody>
          <a:bodyPr wrap="square" rtlCol="0">
            <a:spAutoFit/>
          </a:bodyPr>
          <a:lstStyle/>
          <a:p>
            <a:pPr algn="ctr"/>
            <a:r>
              <a:rPr lang="en-GB" sz="2400" b="1" dirty="0" smtClean="0">
                <a:solidFill>
                  <a:srgbClr val="7030A0"/>
                </a:solidFill>
              </a:rPr>
              <a:t>1. </a:t>
            </a:r>
            <a:r>
              <a:rPr lang="en-GB" sz="2400" dirty="0" smtClean="0"/>
              <a:t>What do we learn about the relationship between Scrooge and his clerk (Bob Cratchit)?</a:t>
            </a:r>
            <a:endParaRPr lang="en-GB" dirty="0"/>
          </a:p>
        </p:txBody>
      </p:sp>
      <p:sp>
        <p:nvSpPr>
          <p:cNvPr id="5" name="TextBox 4"/>
          <p:cNvSpPr txBox="1"/>
          <p:nvPr/>
        </p:nvSpPr>
        <p:spPr>
          <a:xfrm>
            <a:off x="988758" y="4744088"/>
            <a:ext cx="7128792" cy="461665"/>
          </a:xfrm>
          <a:prstGeom prst="rect">
            <a:avLst/>
          </a:prstGeom>
          <a:solidFill>
            <a:schemeClr val="bg1"/>
          </a:solidFill>
          <a:ln w="28575">
            <a:solidFill>
              <a:srgbClr val="7030A0"/>
            </a:solidFill>
          </a:ln>
        </p:spPr>
        <p:txBody>
          <a:bodyPr wrap="square" rtlCol="0">
            <a:spAutoFit/>
          </a:bodyPr>
          <a:lstStyle/>
          <a:p>
            <a:pPr algn="ctr"/>
            <a:r>
              <a:rPr lang="en-GB" sz="2400" b="1" dirty="0">
                <a:solidFill>
                  <a:srgbClr val="7030A0"/>
                </a:solidFill>
              </a:rPr>
              <a:t>2</a:t>
            </a:r>
            <a:r>
              <a:rPr lang="en-GB" sz="2400" b="1" dirty="0" smtClean="0">
                <a:solidFill>
                  <a:srgbClr val="7030A0"/>
                </a:solidFill>
              </a:rPr>
              <a:t>. </a:t>
            </a:r>
            <a:r>
              <a:rPr lang="en-GB" sz="2400" dirty="0" smtClean="0"/>
              <a:t>What do we learn about their social positions?</a:t>
            </a:r>
            <a:endParaRPr lang="en-GB" dirty="0"/>
          </a:p>
        </p:txBody>
      </p:sp>
      <p:sp>
        <p:nvSpPr>
          <p:cNvPr id="6" name="TextBox 5"/>
          <p:cNvSpPr txBox="1"/>
          <p:nvPr/>
        </p:nvSpPr>
        <p:spPr>
          <a:xfrm>
            <a:off x="985900" y="5372227"/>
            <a:ext cx="7128792" cy="830997"/>
          </a:xfrm>
          <a:prstGeom prst="rect">
            <a:avLst/>
          </a:prstGeom>
          <a:solidFill>
            <a:schemeClr val="bg1"/>
          </a:solidFill>
          <a:ln w="28575">
            <a:solidFill>
              <a:srgbClr val="7030A0"/>
            </a:solidFill>
          </a:ln>
        </p:spPr>
        <p:txBody>
          <a:bodyPr wrap="square" rtlCol="0">
            <a:spAutoFit/>
          </a:bodyPr>
          <a:lstStyle/>
          <a:p>
            <a:pPr algn="ctr"/>
            <a:r>
              <a:rPr lang="en-GB" sz="2400" b="1" dirty="0">
                <a:solidFill>
                  <a:srgbClr val="7030A0"/>
                </a:solidFill>
              </a:rPr>
              <a:t>3</a:t>
            </a:r>
            <a:r>
              <a:rPr lang="en-GB" sz="2400" b="1" dirty="0" smtClean="0">
                <a:solidFill>
                  <a:srgbClr val="7030A0"/>
                </a:solidFill>
              </a:rPr>
              <a:t>. </a:t>
            </a:r>
            <a:r>
              <a:rPr lang="en-GB" sz="2400" dirty="0" smtClean="0"/>
              <a:t>Why make reference to fire? Can this be related back to last lesson’s extracts?</a:t>
            </a:r>
            <a:endParaRPr lang="en-GB" dirty="0"/>
          </a:p>
        </p:txBody>
      </p:sp>
    </p:spTree>
    <p:extLst>
      <p:ext uri="{BB962C8B-B14F-4D97-AF65-F5344CB8AC3E}">
        <p14:creationId xmlns:p14="http://schemas.microsoft.com/office/powerpoint/2010/main" val="1412476653"/>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34708" y="5517232"/>
            <a:ext cx="9109291" cy="1152128"/>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3900" b="1" dirty="0" smtClean="0">
                <a:solidFill>
                  <a:srgbClr val="7030A0"/>
                </a:solidFill>
                <a:effectLst>
                  <a:outerShdw blurRad="38100" dist="38100" dir="2700000" algn="tl">
                    <a:srgbClr val="000000"/>
                  </a:outerShdw>
                </a:effectLst>
                <a:latin typeface="Trebuchet MS" pitchFamily="34" charset="0"/>
              </a:rPr>
              <a:t>The Clerk (Bob) &amp; The Nephew (Fred)</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4" name="Picture 3"/>
          <p:cNvPicPr>
            <a:picLocks noChangeAspect="1"/>
          </p:cNvPicPr>
          <p:nvPr/>
        </p:nvPicPr>
        <p:blipFill rotWithShape="1">
          <a:blip r:embed="rId2"/>
          <a:srcRect l="30943" t="10190" r="25112" b="8287"/>
          <a:stretch/>
        </p:blipFill>
        <p:spPr>
          <a:xfrm>
            <a:off x="529156" y="1124744"/>
            <a:ext cx="4032448" cy="4207772"/>
          </a:xfrm>
          <a:prstGeom prst="rect">
            <a:avLst/>
          </a:prstGeom>
          <a:ln w="28575">
            <a:solidFill>
              <a:srgbClr val="7030A0"/>
            </a:solidFill>
          </a:ln>
        </p:spPr>
      </p:pic>
      <p:pic>
        <p:nvPicPr>
          <p:cNvPr id="5" name="Picture 4"/>
          <p:cNvPicPr>
            <a:picLocks noChangeAspect="1"/>
          </p:cNvPicPr>
          <p:nvPr/>
        </p:nvPicPr>
        <p:blipFill>
          <a:blip r:embed="rId3"/>
          <a:stretch>
            <a:fillRect/>
          </a:stretch>
        </p:blipFill>
        <p:spPr>
          <a:xfrm>
            <a:off x="4665266" y="1124744"/>
            <a:ext cx="3687224" cy="4207772"/>
          </a:xfrm>
          <a:prstGeom prst="rect">
            <a:avLst/>
          </a:prstGeom>
          <a:ln w="28575">
            <a:solidFill>
              <a:srgbClr val="7030A0"/>
            </a:solidFill>
          </a:ln>
        </p:spPr>
      </p:pic>
    </p:spTree>
    <p:extLst>
      <p:ext uri="{BB962C8B-B14F-4D97-AF65-F5344CB8AC3E}">
        <p14:creationId xmlns:p14="http://schemas.microsoft.com/office/powerpoint/2010/main" val="3226519131"/>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600200"/>
            <a:ext cx="504056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explore language and explain how Dickens contrasts Scrooge with Fred/Bob</a:t>
            </a:r>
          </a:p>
          <a:p>
            <a:pPr algn="just">
              <a:buFont typeface="Wingdings" pitchFamily="2" charset="2"/>
              <a:buChar char="ü"/>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gain some insight into Dickens’ background (Historical Context)</a:t>
            </a:r>
          </a:p>
          <a:p>
            <a:pPr>
              <a:buFont typeface="Wingdings" pitchFamily="2" charset="2"/>
              <a:buChar char="ü"/>
            </a:pPr>
            <a:endParaRPr lang="en-GB" sz="2400" b="1" dirty="0">
              <a:solidFill>
                <a:srgbClr val="7030A0"/>
              </a:solidFill>
            </a:endParaRPr>
          </a:p>
          <a:p>
            <a:pPr marL="0" indent="0">
              <a:buNone/>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5944" y="1623887"/>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329980"/>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Task: Comparative Table</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1468760"/>
          </a:xfrm>
          <a:solidFill>
            <a:schemeClr val="bg1"/>
          </a:solidFill>
          <a:ln w="28575">
            <a:solidFill>
              <a:srgbClr val="7030A0"/>
            </a:solidFill>
          </a:ln>
        </p:spPr>
        <p:txBody>
          <a:bodyPr>
            <a:normAutofit/>
          </a:bodyPr>
          <a:lstStyle/>
          <a:p>
            <a:pPr marL="0" indent="0" algn="just">
              <a:buNone/>
            </a:pPr>
            <a:r>
              <a:rPr lang="en-GB" sz="2800" dirty="0" smtClean="0"/>
              <a:t>As we read the chapter, complete a comparative table in your exercise book, in which you compare Scrooge, Fred and Bob.</a:t>
            </a:r>
            <a:endParaRPr lang="en-GB" sz="2800" dirty="0"/>
          </a:p>
        </p:txBody>
      </p:sp>
      <p:graphicFrame>
        <p:nvGraphicFramePr>
          <p:cNvPr id="4" name="Table 3"/>
          <p:cNvGraphicFramePr>
            <a:graphicFrameLocks noGrp="1"/>
          </p:cNvGraphicFramePr>
          <p:nvPr>
            <p:extLst>
              <p:ext uri="{D42A27DB-BD31-4B8C-83A1-F6EECF244321}">
                <p14:modId xmlns:p14="http://schemas.microsoft.com/office/powerpoint/2010/main" val="78688246"/>
              </p:ext>
            </p:extLst>
          </p:nvPr>
        </p:nvGraphicFramePr>
        <p:xfrm>
          <a:off x="395536" y="3284984"/>
          <a:ext cx="8256240" cy="3260328"/>
        </p:xfrm>
        <a:graphic>
          <a:graphicData uri="http://schemas.openxmlformats.org/drawingml/2006/table">
            <a:tbl>
              <a:tblPr firstRow="1" bandRow="1">
                <a:tableStyleId>{00A15C55-8517-42AA-B614-E9B94910E393}</a:tableStyleId>
              </a:tblPr>
              <a:tblGrid>
                <a:gridCol w="2752080"/>
                <a:gridCol w="2752080"/>
                <a:gridCol w="2752080"/>
              </a:tblGrid>
              <a:tr h="648072">
                <a:tc>
                  <a:txBody>
                    <a:bodyPr/>
                    <a:lstStyle/>
                    <a:p>
                      <a:pPr algn="ctr"/>
                      <a:r>
                        <a:rPr lang="en-GB" sz="2800" dirty="0" smtClean="0"/>
                        <a:t>Scrooge</a:t>
                      </a:r>
                      <a:endParaRPr lang="en-GB" sz="2800" dirty="0"/>
                    </a:p>
                  </a:txBody>
                  <a:tcPr/>
                </a:tc>
                <a:tc>
                  <a:txBody>
                    <a:bodyPr/>
                    <a:lstStyle/>
                    <a:p>
                      <a:pPr algn="ctr"/>
                      <a:r>
                        <a:rPr lang="en-GB" sz="2800" dirty="0" smtClean="0"/>
                        <a:t>Bob</a:t>
                      </a:r>
                      <a:endParaRPr lang="en-GB" sz="2800" dirty="0"/>
                    </a:p>
                  </a:txBody>
                  <a:tcPr/>
                </a:tc>
                <a:tc>
                  <a:txBody>
                    <a:bodyPr/>
                    <a:lstStyle/>
                    <a:p>
                      <a:pPr algn="ctr"/>
                      <a:r>
                        <a:rPr lang="en-GB" sz="2800" dirty="0" smtClean="0"/>
                        <a:t>Fred</a:t>
                      </a:r>
                      <a:endParaRPr lang="en-GB" sz="2800" dirty="0"/>
                    </a:p>
                  </a:txBody>
                  <a:tcPr/>
                </a:tc>
              </a:tr>
              <a:tr h="874896">
                <a:tc>
                  <a:txBody>
                    <a:bodyPr/>
                    <a:lstStyle/>
                    <a:p>
                      <a:pPr algn="just"/>
                      <a:r>
                        <a:rPr lang="en-GB" b="1" dirty="0" smtClean="0"/>
                        <a:t>Scrooge is cynical about Christmas and other people: “Bah Humbug!”</a:t>
                      </a:r>
                      <a:endParaRPr lang="en-GB" b="1" dirty="0"/>
                    </a:p>
                  </a:txBody>
                  <a:tcPr/>
                </a:tc>
                <a:tc>
                  <a:txBody>
                    <a:bodyPr/>
                    <a:lstStyle/>
                    <a:p>
                      <a:pPr algn="just"/>
                      <a:r>
                        <a:rPr lang="en-GB" b="1" dirty="0" smtClean="0"/>
                        <a:t>Bob is similar to Fred in his Christmas</a:t>
                      </a:r>
                      <a:r>
                        <a:rPr lang="en-GB" b="1" baseline="0" dirty="0" smtClean="0"/>
                        <a:t> spirit, and refuses to be completely oppressed by Scrooge: “The clerk in the tank involuntarily applauded.”</a:t>
                      </a:r>
                      <a:endParaRPr lang="en-GB" b="1" dirty="0"/>
                    </a:p>
                  </a:txBody>
                  <a:tcPr/>
                </a:tc>
                <a:tc>
                  <a:txBody>
                    <a:bodyPr/>
                    <a:lstStyle/>
                    <a:p>
                      <a:pPr algn="just"/>
                      <a:r>
                        <a:rPr lang="en-GB" b="1" dirty="0" smtClean="0"/>
                        <a:t>Fred contrasts Scrooge as he loves</a:t>
                      </a:r>
                      <a:r>
                        <a:rPr lang="en-GB" b="1" baseline="0" dirty="0" smtClean="0"/>
                        <a:t> Christmas, God and even his uncle: “A merry Christmas, uncle! God save you!”</a:t>
                      </a:r>
                      <a:endParaRPr lang="en-GB" b="1" dirty="0"/>
                    </a:p>
                  </a:txBody>
                  <a:tcPr/>
                </a:tc>
              </a:tr>
              <a:tr h="874896">
                <a:tc>
                  <a:txBody>
                    <a:bodyPr/>
                    <a:lstStyle/>
                    <a:p>
                      <a:endParaRPr lang="en-GB"/>
                    </a:p>
                  </a:txBody>
                  <a:tcPr/>
                </a:tc>
                <a:tc>
                  <a:txBody>
                    <a:bodyPr/>
                    <a:lstStyle/>
                    <a:p>
                      <a:endParaRPr lang="en-GB"/>
                    </a:p>
                  </a:txBody>
                  <a:tcPr/>
                </a:tc>
                <a:tc>
                  <a:txBody>
                    <a:bodyPr/>
                    <a:lstStyle/>
                    <a:p>
                      <a:endParaRPr lang="en-GB" dirty="0"/>
                    </a:p>
                  </a:txBody>
                  <a:tcPr/>
                </a:tc>
              </a:tr>
            </a:tbl>
          </a:graphicData>
        </a:graphic>
      </p:graphicFrame>
    </p:spTree>
    <p:extLst>
      <p:ext uri="{BB962C8B-B14F-4D97-AF65-F5344CB8AC3E}">
        <p14:creationId xmlns:p14="http://schemas.microsoft.com/office/powerpoint/2010/main" val="1540387458"/>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504" y="5087740"/>
            <a:ext cx="5184576" cy="369332"/>
          </a:xfrm>
          <a:prstGeom prst="rect">
            <a:avLst/>
          </a:prstGeom>
          <a:solidFill>
            <a:schemeClr val="bg1"/>
          </a:solidFill>
          <a:ln w="28575">
            <a:solidFill>
              <a:srgbClr val="7030A0"/>
            </a:solidFill>
          </a:ln>
        </p:spPr>
        <p:txBody>
          <a:bodyPr wrap="square">
            <a:spAutoFit/>
          </a:bodyPr>
          <a:lstStyle/>
          <a:p>
            <a:pPr algn="ctr"/>
            <a:r>
              <a:rPr lang="en-GB" b="1" dirty="0">
                <a:solidFill>
                  <a:schemeClr val="accent1">
                    <a:lumMod val="75000"/>
                  </a:schemeClr>
                </a:solidFill>
              </a:rPr>
              <a:t>http://www.youtube.com/watch?v=3AB9poWDeDs</a:t>
            </a:r>
          </a:p>
        </p:txBody>
      </p:sp>
      <p:sp>
        <p:nvSpPr>
          <p:cNvPr id="2" name="Title 1"/>
          <p:cNvSpPr>
            <a:spLocks noGrp="1"/>
          </p:cNvSpPr>
          <p:nvPr>
            <p:ph type="title"/>
          </p:nvPr>
        </p:nvSpPr>
        <p:spPr>
          <a:xfrm>
            <a:off x="467544" y="0"/>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Task: Historical Context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7504" y="1484784"/>
            <a:ext cx="5184576" cy="3384376"/>
          </a:xfrm>
          <a:solidFill>
            <a:schemeClr val="bg1"/>
          </a:solidFill>
          <a:ln w="28575">
            <a:solidFill>
              <a:srgbClr val="7030A0"/>
            </a:solidFill>
          </a:ln>
        </p:spPr>
        <p:txBody>
          <a:bodyPr>
            <a:normAutofit fontScale="85000" lnSpcReduction="10000"/>
          </a:bodyPr>
          <a:lstStyle/>
          <a:p>
            <a:pPr marL="0" indent="0" algn="just">
              <a:buNone/>
            </a:pPr>
            <a:r>
              <a:rPr lang="en-GB" dirty="0" smtClean="0"/>
              <a:t>We are going to watch a short video about the life of Charles Dickens. This will help to develop your understanding of the novella and you will need to include this information in all future essays. </a:t>
            </a:r>
          </a:p>
          <a:p>
            <a:pPr marL="0" indent="0" algn="just">
              <a:buNone/>
            </a:pPr>
            <a:endParaRPr lang="en-GB" sz="1200" dirty="0"/>
          </a:p>
          <a:p>
            <a:pPr marL="0" indent="0" algn="just">
              <a:buNone/>
            </a:pPr>
            <a:r>
              <a:rPr lang="en-GB" dirty="0" smtClean="0"/>
              <a:t>Make notes in the </a:t>
            </a:r>
            <a:r>
              <a:rPr lang="en-GB" b="1" dirty="0" smtClean="0">
                <a:solidFill>
                  <a:srgbClr val="7030A0"/>
                </a:solidFill>
              </a:rPr>
              <a:t>back of your book</a:t>
            </a:r>
            <a:r>
              <a:rPr lang="en-GB" dirty="0" smtClean="0"/>
              <a:t>. How does this information influence your thoughts about </a:t>
            </a:r>
            <a:r>
              <a:rPr lang="en-GB" i="1" dirty="0" smtClean="0"/>
              <a:t>A Christmas Carol</a:t>
            </a:r>
            <a:r>
              <a:rPr lang="en-GB" dirty="0" smtClean="0"/>
              <a:t>?</a:t>
            </a:r>
            <a:endParaRPr lang="en-GB" dirty="0"/>
          </a:p>
        </p:txBody>
      </p:sp>
      <p:pic>
        <p:nvPicPr>
          <p:cNvPr id="6" name="Content Placeholder 5"/>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4045"/>
          <a:stretch/>
        </p:blipFill>
        <p:spPr>
          <a:xfrm>
            <a:off x="5652120" y="1412776"/>
            <a:ext cx="3274100" cy="4342900"/>
          </a:xfrm>
          <a:ln w="28575">
            <a:solidFill>
              <a:srgbClr val="7030A0"/>
            </a:solidFill>
          </a:ln>
        </p:spPr>
      </p:pic>
    </p:spTree>
    <p:extLst>
      <p:ext uri="{BB962C8B-B14F-4D97-AF65-F5344CB8AC3E}">
        <p14:creationId xmlns:p14="http://schemas.microsoft.com/office/powerpoint/2010/main" val="1827821665"/>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Historical Context Information</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340768"/>
            <a:ext cx="5256584" cy="4824536"/>
          </a:xfrm>
          <a:solidFill>
            <a:schemeClr val="bg1"/>
          </a:solidFill>
          <a:ln w="28575">
            <a:solidFill>
              <a:srgbClr val="7030A0"/>
            </a:solidFill>
          </a:ln>
        </p:spPr>
        <p:txBody>
          <a:bodyPr>
            <a:noAutofit/>
          </a:bodyPr>
          <a:lstStyle/>
          <a:p>
            <a:r>
              <a:rPr lang="en-GB" sz="1900" dirty="0" smtClean="0"/>
              <a:t>Although initially wealthy, John Dickens fell into debt and was sent to </a:t>
            </a:r>
            <a:r>
              <a:rPr lang="en-GB" sz="1900" dirty="0"/>
              <a:t>Marshalsea </a:t>
            </a:r>
            <a:r>
              <a:rPr lang="en-GB" sz="1900" dirty="0" smtClean="0"/>
              <a:t>Prison</a:t>
            </a:r>
          </a:p>
          <a:p>
            <a:endParaRPr lang="en-GB" sz="300" dirty="0" smtClean="0"/>
          </a:p>
          <a:p>
            <a:r>
              <a:rPr lang="en-GB" sz="1900" dirty="0" smtClean="0"/>
              <a:t>The Dickens family then moved to a poor area of London</a:t>
            </a:r>
          </a:p>
          <a:p>
            <a:endParaRPr lang="en-GB" sz="300" dirty="0" smtClean="0"/>
          </a:p>
          <a:p>
            <a:r>
              <a:rPr lang="en-GB" sz="1900" dirty="0"/>
              <a:t>He worked </a:t>
            </a:r>
            <a:r>
              <a:rPr lang="en-GB" sz="1900" dirty="0" smtClean="0"/>
              <a:t>labelling blacking-bottles to help his family</a:t>
            </a:r>
          </a:p>
          <a:p>
            <a:endParaRPr lang="en-GB" sz="300" dirty="0" smtClean="0"/>
          </a:p>
          <a:p>
            <a:r>
              <a:rPr lang="en-GB" sz="1900" dirty="0" smtClean="0"/>
              <a:t>He trained as a law clerk and then a journalist</a:t>
            </a:r>
          </a:p>
          <a:p>
            <a:endParaRPr lang="en-GB" sz="300" dirty="0" smtClean="0"/>
          </a:p>
          <a:p>
            <a:r>
              <a:rPr lang="en-GB" sz="1900" dirty="0" smtClean="0"/>
              <a:t>His novels have social messages and attempt to reform society</a:t>
            </a:r>
          </a:p>
          <a:p>
            <a:endParaRPr lang="en-GB" sz="300" dirty="0" smtClean="0"/>
          </a:p>
          <a:p>
            <a:r>
              <a:rPr lang="en-GB" sz="1900" dirty="0"/>
              <a:t>Early in 1843, as a response to a government report on the abuse of child labourers in mines and factories, Dickens vowed he would strike a "sledge-hammer blow </a:t>
            </a:r>
            <a:r>
              <a:rPr lang="en-GB" sz="1900" dirty="0" smtClean="0"/>
              <a:t>... </a:t>
            </a:r>
            <a:r>
              <a:rPr lang="en-GB" sz="1900" dirty="0"/>
              <a:t>on behalf of the Poor Man's Child." </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80112" y="1340768"/>
            <a:ext cx="3389826" cy="3979361"/>
          </a:xfrm>
          <a:ln w="19050">
            <a:solidFill>
              <a:srgbClr val="7030A0"/>
            </a:solidFill>
          </a:ln>
        </p:spPr>
      </p:pic>
      <p:sp>
        <p:nvSpPr>
          <p:cNvPr id="7" name="TextBox 6"/>
          <p:cNvSpPr txBox="1"/>
          <p:nvPr/>
        </p:nvSpPr>
        <p:spPr>
          <a:xfrm>
            <a:off x="5580112" y="5445224"/>
            <a:ext cx="3312368" cy="646331"/>
          </a:xfrm>
          <a:prstGeom prst="rect">
            <a:avLst/>
          </a:prstGeom>
          <a:solidFill>
            <a:schemeClr val="bg1"/>
          </a:solidFill>
          <a:ln w="28575">
            <a:solidFill>
              <a:srgbClr val="7030A0"/>
            </a:solidFill>
          </a:ln>
        </p:spPr>
        <p:txBody>
          <a:bodyPr wrap="square" rtlCol="0">
            <a:spAutoFit/>
          </a:bodyPr>
          <a:lstStyle/>
          <a:p>
            <a:pPr algn="ctr"/>
            <a:r>
              <a:rPr lang="en-GB" b="1" dirty="0" smtClean="0"/>
              <a:t>How can we relate each of these bullet points to the novella?</a:t>
            </a:r>
            <a:endParaRPr lang="en-GB" b="1" dirty="0"/>
          </a:p>
        </p:txBody>
      </p:sp>
    </p:spTree>
    <p:extLst>
      <p:ext uri="{BB962C8B-B14F-4D97-AF65-F5344CB8AC3E}">
        <p14:creationId xmlns:p14="http://schemas.microsoft.com/office/powerpoint/2010/main" val="2422310559"/>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n-GB" sz="4200" b="1" dirty="0" smtClean="0">
                <a:solidFill>
                  <a:srgbClr val="7030A0"/>
                </a:solidFill>
                <a:effectLst>
                  <a:outerShdw blurRad="38100" dist="38100" dir="2700000" algn="tl">
                    <a:srgbClr val="000000">
                      <a:alpha val="43137"/>
                    </a:srgbClr>
                  </a:outerShdw>
                </a:effectLst>
              </a:rPr>
              <a:t>Plenary Activity: The Symbolism of Fire</a:t>
            </a:r>
            <a:endParaRPr lang="en-GB" sz="4200" b="1" dirty="0">
              <a:solidFill>
                <a:srgbClr val="7030A0"/>
              </a:solidFill>
              <a:effectLst>
                <a:outerShdw blurRad="38100" dist="38100" dir="2700000" algn="tl">
                  <a:srgbClr val="000000">
                    <a:alpha val="43137"/>
                  </a:srgbClr>
                </a:outerShdw>
              </a:effectLst>
            </a:endParaRP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649185" y="1268760"/>
            <a:ext cx="3102213" cy="3624221"/>
          </a:xfrm>
          <a:ln w="28575">
            <a:solidFill>
              <a:srgbClr val="7030A0"/>
            </a:solidFill>
          </a:ln>
        </p:spPr>
      </p:pic>
      <p:sp>
        <p:nvSpPr>
          <p:cNvPr id="10" name="Text Box 2"/>
          <p:cNvSpPr txBox="1">
            <a:spLocks noChangeArrowheads="1"/>
          </p:cNvSpPr>
          <p:nvPr/>
        </p:nvSpPr>
        <p:spPr bwMode="auto">
          <a:xfrm>
            <a:off x="5508104" y="5085184"/>
            <a:ext cx="3384376" cy="1368152"/>
          </a:xfrm>
          <a:prstGeom prst="rect">
            <a:avLst/>
          </a:prstGeom>
          <a:ln w="28575">
            <a:solidFill>
              <a:srgbClr val="7030A0"/>
            </a:solid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spcAft>
                <a:spcPts val="1000"/>
              </a:spcAft>
            </a:pPr>
            <a:r>
              <a:rPr lang="en-GB" dirty="0">
                <a:effectLst/>
                <a:ea typeface="Calibri"/>
                <a:cs typeface="Times New Roman"/>
              </a:rPr>
              <a:t>The four advent candles stand for </a:t>
            </a:r>
            <a:r>
              <a:rPr lang="en-GB" b="1" dirty="0">
                <a:solidFill>
                  <a:srgbClr val="7030A0"/>
                </a:solidFill>
                <a:effectLst/>
                <a:ea typeface="Calibri"/>
                <a:cs typeface="Times New Roman"/>
              </a:rPr>
              <a:t>hope</a:t>
            </a:r>
            <a:r>
              <a:rPr lang="en-GB" dirty="0">
                <a:effectLst/>
                <a:ea typeface="Calibri"/>
                <a:cs typeface="Times New Roman"/>
              </a:rPr>
              <a:t>, </a:t>
            </a:r>
            <a:r>
              <a:rPr lang="en-GB" b="1" dirty="0">
                <a:solidFill>
                  <a:srgbClr val="7030A0"/>
                </a:solidFill>
                <a:effectLst/>
                <a:ea typeface="Calibri"/>
                <a:cs typeface="Times New Roman"/>
              </a:rPr>
              <a:t>peace</a:t>
            </a:r>
            <a:r>
              <a:rPr lang="en-GB" dirty="0">
                <a:effectLst/>
                <a:ea typeface="Calibri"/>
                <a:cs typeface="Times New Roman"/>
              </a:rPr>
              <a:t>, </a:t>
            </a:r>
            <a:r>
              <a:rPr lang="en-GB" b="1" dirty="0">
                <a:solidFill>
                  <a:srgbClr val="7030A0"/>
                </a:solidFill>
                <a:effectLst/>
                <a:ea typeface="Calibri"/>
                <a:cs typeface="Times New Roman"/>
              </a:rPr>
              <a:t>love</a:t>
            </a:r>
            <a:r>
              <a:rPr lang="en-GB" dirty="0">
                <a:solidFill>
                  <a:srgbClr val="7030A0"/>
                </a:solidFill>
                <a:effectLst/>
                <a:ea typeface="Calibri"/>
                <a:cs typeface="Times New Roman"/>
              </a:rPr>
              <a:t> </a:t>
            </a:r>
            <a:r>
              <a:rPr lang="en-GB" dirty="0">
                <a:effectLst/>
                <a:ea typeface="Calibri"/>
                <a:cs typeface="Times New Roman"/>
              </a:rPr>
              <a:t>and </a:t>
            </a:r>
            <a:r>
              <a:rPr lang="en-GB" b="1" dirty="0">
                <a:solidFill>
                  <a:srgbClr val="7030A0"/>
                </a:solidFill>
                <a:effectLst/>
                <a:ea typeface="Calibri"/>
                <a:cs typeface="Times New Roman"/>
              </a:rPr>
              <a:t>joy</a:t>
            </a:r>
            <a:r>
              <a:rPr lang="en-GB" dirty="0">
                <a:effectLst/>
                <a:ea typeface="Calibri"/>
                <a:cs typeface="Times New Roman"/>
              </a:rPr>
              <a:t>. </a:t>
            </a:r>
            <a:r>
              <a:rPr lang="en-GB" dirty="0" smtClean="0">
                <a:ea typeface="Calibri"/>
                <a:cs typeface="Times New Roman"/>
              </a:rPr>
              <a:t>Scrooge must find these on his journey to redemption.</a:t>
            </a:r>
            <a:endParaRPr lang="en-GB" dirty="0">
              <a:effectLst/>
              <a:ea typeface="Calibri"/>
              <a:cs typeface="Times New Roman"/>
            </a:endParaRPr>
          </a:p>
        </p:txBody>
      </p:sp>
      <p:sp>
        <p:nvSpPr>
          <p:cNvPr id="11" name="TextBox 10"/>
          <p:cNvSpPr txBox="1"/>
          <p:nvPr/>
        </p:nvSpPr>
        <p:spPr>
          <a:xfrm>
            <a:off x="179512" y="1340768"/>
            <a:ext cx="5184576" cy="923330"/>
          </a:xfrm>
          <a:prstGeom prst="rect">
            <a:avLst/>
          </a:prstGeom>
          <a:solidFill>
            <a:schemeClr val="bg1"/>
          </a:solidFill>
          <a:ln w="28575">
            <a:solidFill>
              <a:srgbClr val="7030A0"/>
            </a:solidFill>
          </a:ln>
        </p:spPr>
        <p:txBody>
          <a:bodyPr wrap="square" rtlCol="0">
            <a:spAutoFit/>
          </a:bodyPr>
          <a:lstStyle/>
          <a:p>
            <a:pPr algn="just"/>
            <a:r>
              <a:rPr lang="en-GB" dirty="0" smtClean="0"/>
              <a:t>Fire is a </a:t>
            </a:r>
            <a:r>
              <a:rPr lang="en-GB" b="1" dirty="0" smtClean="0">
                <a:solidFill>
                  <a:srgbClr val="7030A0"/>
                </a:solidFill>
              </a:rPr>
              <a:t>symbol</a:t>
            </a:r>
            <a:r>
              <a:rPr lang="en-GB" dirty="0" smtClean="0"/>
              <a:t> of the Christmas spirit in the novella. It is a reoccurring </a:t>
            </a:r>
            <a:r>
              <a:rPr lang="en-GB" b="1" dirty="0" smtClean="0">
                <a:solidFill>
                  <a:srgbClr val="7030A0"/>
                </a:solidFill>
              </a:rPr>
              <a:t>motif</a:t>
            </a:r>
            <a:r>
              <a:rPr lang="en-GB" dirty="0" smtClean="0"/>
              <a:t> throughout the story, and shows the transformation of Scrooge.</a:t>
            </a:r>
            <a:endParaRPr lang="en-GB" dirty="0"/>
          </a:p>
        </p:txBody>
      </p:sp>
      <p:sp>
        <p:nvSpPr>
          <p:cNvPr id="12" name="TextBox 11"/>
          <p:cNvSpPr txBox="1"/>
          <p:nvPr/>
        </p:nvSpPr>
        <p:spPr>
          <a:xfrm>
            <a:off x="179512" y="4953652"/>
            <a:ext cx="5184576" cy="1477328"/>
          </a:xfrm>
          <a:prstGeom prst="rect">
            <a:avLst/>
          </a:prstGeom>
          <a:solidFill>
            <a:schemeClr val="bg1"/>
          </a:solidFill>
          <a:ln w="28575">
            <a:solidFill>
              <a:srgbClr val="7030A0"/>
            </a:solidFill>
          </a:ln>
        </p:spPr>
        <p:txBody>
          <a:bodyPr wrap="square" rtlCol="0">
            <a:spAutoFit/>
          </a:bodyPr>
          <a:lstStyle/>
          <a:p>
            <a:pPr algn="just"/>
            <a:r>
              <a:rPr lang="en-GB" b="1" dirty="0" smtClean="0"/>
              <a:t>Glossary</a:t>
            </a:r>
          </a:p>
          <a:p>
            <a:pPr algn="just"/>
            <a:endParaRPr lang="en-GB" sz="1000" dirty="0"/>
          </a:p>
          <a:p>
            <a:pPr algn="just"/>
            <a:r>
              <a:rPr lang="en-GB" b="1" dirty="0" smtClean="0">
                <a:solidFill>
                  <a:srgbClr val="7030A0"/>
                </a:solidFill>
              </a:rPr>
              <a:t>Symbolism</a:t>
            </a:r>
            <a:r>
              <a:rPr lang="en-GB" dirty="0" smtClean="0"/>
              <a:t>: </a:t>
            </a:r>
            <a:r>
              <a:rPr lang="en-GB" dirty="0"/>
              <a:t>the use of symbols to represent ideas or </a:t>
            </a:r>
            <a:r>
              <a:rPr lang="en-GB" dirty="0" smtClean="0"/>
              <a:t>qualities.</a:t>
            </a:r>
          </a:p>
          <a:p>
            <a:pPr algn="just"/>
            <a:endParaRPr lang="en-GB" sz="800" dirty="0" smtClean="0"/>
          </a:p>
          <a:p>
            <a:pPr algn="just"/>
            <a:r>
              <a:rPr lang="en-GB" b="1" dirty="0" smtClean="0">
                <a:solidFill>
                  <a:srgbClr val="7030A0"/>
                </a:solidFill>
              </a:rPr>
              <a:t>Motif</a:t>
            </a:r>
            <a:r>
              <a:rPr lang="en-GB" dirty="0" smtClean="0"/>
              <a:t>: a pattern or </a:t>
            </a:r>
            <a:r>
              <a:rPr lang="en-GB" dirty="0"/>
              <a:t>recurring idea in an artistic </a:t>
            </a:r>
            <a:r>
              <a:rPr lang="en-GB" dirty="0" smtClean="0"/>
              <a:t>work.</a:t>
            </a:r>
            <a:endParaRPr lang="en-GB" dirty="0"/>
          </a:p>
        </p:txBody>
      </p:sp>
      <p:sp>
        <p:nvSpPr>
          <p:cNvPr id="13" name="TextBox 12"/>
          <p:cNvSpPr txBox="1"/>
          <p:nvPr/>
        </p:nvSpPr>
        <p:spPr>
          <a:xfrm>
            <a:off x="179512" y="2452252"/>
            <a:ext cx="5184576" cy="2277547"/>
          </a:xfrm>
          <a:prstGeom prst="rect">
            <a:avLst/>
          </a:prstGeom>
          <a:solidFill>
            <a:schemeClr val="bg1"/>
          </a:solidFill>
          <a:ln w="28575">
            <a:solidFill>
              <a:srgbClr val="7030A0"/>
            </a:solidFill>
          </a:ln>
        </p:spPr>
        <p:txBody>
          <a:bodyPr wrap="square" rtlCol="0">
            <a:spAutoFit/>
          </a:bodyPr>
          <a:lstStyle/>
          <a:p>
            <a:r>
              <a:rPr lang="en-GB" b="1" dirty="0" smtClean="0"/>
              <a:t>Scrooge</a:t>
            </a:r>
            <a:r>
              <a:rPr lang="en-GB" dirty="0" smtClean="0"/>
              <a:t> </a:t>
            </a:r>
            <a:r>
              <a:rPr lang="en-GB" dirty="0"/>
              <a:t>(p.1): “The cold within him froze his old </a:t>
            </a:r>
            <a:r>
              <a:rPr lang="en-GB" dirty="0" smtClean="0"/>
              <a:t>features.”</a:t>
            </a:r>
          </a:p>
          <a:p>
            <a:endParaRPr lang="en-GB" sz="800" dirty="0"/>
          </a:p>
          <a:p>
            <a:r>
              <a:rPr lang="en-GB" b="1" dirty="0"/>
              <a:t>The Counting House fire</a:t>
            </a:r>
            <a:r>
              <a:rPr lang="en-GB" dirty="0"/>
              <a:t> (p.2): “Scrooge had a very small fire, but the clerk’s fire was so very much smaller it looked like one </a:t>
            </a:r>
            <a:r>
              <a:rPr lang="en-GB" dirty="0" smtClean="0"/>
              <a:t>coal.”</a:t>
            </a:r>
            <a:endParaRPr lang="en-GB" dirty="0"/>
          </a:p>
          <a:p>
            <a:pPr algn="just"/>
            <a:endParaRPr lang="en-GB" sz="800" b="1" dirty="0" smtClean="0"/>
          </a:p>
          <a:p>
            <a:pPr algn="just"/>
            <a:r>
              <a:rPr lang="en-GB" b="1" dirty="0"/>
              <a:t>Fred</a:t>
            </a:r>
            <a:r>
              <a:rPr lang="en-GB" dirty="0"/>
              <a:t> (p.2): “he was all </a:t>
            </a:r>
            <a:r>
              <a:rPr lang="en-GB" dirty="0" smtClean="0"/>
              <a:t>aglow… his eyes sparkled… his breath smoked.”</a:t>
            </a:r>
            <a:endParaRPr lang="en-GB" b="1" dirty="0"/>
          </a:p>
        </p:txBody>
      </p:sp>
    </p:spTree>
    <p:extLst>
      <p:ext uri="{BB962C8B-B14F-4D97-AF65-F5344CB8AC3E}">
        <p14:creationId xmlns:p14="http://schemas.microsoft.com/office/powerpoint/2010/main" val="549009024"/>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Starter Activity: Payday Loans</a:t>
            </a:r>
            <a:endParaRPr lang="en-GB" b="1" dirty="0">
              <a:solidFill>
                <a:srgbClr val="7030A0"/>
              </a:solidFill>
              <a:effectLst>
                <a:outerShdw blurRad="38100" dist="38100" dir="2700000" algn="tl">
                  <a:srgbClr val="000000">
                    <a:alpha val="43137"/>
                  </a:srgbClr>
                </a:outerShdw>
              </a:effectLst>
            </a:endParaRPr>
          </a:p>
        </p:txBody>
      </p:sp>
      <p:sp>
        <p:nvSpPr>
          <p:cNvPr id="8" name="Content Placeholder 7"/>
          <p:cNvSpPr>
            <a:spLocks noGrp="1"/>
          </p:cNvSpPr>
          <p:nvPr>
            <p:ph sz="half" idx="1"/>
          </p:nvPr>
        </p:nvSpPr>
        <p:spPr>
          <a:xfrm>
            <a:off x="323528" y="1626898"/>
            <a:ext cx="4536504" cy="4525963"/>
          </a:xfrm>
          <a:solidFill>
            <a:schemeClr val="bg1"/>
          </a:solidFill>
          <a:ln w="28575">
            <a:solidFill>
              <a:srgbClr val="7030A0"/>
            </a:solidFill>
          </a:ln>
        </p:spPr>
        <p:txBody>
          <a:bodyPr>
            <a:normAutofit lnSpcReduction="10000"/>
          </a:bodyPr>
          <a:lstStyle/>
          <a:p>
            <a:pPr marL="0" indent="0">
              <a:buNone/>
            </a:pPr>
            <a:r>
              <a:rPr lang="en-GB" sz="2600" dirty="0" smtClean="0"/>
              <a:t>Think about the following:</a:t>
            </a:r>
          </a:p>
          <a:p>
            <a:endParaRPr lang="en-GB" sz="1300" dirty="0" smtClean="0"/>
          </a:p>
          <a:p>
            <a:r>
              <a:rPr lang="en-GB" dirty="0" smtClean="0"/>
              <a:t>What is a payday loan?</a:t>
            </a:r>
          </a:p>
          <a:p>
            <a:endParaRPr lang="en-GB" sz="1300" dirty="0"/>
          </a:p>
          <a:p>
            <a:r>
              <a:rPr lang="en-GB" dirty="0" smtClean="0"/>
              <a:t>What group of people are they aimed at?</a:t>
            </a:r>
          </a:p>
          <a:p>
            <a:endParaRPr lang="en-GB" sz="1300" dirty="0"/>
          </a:p>
          <a:p>
            <a:r>
              <a:rPr lang="en-GB" dirty="0" smtClean="0"/>
              <a:t>What problems are associated with them?</a:t>
            </a:r>
          </a:p>
          <a:p>
            <a:endParaRPr lang="en-GB" sz="1200" dirty="0"/>
          </a:p>
          <a:p>
            <a:r>
              <a:rPr lang="en-GB" dirty="0" smtClean="0"/>
              <a:t>How do they relate to </a:t>
            </a:r>
            <a:r>
              <a:rPr lang="en-GB" i="1" dirty="0" smtClean="0"/>
              <a:t>A Christmas Carol</a:t>
            </a:r>
            <a:r>
              <a:rPr lang="en-GB" dirty="0" smtClean="0"/>
              <a:t>?</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3" y="3317904"/>
            <a:ext cx="1832689" cy="1143953"/>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4752113"/>
            <a:ext cx="1808237" cy="1116853"/>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4876" y="3323618"/>
            <a:ext cx="1887649" cy="1153563"/>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4742852"/>
            <a:ext cx="1808237" cy="1218738"/>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3204" y="1556792"/>
            <a:ext cx="2746193" cy="1458915"/>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81914066"/>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34708" y="5517232"/>
            <a:ext cx="9109291" cy="1152128"/>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3900" b="1" dirty="0" smtClean="0">
                <a:solidFill>
                  <a:srgbClr val="7030A0"/>
                </a:solidFill>
                <a:effectLst>
                  <a:outerShdw blurRad="38100" dist="38100" dir="2700000" algn="tl">
                    <a:srgbClr val="000000"/>
                  </a:outerShdw>
                </a:effectLst>
                <a:latin typeface="Trebuchet MS" pitchFamily="34" charset="0"/>
              </a:rPr>
              <a:t>The Suffering of the Victorian Poor</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908720"/>
            <a:ext cx="6032248" cy="45908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08249877"/>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600200"/>
            <a:ext cx="504056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explore Scrooge’s attitude to the poor</a:t>
            </a:r>
          </a:p>
          <a:p>
            <a:pPr algn="just">
              <a:buFont typeface="Wingdings" pitchFamily="2" charset="2"/>
              <a:buChar char="ü"/>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gain some insight into Victorian society (Historical Context)</a:t>
            </a:r>
          </a:p>
          <a:p>
            <a:pPr>
              <a:buFont typeface="Wingdings" pitchFamily="2" charset="2"/>
              <a:buChar char="ü"/>
            </a:pPr>
            <a:endParaRPr lang="en-GB" sz="2400" b="1" dirty="0">
              <a:solidFill>
                <a:srgbClr val="7030A0"/>
              </a:solidFill>
            </a:endParaRPr>
          </a:p>
          <a:p>
            <a:pPr marL="0" indent="0">
              <a:buNone/>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5944" y="1623887"/>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6432409"/>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The Prisons and The Treadmill</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7504" y="1412776"/>
            <a:ext cx="4680520" cy="4680520"/>
          </a:xfrm>
          <a:solidFill>
            <a:schemeClr val="bg1"/>
          </a:solidFill>
          <a:ln w="28575">
            <a:solidFill>
              <a:srgbClr val="7030A0"/>
            </a:solidFill>
          </a:ln>
        </p:spPr>
        <p:txBody>
          <a:bodyPr>
            <a:noAutofit/>
          </a:bodyPr>
          <a:lstStyle/>
          <a:p>
            <a:pPr marL="0" indent="0" algn="just">
              <a:buNone/>
            </a:pPr>
            <a:r>
              <a:rPr lang="en-GB" sz="1700" dirty="0"/>
              <a:t>Victorians were worried about </a:t>
            </a:r>
            <a:r>
              <a:rPr lang="en-GB" sz="1700" b="1" dirty="0">
                <a:solidFill>
                  <a:srgbClr val="7030A0"/>
                </a:solidFill>
              </a:rPr>
              <a:t>the rising crime rate</a:t>
            </a:r>
            <a:r>
              <a:rPr lang="en-GB" sz="1700" dirty="0"/>
              <a:t>: offences went up from about 5,000 per year in 1800 to about </a:t>
            </a:r>
            <a:r>
              <a:rPr lang="en-GB" sz="1700" b="1" dirty="0">
                <a:solidFill>
                  <a:srgbClr val="7030A0"/>
                </a:solidFill>
              </a:rPr>
              <a:t>20,000 per year in 1840</a:t>
            </a:r>
            <a:r>
              <a:rPr lang="en-GB" sz="1700" dirty="0"/>
              <a:t>. </a:t>
            </a:r>
            <a:endParaRPr lang="en-GB" sz="1700" dirty="0" smtClean="0"/>
          </a:p>
          <a:p>
            <a:pPr marL="0" indent="0" algn="just">
              <a:buNone/>
            </a:pPr>
            <a:endParaRPr lang="en-GB" sz="800" dirty="0"/>
          </a:p>
          <a:p>
            <a:pPr marL="0" indent="0" algn="just">
              <a:buNone/>
            </a:pPr>
            <a:r>
              <a:rPr lang="en-GB" sz="1700" dirty="0" smtClean="0"/>
              <a:t>They </a:t>
            </a:r>
            <a:r>
              <a:rPr lang="en-GB" sz="1700" dirty="0"/>
              <a:t>were firm believers in </a:t>
            </a:r>
            <a:r>
              <a:rPr lang="en-GB" sz="1700" b="1" dirty="0">
                <a:solidFill>
                  <a:srgbClr val="7030A0"/>
                </a:solidFill>
              </a:rPr>
              <a:t>punishment</a:t>
            </a:r>
            <a:r>
              <a:rPr lang="en-GB" sz="1700" dirty="0">
                <a:solidFill>
                  <a:srgbClr val="7030A0"/>
                </a:solidFill>
              </a:rPr>
              <a:t> </a:t>
            </a:r>
            <a:r>
              <a:rPr lang="en-GB" sz="1700" dirty="0"/>
              <a:t>for criminals, but faced a problem: what should the punishment </a:t>
            </a:r>
            <a:r>
              <a:rPr lang="en-GB" sz="1700" dirty="0" smtClean="0"/>
              <a:t>be? The </a:t>
            </a:r>
            <a:r>
              <a:rPr lang="en-GB" sz="1700" dirty="0"/>
              <a:t>answer was </a:t>
            </a:r>
            <a:r>
              <a:rPr lang="en-GB" sz="1700" b="1" dirty="0">
                <a:solidFill>
                  <a:srgbClr val="7030A0"/>
                </a:solidFill>
              </a:rPr>
              <a:t>prison</a:t>
            </a:r>
            <a:r>
              <a:rPr lang="en-GB" sz="1700" dirty="0"/>
              <a:t>: lots of new prisons were built and old ones extended</a:t>
            </a:r>
            <a:r>
              <a:rPr lang="en-GB" sz="1700" dirty="0" smtClean="0"/>
              <a:t>.</a:t>
            </a:r>
          </a:p>
          <a:p>
            <a:pPr marL="0" indent="0" algn="just">
              <a:buNone/>
            </a:pPr>
            <a:endParaRPr lang="en-GB" sz="800" dirty="0"/>
          </a:p>
          <a:p>
            <a:pPr marL="0" indent="0" algn="just">
              <a:buNone/>
            </a:pPr>
            <a:r>
              <a:rPr lang="en-GB" sz="1700" dirty="0"/>
              <a:t>The Victorians also had clear ideas about what these prisons should be like. They should be </a:t>
            </a:r>
            <a:r>
              <a:rPr lang="en-GB" sz="1700" b="1" dirty="0">
                <a:solidFill>
                  <a:srgbClr val="7030A0"/>
                </a:solidFill>
              </a:rPr>
              <a:t>unpleasant places</a:t>
            </a:r>
            <a:r>
              <a:rPr lang="en-GB" sz="1700" dirty="0"/>
              <a:t>, to deter people from committing crimes. </a:t>
            </a:r>
            <a:endParaRPr lang="en-GB" sz="1700" dirty="0" smtClean="0"/>
          </a:p>
          <a:p>
            <a:pPr marL="0" indent="0" algn="just">
              <a:buNone/>
            </a:pPr>
            <a:endParaRPr lang="en-GB" sz="800" dirty="0"/>
          </a:p>
          <a:p>
            <a:pPr marL="0" indent="0" algn="just">
              <a:buNone/>
            </a:pPr>
            <a:r>
              <a:rPr lang="en-GB" sz="1700" dirty="0" smtClean="0"/>
              <a:t>Once </a:t>
            </a:r>
            <a:r>
              <a:rPr lang="en-GB" sz="1700" dirty="0"/>
              <a:t>inside, prisoners </a:t>
            </a:r>
            <a:r>
              <a:rPr lang="en-GB" sz="1700" dirty="0" smtClean="0"/>
              <a:t>were made to do </a:t>
            </a:r>
            <a:r>
              <a:rPr lang="en-GB" sz="1700" dirty="0"/>
              <a:t>hard, boring work. Walking a </a:t>
            </a:r>
            <a:r>
              <a:rPr lang="en-GB" sz="1700" b="1" dirty="0">
                <a:solidFill>
                  <a:srgbClr val="7030A0"/>
                </a:solidFill>
              </a:rPr>
              <a:t>treadwheel</a:t>
            </a:r>
            <a:r>
              <a:rPr lang="en-GB" sz="1700" dirty="0"/>
              <a:t> or picking </a:t>
            </a:r>
            <a:r>
              <a:rPr lang="en-GB" sz="1700" b="1" dirty="0">
                <a:solidFill>
                  <a:srgbClr val="7030A0"/>
                </a:solidFill>
              </a:rPr>
              <a:t>oakum</a:t>
            </a:r>
            <a:r>
              <a:rPr lang="en-GB" sz="1700" dirty="0">
                <a:solidFill>
                  <a:srgbClr val="7030A0"/>
                </a:solidFill>
              </a:rPr>
              <a:t> </a:t>
            </a:r>
            <a:r>
              <a:rPr lang="en-GB" sz="1700" dirty="0"/>
              <a:t>(separating strands of rope) were the most common forms of </a:t>
            </a:r>
            <a:r>
              <a:rPr lang="en-GB" sz="1700" b="1" dirty="0">
                <a:solidFill>
                  <a:srgbClr val="7030A0"/>
                </a:solidFill>
              </a:rPr>
              <a:t>hard labour</a:t>
            </a:r>
            <a:r>
              <a:rPr lang="en-GB" sz="1700" dirty="0" smtClean="0"/>
              <a:t>.</a:t>
            </a:r>
            <a:endParaRPr lang="en-GB" sz="17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856" y="3893810"/>
            <a:ext cx="3776103" cy="2524806"/>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8856" y="1268760"/>
            <a:ext cx="3746082" cy="2501429"/>
          </a:xfrm>
          <a:prstGeom prst="rect">
            <a:avLst/>
          </a:prstGeom>
          <a:ln w="28575">
            <a:solidFill>
              <a:srgbClr val="7030A0"/>
            </a:solidFill>
          </a:ln>
        </p:spPr>
      </p:pic>
    </p:spTree>
    <p:extLst>
      <p:ext uri="{BB962C8B-B14F-4D97-AF65-F5344CB8AC3E}">
        <p14:creationId xmlns:p14="http://schemas.microsoft.com/office/powerpoint/2010/main" val="1745606862"/>
      </p:ext>
    </p:extLst>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11488"/>
            <a:ext cx="82296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The Poor Law &amp; </a:t>
            </a:r>
            <a:r>
              <a:rPr lang="en-GB" b="1" dirty="0">
                <a:solidFill>
                  <a:srgbClr val="7030A0"/>
                </a:solidFill>
                <a:effectLst>
                  <a:outerShdw blurRad="38100" dist="38100" dir="2700000" algn="tl">
                    <a:srgbClr val="000000">
                      <a:alpha val="43137"/>
                    </a:srgbClr>
                  </a:outerShdw>
                </a:effectLst>
              </a:rPr>
              <a:t>The Workhouses </a:t>
            </a:r>
          </a:p>
        </p:txBody>
      </p:sp>
      <p:sp>
        <p:nvSpPr>
          <p:cNvPr id="3" name="Content Placeholder 2"/>
          <p:cNvSpPr>
            <a:spLocks noGrp="1"/>
          </p:cNvSpPr>
          <p:nvPr>
            <p:ph sz="half" idx="1"/>
          </p:nvPr>
        </p:nvSpPr>
        <p:spPr>
          <a:xfrm>
            <a:off x="251520" y="1146448"/>
            <a:ext cx="4244280" cy="2116831"/>
          </a:xfrm>
          <a:solidFill>
            <a:schemeClr val="bg1"/>
          </a:solidFill>
          <a:ln w="28575">
            <a:solidFill>
              <a:srgbClr val="7030A0"/>
            </a:solidFill>
          </a:ln>
        </p:spPr>
        <p:txBody>
          <a:bodyPr>
            <a:normAutofit/>
          </a:bodyPr>
          <a:lstStyle/>
          <a:p>
            <a:pPr marL="0" indent="0" algn="just">
              <a:buNone/>
            </a:pPr>
            <a:r>
              <a:rPr lang="en-GB" sz="1600" b="1" dirty="0">
                <a:solidFill>
                  <a:srgbClr val="7030A0"/>
                </a:solidFill>
              </a:rPr>
              <a:t>The Poor Law </a:t>
            </a:r>
            <a:r>
              <a:rPr lang="en-GB" sz="1600" dirty="0"/>
              <a:t>was the way that the poor were helped in </a:t>
            </a:r>
            <a:r>
              <a:rPr lang="en-GB" sz="1600" b="1" dirty="0">
                <a:solidFill>
                  <a:srgbClr val="7030A0"/>
                </a:solidFill>
              </a:rPr>
              <a:t>1815</a:t>
            </a:r>
            <a:r>
              <a:rPr lang="en-GB" sz="1600" dirty="0"/>
              <a:t>. The law said that each parish had to look after its own poor. If you were unable to work then </a:t>
            </a:r>
            <a:r>
              <a:rPr lang="en-GB" sz="1600" b="1" dirty="0">
                <a:solidFill>
                  <a:srgbClr val="7030A0"/>
                </a:solidFill>
              </a:rPr>
              <a:t>you were given some money to help you survive</a:t>
            </a:r>
            <a:r>
              <a:rPr lang="en-GB" sz="1600" dirty="0"/>
              <a:t>. However, the cost of the Poor Law was increasing every year. By 1830 it cost about </a:t>
            </a:r>
            <a:r>
              <a:rPr lang="en-GB" sz="1600" b="1" dirty="0">
                <a:solidFill>
                  <a:srgbClr val="7030A0"/>
                </a:solidFill>
              </a:rPr>
              <a:t>£7 million and criticism of the law was mounting</a:t>
            </a:r>
            <a:r>
              <a:rPr lang="en-GB" sz="1600" dirty="0"/>
              <a:t>.</a:t>
            </a:r>
          </a:p>
        </p:txBody>
      </p:sp>
      <p:sp>
        <p:nvSpPr>
          <p:cNvPr id="9" name="Content Placeholder 2"/>
          <p:cNvSpPr>
            <a:spLocks noGrp="1"/>
          </p:cNvSpPr>
          <p:nvPr>
            <p:ph sz="half" idx="1"/>
          </p:nvPr>
        </p:nvSpPr>
        <p:spPr>
          <a:xfrm>
            <a:off x="251520" y="4077072"/>
            <a:ext cx="4244280" cy="1872208"/>
          </a:xfrm>
          <a:solidFill>
            <a:schemeClr val="bg1"/>
          </a:solidFill>
          <a:ln w="28575">
            <a:solidFill>
              <a:srgbClr val="7030A0"/>
            </a:solidFill>
          </a:ln>
        </p:spPr>
        <p:txBody>
          <a:bodyPr>
            <a:normAutofit/>
          </a:bodyPr>
          <a:lstStyle/>
          <a:p>
            <a:pPr marL="0" indent="0" algn="just">
              <a:buNone/>
            </a:pPr>
            <a:r>
              <a:rPr lang="en-GB" sz="1600" dirty="0"/>
              <a:t>In </a:t>
            </a:r>
            <a:r>
              <a:rPr lang="en-GB" sz="1600" b="1" dirty="0">
                <a:solidFill>
                  <a:srgbClr val="7030A0"/>
                </a:solidFill>
              </a:rPr>
              <a:t>1834 </a:t>
            </a:r>
            <a:r>
              <a:rPr lang="en-GB" sz="1600" dirty="0"/>
              <a:t>the</a:t>
            </a:r>
            <a:r>
              <a:rPr lang="en-GB" sz="1600" b="1" dirty="0"/>
              <a:t> </a:t>
            </a:r>
            <a:r>
              <a:rPr lang="en-GB" sz="1600" b="1" dirty="0">
                <a:solidFill>
                  <a:srgbClr val="7030A0"/>
                </a:solidFill>
              </a:rPr>
              <a:t>Poor Law Amendment Act </a:t>
            </a:r>
            <a:r>
              <a:rPr lang="en-GB" sz="1600" dirty="0"/>
              <a:t>was passed by Parliament. This was designed to </a:t>
            </a:r>
            <a:r>
              <a:rPr lang="en-GB" sz="1600" b="1" dirty="0">
                <a:solidFill>
                  <a:srgbClr val="7030A0"/>
                </a:solidFill>
              </a:rPr>
              <a:t>reduce the cost of looking after the poor </a:t>
            </a:r>
            <a:r>
              <a:rPr lang="en-GB" sz="1600" dirty="0"/>
              <a:t>as it stopped money going to poor people except in exceptional circumstances. Now if people wanted help </a:t>
            </a:r>
            <a:r>
              <a:rPr lang="en-GB" sz="1600" b="1" dirty="0">
                <a:solidFill>
                  <a:srgbClr val="7030A0"/>
                </a:solidFill>
              </a:rPr>
              <a:t>they had to go into a workhouse</a:t>
            </a:r>
            <a:r>
              <a:rPr lang="en-GB" sz="1600" b="1" dirty="0"/>
              <a:t> </a:t>
            </a:r>
            <a:r>
              <a:rPr lang="en-GB" sz="1600" dirty="0"/>
              <a:t>to get it.</a:t>
            </a:r>
          </a:p>
        </p:txBody>
      </p:sp>
      <p:sp>
        <p:nvSpPr>
          <p:cNvPr id="6" name="TextBox 5"/>
          <p:cNvSpPr txBox="1"/>
          <p:nvPr/>
        </p:nvSpPr>
        <p:spPr>
          <a:xfrm>
            <a:off x="251520" y="3356992"/>
            <a:ext cx="4248472" cy="584775"/>
          </a:xfrm>
          <a:prstGeom prst="rect">
            <a:avLst/>
          </a:prstGeom>
          <a:solidFill>
            <a:schemeClr val="bg1"/>
          </a:solidFill>
          <a:ln w="28575">
            <a:solidFill>
              <a:srgbClr val="7030A0"/>
            </a:solidFill>
          </a:ln>
        </p:spPr>
        <p:txBody>
          <a:bodyPr wrap="square" rtlCol="0">
            <a:spAutoFit/>
          </a:bodyPr>
          <a:lstStyle/>
          <a:p>
            <a:r>
              <a:rPr lang="en-GB" sz="1600" b="1" dirty="0" smtClean="0"/>
              <a:t>What problems in society do you think occurred because of this?</a:t>
            </a:r>
            <a:endParaRPr lang="en-GB" sz="16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1124744"/>
            <a:ext cx="4376840" cy="3071042"/>
          </a:xfrm>
          <a:prstGeom prst="rect">
            <a:avLst/>
          </a:prstGeom>
          <a:ln>
            <a:solidFill>
              <a:srgbClr val="7030A0"/>
            </a:solidFill>
          </a:ln>
        </p:spPr>
      </p:pic>
      <p:sp>
        <p:nvSpPr>
          <p:cNvPr id="8" name="TextBox 7"/>
          <p:cNvSpPr txBox="1"/>
          <p:nvPr/>
        </p:nvSpPr>
        <p:spPr>
          <a:xfrm>
            <a:off x="4644008" y="4581128"/>
            <a:ext cx="4376840" cy="1446550"/>
          </a:xfrm>
          <a:prstGeom prst="rect">
            <a:avLst/>
          </a:prstGeom>
          <a:solidFill>
            <a:schemeClr val="bg1"/>
          </a:solidFill>
          <a:ln w="28575">
            <a:solidFill>
              <a:srgbClr val="7030A0"/>
            </a:solidFill>
          </a:ln>
        </p:spPr>
        <p:txBody>
          <a:bodyPr wrap="square" rtlCol="0">
            <a:spAutoFit/>
          </a:bodyPr>
          <a:lstStyle/>
          <a:p>
            <a:pPr marL="342900" indent="-342900">
              <a:buFont typeface="+mj-lt"/>
              <a:buAutoNum type="arabicPeriod"/>
            </a:pPr>
            <a:r>
              <a:rPr lang="en-GB" dirty="0" smtClean="0"/>
              <a:t>Which character represents the poor </a:t>
            </a:r>
            <a:r>
              <a:rPr lang="en-GB" i="1" dirty="0" smtClean="0"/>
              <a:t>in A Christmas Carol</a:t>
            </a:r>
            <a:r>
              <a:rPr lang="en-GB" dirty="0" smtClean="0"/>
              <a:t>? </a:t>
            </a:r>
          </a:p>
          <a:p>
            <a:pPr marL="342900" indent="-342900">
              <a:buFont typeface="+mj-lt"/>
              <a:buAutoNum type="arabicPeriod"/>
            </a:pPr>
            <a:endParaRPr lang="en-GB" sz="800" dirty="0" smtClean="0"/>
          </a:p>
          <a:p>
            <a:pPr marL="342900" indent="-342900">
              <a:buFont typeface="+mj-lt"/>
              <a:buAutoNum type="arabicPeriod"/>
            </a:pPr>
            <a:r>
              <a:rPr lang="en-GB" dirty="0" smtClean="0"/>
              <a:t>Can he be considered idle and useless? </a:t>
            </a:r>
          </a:p>
          <a:p>
            <a:pPr marL="342900" indent="-342900">
              <a:buFont typeface="+mj-lt"/>
              <a:buAutoNum type="arabicPeriod"/>
            </a:pPr>
            <a:endParaRPr lang="en-GB" sz="800" dirty="0" smtClean="0"/>
          </a:p>
          <a:p>
            <a:pPr marL="342900" indent="-342900">
              <a:buFont typeface="+mj-lt"/>
              <a:buAutoNum type="arabicPeriod"/>
            </a:pPr>
            <a:r>
              <a:rPr lang="en-GB" dirty="0" smtClean="0"/>
              <a:t>What is Dickens’ point of view?</a:t>
            </a:r>
            <a:endParaRPr lang="en-GB" dirty="0"/>
          </a:p>
        </p:txBody>
      </p:sp>
    </p:spTree>
    <p:extLst>
      <p:ext uri="{BB962C8B-B14F-4D97-AF65-F5344CB8AC3E}">
        <p14:creationId xmlns:p14="http://schemas.microsoft.com/office/powerpoint/2010/main" val="416560637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1520" y="274638"/>
            <a:ext cx="8568952"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Task: Scrooge’s attitude to the poor</a:t>
            </a:r>
            <a:endParaRPr lang="en-GB" b="1" dirty="0">
              <a:solidFill>
                <a:srgbClr val="7030A0"/>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2123728" y="2636912"/>
            <a:ext cx="4618856" cy="532656"/>
          </a:xfrm>
          <a:solidFill>
            <a:schemeClr val="bg1"/>
          </a:solidFill>
          <a:ln w="28575">
            <a:solidFill>
              <a:srgbClr val="7030A0"/>
            </a:solidFill>
          </a:ln>
        </p:spPr>
        <p:txBody>
          <a:bodyPr>
            <a:normAutofit/>
          </a:bodyPr>
          <a:lstStyle/>
          <a:p>
            <a:pPr marL="0" indent="0" algn="ctr">
              <a:buNone/>
            </a:pPr>
            <a:r>
              <a:rPr lang="en-GB" sz="2400" b="1" dirty="0" smtClean="0"/>
              <a:t>“decrease the surplus population”</a:t>
            </a:r>
            <a:endParaRPr lang="en-GB" sz="2400" b="1" dirty="0"/>
          </a:p>
        </p:txBody>
      </p:sp>
      <p:sp>
        <p:nvSpPr>
          <p:cNvPr id="7" name="TextBox 6"/>
          <p:cNvSpPr txBox="1"/>
          <p:nvPr/>
        </p:nvSpPr>
        <p:spPr>
          <a:xfrm>
            <a:off x="179512" y="1543905"/>
            <a:ext cx="3672408" cy="646331"/>
          </a:xfrm>
          <a:prstGeom prst="rect">
            <a:avLst/>
          </a:prstGeom>
          <a:solidFill>
            <a:schemeClr val="bg1"/>
          </a:solidFill>
          <a:ln w="28575">
            <a:solidFill>
              <a:srgbClr val="7030A0"/>
            </a:solidFill>
          </a:ln>
        </p:spPr>
        <p:txBody>
          <a:bodyPr wrap="square" rtlCol="0">
            <a:spAutoFit/>
          </a:bodyPr>
          <a:lstStyle/>
          <a:p>
            <a:pPr algn="ctr"/>
            <a:r>
              <a:rPr lang="en-GB" dirty="0" smtClean="0"/>
              <a:t>Cold, </a:t>
            </a:r>
            <a:r>
              <a:rPr lang="en-GB" b="1" dirty="0" smtClean="0">
                <a:solidFill>
                  <a:srgbClr val="7030A0"/>
                </a:solidFill>
              </a:rPr>
              <a:t>economical</a:t>
            </a:r>
            <a:r>
              <a:rPr lang="en-GB" dirty="0" smtClean="0">
                <a:solidFill>
                  <a:srgbClr val="7030A0"/>
                </a:solidFill>
              </a:rPr>
              <a:t> </a:t>
            </a:r>
            <a:r>
              <a:rPr lang="en-GB" dirty="0" smtClean="0"/>
              <a:t>language: the poor are numbers on a ledger to Scrooge.</a:t>
            </a:r>
            <a:endParaRPr lang="en-GB" dirty="0"/>
          </a:p>
        </p:txBody>
      </p:sp>
      <p:sp>
        <p:nvSpPr>
          <p:cNvPr id="8" name="TextBox 7"/>
          <p:cNvSpPr txBox="1"/>
          <p:nvPr/>
        </p:nvSpPr>
        <p:spPr>
          <a:xfrm>
            <a:off x="5220072" y="1556792"/>
            <a:ext cx="3456384" cy="646331"/>
          </a:xfrm>
          <a:prstGeom prst="rect">
            <a:avLst/>
          </a:prstGeom>
          <a:solidFill>
            <a:schemeClr val="bg1"/>
          </a:solidFill>
          <a:ln w="28575">
            <a:solidFill>
              <a:srgbClr val="7030A0"/>
            </a:solidFill>
          </a:ln>
        </p:spPr>
        <p:txBody>
          <a:bodyPr wrap="square" rtlCol="0">
            <a:spAutoFit/>
          </a:bodyPr>
          <a:lstStyle/>
          <a:p>
            <a:pPr algn="ctr"/>
            <a:r>
              <a:rPr lang="en-GB" dirty="0" smtClean="0"/>
              <a:t>As the poor </a:t>
            </a:r>
            <a:r>
              <a:rPr lang="en-GB" b="1" dirty="0" smtClean="0">
                <a:solidFill>
                  <a:srgbClr val="7030A0"/>
                </a:solidFill>
              </a:rPr>
              <a:t>don’t add wealth </a:t>
            </a:r>
            <a:r>
              <a:rPr lang="en-GB" dirty="0" smtClean="0"/>
              <a:t>into society, they are of no use.</a:t>
            </a:r>
            <a:endParaRPr lang="en-GB" dirty="0"/>
          </a:p>
        </p:txBody>
      </p:sp>
      <p:sp>
        <p:nvSpPr>
          <p:cNvPr id="9" name="TextBox 8"/>
          <p:cNvSpPr txBox="1"/>
          <p:nvPr/>
        </p:nvSpPr>
        <p:spPr>
          <a:xfrm>
            <a:off x="2555776" y="3861048"/>
            <a:ext cx="3456384" cy="646331"/>
          </a:xfrm>
          <a:prstGeom prst="rect">
            <a:avLst/>
          </a:prstGeom>
          <a:solidFill>
            <a:schemeClr val="bg1"/>
          </a:solidFill>
          <a:ln w="28575">
            <a:solidFill>
              <a:srgbClr val="7030A0"/>
            </a:solidFill>
          </a:ln>
        </p:spPr>
        <p:txBody>
          <a:bodyPr wrap="square" rtlCol="0">
            <a:spAutoFit/>
          </a:bodyPr>
          <a:lstStyle/>
          <a:p>
            <a:pPr algn="ctr"/>
            <a:r>
              <a:rPr lang="en-GB" dirty="0" smtClean="0"/>
              <a:t>Scrooge </a:t>
            </a:r>
            <a:r>
              <a:rPr lang="en-GB" b="1" dirty="0" smtClean="0">
                <a:solidFill>
                  <a:srgbClr val="7030A0"/>
                </a:solidFill>
              </a:rPr>
              <a:t>dehumanises</a:t>
            </a:r>
            <a:r>
              <a:rPr lang="en-GB" dirty="0" smtClean="0">
                <a:solidFill>
                  <a:srgbClr val="7030A0"/>
                </a:solidFill>
              </a:rPr>
              <a:t> </a:t>
            </a:r>
            <a:r>
              <a:rPr lang="en-GB" dirty="0" smtClean="0"/>
              <a:t>the poor and separates them from the rich.</a:t>
            </a:r>
            <a:endParaRPr lang="en-GB" dirty="0"/>
          </a:p>
        </p:txBody>
      </p:sp>
      <p:cxnSp>
        <p:nvCxnSpPr>
          <p:cNvPr id="11" name="Straight Arrow Connector 10"/>
          <p:cNvCxnSpPr/>
          <p:nvPr/>
        </p:nvCxnSpPr>
        <p:spPr>
          <a:xfrm>
            <a:off x="1259724" y="2190236"/>
            <a:ext cx="1296052" cy="518684"/>
          </a:xfrm>
          <a:prstGeom prst="straightConnector1">
            <a:avLst/>
          </a:prstGeom>
          <a:ln w="28575">
            <a:tailEnd type="arrow"/>
          </a:ln>
        </p:spPr>
        <p:style>
          <a:lnRef idx="1">
            <a:schemeClr val="accent4"/>
          </a:lnRef>
          <a:fillRef idx="0">
            <a:schemeClr val="accent4"/>
          </a:fillRef>
          <a:effectRef idx="0">
            <a:schemeClr val="accent4"/>
          </a:effectRef>
          <a:fontRef idx="minor">
            <a:schemeClr val="tx1"/>
          </a:fontRef>
        </p:style>
      </p:cxnSp>
      <p:cxnSp>
        <p:nvCxnSpPr>
          <p:cNvPr id="14" name="Straight Arrow Connector 13"/>
          <p:cNvCxnSpPr/>
          <p:nvPr/>
        </p:nvCxnSpPr>
        <p:spPr>
          <a:xfrm flipH="1">
            <a:off x="4433156" y="1943781"/>
            <a:ext cx="778532" cy="765139"/>
          </a:xfrm>
          <a:prstGeom prst="straightConnector1">
            <a:avLst/>
          </a:prstGeom>
          <a:ln w="28575">
            <a:tailEnd type="arrow"/>
          </a:ln>
        </p:spPr>
        <p:style>
          <a:lnRef idx="1">
            <a:schemeClr val="accent4"/>
          </a:lnRef>
          <a:fillRef idx="0">
            <a:schemeClr val="accent4"/>
          </a:fillRef>
          <a:effectRef idx="0">
            <a:schemeClr val="accent4"/>
          </a:effectRef>
          <a:fontRef idx="minor">
            <a:schemeClr val="tx1"/>
          </a:fontRef>
        </p:style>
      </p:cxnSp>
      <p:cxnSp>
        <p:nvCxnSpPr>
          <p:cNvPr id="18" name="Straight Arrow Connector 17"/>
          <p:cNvCxnSpPr/>
          <p:nvPr/>
        </p:nvCxnSpPr>
        <p:spPr>
          <a:xfrm flipV="1">
            <a:off x="4372879" y="3068960"/>
            <a:ext cx="872480" cy="792088"/>
          </a:xfrm>
          <a:prstGeom prst="straightConnector1">
            <a:avLst/>
          </a:prstGeom>
          <a:ln w="28575">
            <a:tailEnd type="arrow"/>
          </a:ln>
        </p:spPr>
        <p:style>
          <a:lnRef idx="1">
            <a:schemeClr val="accent4"/>
          </a:lnRef>
          <a:fillRef idx="0">
            <a:schemeClr val="accent4"/>
          </a:fillRef>
          <a:effectRef idx="0">
            <a:schemeClr val="accent4"/>
          </a:effectRef>
          <a:fontRef idx="minor">
            <a:schemeClr val="tx1"/>
          </a:fontRef>
        </p:style>
      </p:cxnSp>
      <p:sp>
        <p:nvSpPr>
          <p:cNvPr id="21" name="TextBox 20"/>
          <p:cNvSpPr txBox="1"/>
          <p:nvPr/>
        </p:nvSpPr>
        <p:spPr>
          <a:xfrm>
            <a:off x="323528" y="4869159"/>
            <a:ext cx="8280920" cy="1200329"/>
          </a:xfrm>
          <a:prstGeom prst="rect">
            <a:avLst/>
          </a:prstGeom>
          <a:solidFill>
            <a:schemeClr val="bg1"/>
          </a:solidFill>
          <a:ln w="28575">
            <a:solidFill>
              <a:srgbClr val="7030A0"/>
            </a:solidFill>
          </a:ln>
        </p:spPr>
        <p:txBody>
          <a:bodyPr wrap="square" rtlCol="0">
            <a:spAutoFit/>
          </a:bodyPr>
          <a:lstStyle/>
          <a:p>
            <a:pPr algn="ctr"/>
            <a:r>
              <a:rPr lang="en-GB" sz="2400" dirty="0" smtClean="0"/>
              <a:t>Using the above quotation, incidents in Stave One and your knowledge of the Victorian era, write a PEE chain that answers the following question: </a:t>
            </a:r>
            <a:r>
              <a:rPr lang="en-GB" sz="2400" b="1" dirty="0">
                <a:solidFill>
                  <a:srgbClr val="7030A0"/>
                </a:solidFill>
              </a:rPr>
              <a:t>W</a:t>
            </a:r>
            <a:r>
              <a:rPr lang="en-GB" sz="2400" b="1" dirty="0" smtClean="0">
                <a:solidFill>
                  <a:srgbClr val="7030A0"/>
                </a:solidFill>
              </a:rPr>
              <a:t>hat is Scrooge’s attitude to the poor?</a:t>
            </a:r>
            <a:endParaRPr lang="en-GB" sz="2400" b="1" dirty="0">
              <a:solidFill>
                <a:srgbClr val="7030A0"/>
              </a:solidFill>
            </a:endParaRPr>
          </a:p>
        </p:txBody>
      </p:sp>
    </p:spTree>
    <p:extLst>
      <p:ext uri="{BB962C8B-B14F-4D97-AF65-F5344CB8AC3E}">
        <p14:creationId xmlns:p14="http://schemas.microsoft.com/office/powerpoint/2010/main" val="377522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Plenary Activity: Atmosphere Context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4499992" y="1340768"/>
            <a:ext cx="4392488" cy="5184576"/>
          </a:xfrm>
          <a:solidFill>
            <a:schemeClr val="bg1"/>
          </a:solidFill>
          <a:ln w="28575">
            <a:solidFill>
              <a:srgbClr val="7030A0"/>
            </a:solidFill>
          </a:ln>
        </p:spPr>
        <p:txBody>
          <a:bodyPr>
            <a:normAutofit fontScale="70000" lnSpcReduction="20000"/>
          </a:bodyPr>
          <a:lstStyle/>
          <a:p>
            <a:pPr marL="0" indent="0" algn="just">
              <a:buNone/>
            </a:pPr>
            <a:r>
              <a:rPr lang="en-GB" dirty="0"/>
              <a:t>Meanwhile the fog and darkness thickened so, that people ran about with flaring links, proffering their services to go before horses in carriages, and conduct them on their way. The ancient tower of a church, whose gruff old bell was always peeping slyly down at Scrooge out of a Gothic window in the wall, became invisible, and struck the hours and quarters in the clouds, with tremulous vibrations afterwards as if its teeth were chattering in its frozen head up there. The cold became intense. In the main street at the corner of the court, some labourers were repairing the gas-pipes, and had lighted a great fire in a brazier, round which a party of ragged men and boys were gathered: warming their hands and winking their eyes before the blaze in rapture. </a:t>
            </a:r>
          </a:p>
        </p:txBody>
      </p:sp>
      <p:sp>
        <p:nvSpPr>
          <p:cNvPr id="4" name="Content Placeholder 3"/>
          <p:cNvSpPr>
            <a:spLocks noGrp="1"/>
          </p:cNvSpPr>
          <p:nvPr>
            <p:ph sz="half" idx="2"/>
          </p:nvPr>
        </p:nvSpPr>
        <p:spPr>
          <a:xfrm>
            <a:off x="179512" y="1484784"/>
            <a:ext cx="4182616" cy="648072"/>
          </a:xfrm>
          <a:solidFill>
            <a:schemeClr val="bg1"/>
          </a:solidFill>
          <a:ln w="28575">
            <a:solidFill>
              <a:srgbClr val="7030A0"/>
            </a:solidFill>
          </a:ln>
        </p:spPr>
        <p:txBody>
          <a:bodyPr>
            <a:normAutofit fontScale="70000" lnSpcReduction="20000"/>
          </a:bodyPr>
          <a:lstStyle/>
          <a:p>
            <a:pPr marL="0" indent="0" algn="ctr">
              <a:buNone/>
            </a:pPr>
            <a:r>
              <a:rPr lang="en-GB" b="1" dirty="0" smtClean="0"/>
              <a:t>How does Dickens create mood and atmosphere in the following extract?</a:t>
            </a:r>
          </a:p>
          <a:p>
            <a:pPr marL="0" indent="0">
              <a:buNone/>
            </a:pPr>
            <a:endParaRPr lang="en-GB" dirty="0"/>
          </a:p>
          <a:p>
            <a:pPr marL="0" indent="0">
              <a:buNone/>
            </a:pPr>
            <a:endParaRPr lang="en-GB" dirty="0" smtClean="0"/>
          </a:p>
          <a:p>
            <a:pPr marL="0" indent="0">
              <a:buNone/>
            </a:pPr>
            <a:endParaRPr lang="en-GB" dirty="0"/>
          </a:p>
        </p:txBody>
      </p:sp>
      <p:sp>
        <p:nvSpPr>
          <p:cNvPr id="5" name="Content Placeholder 3"/>
          <p:cNvSpPr txBox="1">
            <a:spLocks/>
          </p:cNvSpPr>
          <p:nvPr/>
        </p:nvSpPr>
        <p:spPr>
          <a:xfrm>
            <a:off x="179512" y="2204864"/>
            <a:ext cx="4182616" cy="4248472"/>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2000" dirty="0" smtClean="0"/>
              <a:t>Tips for success:</a:t>
            </a:r>
          </a:p>
          <a:p>
            <a:pPr marL="0" indent="0">
              <a:buFont typeface="Arial" pitchFamily="34" charset="0"/>
              <a:buNone/>
            </a:pPr>
            <a:endParaRPr lang="en-GB" sz="800" dirty="0"/>
          </a:p>
          <a:p>
            <a:pPr>
              <a:buFont typeface="Wingdings" panose="05000000000000000000" pitchFamily="2" charset="2"/>
              <a:buChar char="ü"/>
            </a:pPr>
            <a:r>
              <a:rPr lang="en-GB" sz="2000" dirty="0" smtClean="0"/>
              <a:t>Look for 5-6 ideas</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Keep highlighted evidence short</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Analyse language closely (always look for layers of meaning)</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Ask yourself: how does this add to/change the atmosphere?</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Track through and find points across the entire extract</a:t>
            </a:r>
          </a:p>
          <a:p>
            <a:pPr marL="0" indent="0">
              <a:buFont typeface="Arial" pitchFamily="34" charset="0"/>
              <a:buNone/>
            </a:pPr>
            <a:endParaRPr lang="en-GB" dirty="0"/>
          </a:p>
          <a:p>
            <a:pPr marL="0" indent="0">
              <a:buFont typeface="Arial" pitchFamily="34" charset="0"/>
              <a:buNone/>
            </a:pPr>
            <a:endParaRPr lang="en-GB" dirty="0" smtClean="0"/>
          </a:p>
          <a:p>
            <a:pPr marL="0" indent="0">
              <a:buFont typeface="Arial" pitchFamily="34" charset="0"/>
              <a:buNone/>
            </a:pPr>
            <a:endParaRPr lang="en-GB" dirty="0" smtClean="0"/>
          </a:p>
          <a:p>
            <a:pPr marL="0" indent="0">
              <a:buFont typeface="Arial" pitchFamily="34" charset="0"/>
              <a:buNone/>
            </a:pPr>
            <a:endParaRPr lang="en-GB" dirty="0"/>
          </a:p>
        </p:txBody>
      </p:sp>
    </p:spTree>
    <p:extLst>
      <p:ext uri="{BB962C8B-B14F-4D97-AF65-F5344CB8AC3E}">
        <p14:creationId xmlns:p14="http://schemas.microsoft.com/office/powerpoint/2010/main" val="3271525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Starter Activity: Peer Assessment</a:t>
            </a:r>
            <a:endParaRPr lang="en-GB" b="1" dirty="0">
              <a:solidFill>
                <a:srgbClr val="7030A0"/>
              </a:solidFill>
              <a:effectLst>
                <a:outerShdw blurRad="38100" dist="38100" dir="2700000" algn="tl">
                  <a:srgbClr val="000000">
                    <a:alpha val="43137"/>
                  </a:srgbClr>
                </a:outerShdw>
              </a:effectLst>
            </a:endParaRPr>
          </a:p>
        </p:txBody>
      </p:sp>
      <p:sp>
        <p:nvSpPr>
          <p:cNvPr id="10" name="Content Placeholder 3"/>
          <p:cNvSpPr txBox="1">
            <a:spLocks noGrp="1"/>
          </p:cNvSpPr>
          <p:nvPr>
            <p:ph sz="half" idx="1"/>
          </p:nvPr>
        </p:nvSpPr>
        <p:spPr>
          <a:xfrm>
            <a:off x="179512" y="1600201"/>
            <a:ext cx="4316288" cy="3989040"/>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2000" b="1" dirty="0" smtClean="0"/>
              <a:t>Assessment Criteria:</a:t>
            </a:r>
          </a:p>
          <a:p>
            <a:pPr marL="0" indent="0">
              <a:buFont typeface="Arial" pitchFamily="34" charset="0"/>
              <a:buNone/>
            </a:pPr>
            <a:endParaRPr lang="en-GB" sz="800" dirty="0"/>
          </a:p>
          <a:p>
            <a:pPr>
              <a:buFont typeface="Wingdings" panose="05000000000000000000" pitchFamily="2" charset="2"/>
              <a:buChar char="ü"/>
            </a:pPr>
            <a:r>
              <a:rPr lang="en-GB" sz="2000" dirty="0" smtClean="0"/>
              <a:t>Look for 5-6 ideas</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Keep highlighted evidence short</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Analyse language closely (always look for layers of meaning)</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Ask yourself: how does this add to/change the atmosphere?</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Track through and find points across the entire extract</a:t>
            </a:r>
          </a:p>
          <a:p>
            <a:pPr marL="0" indent="0">
              <a:buFont typeface="Arial" pitchFamily="34" charset="0"/>
              <a:buNone/>
            </a:pPr>
            <a:endParaRPr lang="en-GB" dirty="0"/>
          </a:p>
          <a:p>
            <a:pPr marL="0" indent="0">
              <a:buFont typeface="Arial" pitchFamily="34" charset="0"/>
              <a:buNone/>
            </a:pPr>
            <a:endParaRPr lang="en-GB" dirty="0" smtClean="0"/>
          </a:p>
          <a:p>
            <a:pPr marL="0" indent="0">
              <a:buFont typeface="Arial" pitchFamily="34" charset="0"/>
              <a:buNone/>
            </a:pPr>
            <a:endParaRPr lang="en-GB" dirty="0" smtClean="0"/>
          </a:p>
          <a:p>
            <a:pPr marL="0" indent="0">
              <a:buFont typeface="Arial" pitchFamily="34" charset="0"/>
              <a:buNone/>
            </a:pPr>
            <a:endParaRPr lang="en-GB" dirty="0"/>
          </a:p>
        </p:txBody>
      </p:sp>
      <p:sp>
        <p:nvSpPr>
          <p:cNvPr id="4" name="TextBox 3"/>
          <p:cNvSpPr txBox="1"/>
          <p:nvPr/>
        </p:nvSpPr>
        <p:spPr>
          <a:xfrm>
            <a:off x="179512" y="5733256"/>
            <a:ext cx="4320480" cy="646331"/>
          </a:xfrm>
          <a:prstGeom prst="rect">
            <a:avLst/>
          </a:prstGeom>
          <a:solidFill>
            <a:schemeClr val="bg1"/>
          </a:solidFill>
          <a:ln w="28575">
            <a:solidFill>
              <a:srgbClr val="7030A0"/>
            </a:solidFill>
          </a:ln>
        </p:spPr>
        <p:txBody>
          <a:bodyPr wrap="square" rtlCol="0">
            <a:spAutoFit/>
          </a:bodyPr>
          <a:lstStyle/>
          <a:p>
            <a:pPr algn="ctr"/>
            <a:r>
              <a:rPr lang="en-GB" dirty="0" smtClean="0"/>
              <a:t>Complete </a:t>
            </a:r>
            <a:r>
              <a:rPr lang="en-GB" b="1" dirty="0" smtClean="0"/>
              <a:t>two stars and a wish </a:t>
            </a:r>
            <a:r>
              <a:rPr lang="en-GB" dirty="0" smtClean="0"/>
              <a:t>on your partner’s work – set them a clear target!</a:t>
            </a:r>
            <a:endParaRPr lang="en-GB" dirty="0"/>
          </a:p>
        </p:txBody>
      </p:sp>
      <p:sp>
        <p:nvSpPr>
          <p:cNvPr id="5" name="TextBox 4"/>
          <p:cNvSpPr txBox="1"/>
          <p:nvPr/>
        </p:nvSpPr>
        <p:spPr>
          <a:xfrm>
            <a:off x="4644008" y="1340768"/>
            <a:ext cx="4392488" cy="5139869"/>
          </a:xfrm>
          <a:prstGeom prst="rect">
            <a:avLst/>
          </a:prstGeom>
          <a:solidFill>
            <a:schemeClr val="bg1"/>
          </a:solidFill>
          <a:ln w="28575">
            <a:solidFill>
              <a:srgbClr val="7030A0"/>
            </a:solidFill>
          </a:ln>
        </p:spPr>
        <p:txBody>
          <a:bodyPr wrap="square" rtlCol="0">
            <a:spAutoFit/>
          </a:bodyPr>
          <a:lstStyle/>
          <a:p>
            <a:r>
              <a:rPr lang="en-GB" b="1" dirty="0" smtClean="0"/>
              <a:t>Possible answers:</a:t>
            </a:r>
          </a:p>
          <a:p>
            <a:endParaRPr lang="en-GB" sz="800" dirty="0" smtClean="0"/>
          </a:p>
          <a:p>
            <a:pPr marL="285750" indent="-285750">
              <a:buFont typeface="Arial" panose="020B0604020202020204" pitchFamily="34" charset="0"/>
              <a:buChar char="•"/>
            </a:pPr>
            <a:r>
              <a:rPr lang="en-GB" dirty="0" smtClean="0"/>
              <a:t>Scrooge’s evil attitude is linked to the weather: </a:t>
            </a:r>
            <a:r>
              <a:rPr lang="en-GB" b="1" dirty="0" smtClean="0">
                <a:solidFill>
                  <a:srgbClr val="7030A0"/>
                </a:solidFill>
              </a:rPr>
              <a:t>“fog and darkness thickened so”</a:t>
            </a:r>
            <a:r>
              <a:rPr lang="en-GB" dirty="0" smtClean="0"/>
              <a:t> (pathetic fallacy)</a:t>
            </a:r>
          </a:p>
          <a:p>
            <a:pPr marL="285750" indent="-285750">
              <a:buFont typeface="Arial" panose="020B0604020202020204" pitchFamily="34" charset="0"/>
              <a:buChar char="•"/>
            </a:pPr>
            <a:endParaRPr lang="en-GB" sz="800" dirty="0"/>
          </a:p>
          <a:p>
            <a:pPr marL="285750" indent="-285750">
              <a:buFont typeface="Arial" panose="020B0604020202020204" pitchFamily="34" charset="0"/>
              <a:buChar char="•"/>
            </a:pPr>
            <a:r>
              <a:rPr lang="en-GB" dirty="0" smtClean="0"/>
              <a:t>The poor desperately hold on to their Christmas spirit: </a:t>
            </a:r>
            <a:r>
              <a:rPr lang="en-GB" b="1" dirty="0" smtClean="0">
                <a:solidFill>
                  <a:srgbClr val="7030A0"/>
                </a:solidFill>
              </a:rPr>
              <a:t>“ran about with flaring links” </a:t>
            </a:r>
            <a:r>
              <a:rPr lang="en-GB" dirty="0" smtClean="0"/>
              <a:t>(symbolism)</a:t>
            </a:r>
          </a:p>
          <a:p>
            <a:pPr marL="285750" indent="-285750">
              <a:buFont typeface="Arial" panose="020B0604020202020204" pitchFamily="34" charset="0"/>
              <a:buChar char="•"/>
            </a:pPr>
            <a:endParaRPr lang="en-GB" sz="800" b="1" dirty="0" smtClean="0">
              <a:solidFill>
                <a:srgbClr val="7030A0"/>
              </a:solidFill>
            </a:endParaRPr>
          </a:p>
          <a:p>
            <a:pPr marL="285750" indent="-285750">
              <a:buFont typeface="Arial" panose="020B0604020202020204" pitchFamily="34" charset="0"/>
              <a:buChar char="•"/>
            </a:pPr>
            <a:r>
              <a:rPr lang="en-GB" dirty="0" smtClean="0"/>
              <a:t>God is watching, disapproving of Scrooge: </a:t>
            </a:r>
            <a:r>
              <a:rPr lang="en-GB" b="1" dirty="0" smtClean="0">
                <a:solidFill>
                  <a:srgbClr val="7030A0"/>
                </a:solidFill>
              </a:rPr>
              <a:t>“old bell was peeping slyly down at Scrooge” </a:t>
            </a:r>
            <a:r>
              <a:rPr lang="en-GB" dirty="0" smtClean="0"/>
              <a:t>(personification)</a:t>
            </a:r>
          </a:p>
          <a:p>
            <a:pPr marL="285750" indent="-285750">
              <a:buFont typeface="Arial" panose="020B0604020202020204" pitchFamily="34" charset="0"/>
              <a:buChar char="•"/>
            </a:pPr>
            <a:endParaRPr lang="en-GB" sz="800" dirty="0"/>
          </a:p>
          <a:p>
            <a:pPr marL="285750" indent="-285750">
              <a:buFont typeface="Arial" panose="020B0604020202020204" pitchFamily="34" charset="0"/>
              <a:buChar char="•"/>
            </a:pPr>
            <a:r>
              <a:rPr lang="en-GB" dirty="0" smtClean="0"/>
              <a:t>The negative atmosphere grows: </a:t>
            </a:r>
            <a:r>
              <a:rPr lang="en-GB" b="1" dirty="0" smtClean="0">
                <a:solidFill>
                  <a:srgbClr val="7030A0"/>
                </a:solidFill>
              </a:rPr>
              <a:t>“The cold became intense.”</a:t>
            </a:r>
            <a:r>
              <a:rPr lang="en-GB" dirty="0" smtClean="0"/>
              <a:t> (short sentence for effect)</a:t>
            </a:r>
          </a:p>
          <a:p>
            <a:pPr marL="285750" indent="-285750">
              <a:buFont typeface="Arial" panose="020B0604020202020204" pitchFamily="34" charset="0"/>
              <a:buChar char="•"/>
            </a:pPr>
            <a:endParaRPr lang="en-GB" sz="800" dirty="0" smtClean="0"/>
          </a:p>
          <a:p>
            <a:pPr marL="285750" indent="-285750">
              <a:buFont typeface="Arial" panose="020B0604020202020204" pitchFamily="34" charset="0"/>
              <a:buChar char="•"/>
            </a:pPr>
            <a:r>
              <a:rPr lang="en-GB" dirty="0" smtClean="0"/>
              <a:t>The poor suffer yet support each other through their difficulties: “</a:t>
            </a:r>
            <a:r>
              <a:rPr lang="en-GB" b="1" dirty="0" smtClean="0">
                <a:solidFill>
                  <a:srgbClr val="7030A0"/>
                </a:solidFill>
              </a:rPr>
              <a:t>before the blaze in rapture.” </a:t>
            </a:r>
            <a:r>
              <a:rPr lang="en-GB" dirty="0" smtClean="0"/>
              <a:t>(religious connotations)</a:t>
            </a:r>
            <a:endParaRPr lang="en-GB" b="1" dirty="0">
              <a:solidFill>
                <a:srgbClr val="7030A0"/>
              </a:solidFill>
            </a:endParaRPr>
          </a:p>
        </p:txBody>
      </p:sp>
    </p:spTree>
    <p:extLst>
      <p:ext uri="{BB962C8B-B14F-4D97-AF65-F5344CB8AC3E}">
        <p14:creationId xmlns:p14="http://schemas.microsoft.com/office/powerpoint/2010/main" val="3233214732"/>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34708" y="5517232"/>
            <a:ext cx="9109291" cy="1152128"/>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3900" b="1" dirty="0" smtClean="0">
                <a:solidFill>
                  <a:srgbClr val="7030A0"/>
                </a:solidFill>
                <a:effectLst>
                  <a:outerShdw blurRad="38100" dist="38100" dir="2700000" algn="tl">
                    <a:srgbClr val="000000"/>
                  </a:outerShdw>
                </a:effectLst>
                <a:latin typeface="Trebuchet MS" pitchFamily="34" charset="0"/>
              </a:rPr>
              <a:t>Marley and his chains</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8128992" cy="4043327"/>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2285379"/>
      </p:ext>
    </p:extLst>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600200"/>
            <a:ext cx="504056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explore Marley’s arrival and purpose in the novella</a:t>
            </a:r>
          </a:p>
          <a:p>
            <a:pPr algn="just">
              <a:buFont typeface="Wingdings" pitchFamily="2" charset="2"/>
              <a:buChar char="ü"/>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practise using PEE &amp; analysing extracts</a:t>
            </a:r>
          </a:p>
          <a:p>
            <a:pPr>
              <a:buFont typeface="Wingdings" pitchFamily="2" charset="2"/>
              <a:buChar char="ü"/>
            </a:pPr>
            <a:endParaRPr lang="en-GB" sz="2400" b="1" dirty="0">
              <a:solidFill>
                <a:srgbClr val="7030A0"/>
              </a:solidFill>
            </a:endParaRPr>
          </a:p>
          <a:p>
            <a:pPr marL="0" indent="0">
              <a:buNone/>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5944" y="1623887"/>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564396"/>
      </p:ext>
    </p:extLst>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smtClean="0">
                <a:solidFill>
                  <a:srgbClr val="7030A0"/>
                </a:solidFill>
              </a:rPr>
              <a:t>Task: PEE analysis</a:t>
            </a:r>
            <a:endParaRPr lang="en-GB" b="1" dirty="0">
              <a:solidFill>
                <a:srgbClr val="7030A0"/>
              </a:solidFill>
            </a:endParaRPr>
          </a:p>
        </p:txBody>
      </p:sp>
      <p:sp>
        <p:nvSpPr>
          <p:cNvPr id="6" name="Content Placeholder 5"/>
          <p:cNvSpPr>
            <a:spLocks noGrp="1"/>
          </p:cNvSpPr>
          <p:nvPr>
            <p:ph idx="1"/>
          </p:nvPr>
        </p:nvSpPr>
        <p:spPr>
          <a:xfrm>
            <a:off x="457200" y="1600201"/>
            <a:ext cx="8229600" cy="604664"/>
          </a:xfrm>
          <a:solidFill>
            <a:schemeClr val="bg1"/>
          </a:solidFill>
          <a:ln w="28575">
            <a:solidFill>
              <a:srgbClr val="7030A0"/>
            </a:solidFill>
          </a:ln>
        </p:spPr>
        <p:txBody>
          <a:bodyPr>
            <a:normAutofit/>
          </a:bodyPr>
          <a:lstStyle/>
          <a:p>
            <a:pPr marL="0" indent="0" algn="ctr">
              <a:buNone/>
            </a:pPr>
            <a:r>
              <a:rPr lang="en-GB" sz="2800" b="1" dirty="0"/>
              <a:t>What does Marley attempt to teach Scrooge?</a:t>
            </a:r>
          </a:p>
        </p:txBody>
      </p:sp>
      <p:sp>
        <p:nvSpPr>
          <p:cNvPr id="7" name="Content Placeholder 5"/>
          <p:cNvSpPr txBox="1">
            <a:spLocks/>
          </p:cNvSpPr>
          <p:nvPr/>
        </p:nvSpPr>
        <p:spPr>
          <a:xfrm>
            <a:off x="467544" y="2564904"/>
            <a:ext cx="8229600" cy="864096"/>
          </a:xfrm>
          <a:prstGeom prst="rect">
            <a:avLst/>
          </a:prstGeom>
          <a:solidFill>
            <a:schemeClr val="bg1"/>
          </a:solidFill>
          <a:ln w="28575">
            <a:solidFill>
              <a:srgbClr val="7030A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GB" sz="2400" dirty="0" smtClean="0"/>
              <a:t>The chain was made “of cash-boxes, keys, padlocks, ledgers, deeds, and heavy purses wrought in steel.” (p. 8)</a:t>
            </a:r>
            <a:endParaRPr lang="en-GB" sz="2400" dirty="0"/>
          </a:p>
        </p:txBody>
      </p:sp>
      <p:sp>
        <p:nvSpPr>
          <p:cNvPr id="8" name="Content Placeholder 5"/>
          <p:cNvSpPr txBox="1">
            <a:spLocks/>
          </p:cNvSpPr>
          <p:nvPr/>
        </p:nvSpPr>
        <p:spPr>
          <a:xfrm>
            <a:off x="467544" y="3573439"/>
            <a:ext cx="8229600" cy="575641"/>
          </a:xfrm>
          <a:prstGeom prst="rect">
            <a:avLst/>
          </a:prstGeom>
          <a:solidFill>
            <a:schemeClr val="bg1"/>
          </a:solidFill>
          <a:ln w="28575">
            <a:solidFill>
              <a:srgbClr val="7030A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GB" sz="2400" dirty="0" smtClean="0"/>
              <a:t>“I wear the chain I forged in life […] I made it link by link” (p. 10)</a:t>
            </a:r>
            <a:endParaRPr lang="en-GB" sz="2400" dirty="0"/>
          </a:p>
        </p:txBody>
      </p:sp>
      <p:sp>
        <p:nvSpPr>
          <p:cNvPr id="9" name="Content Placeholder 5"/>
          <p:cNvSpPr txBox="1">
            <a:spLocks/>
          </p:cNvSpPr>
          <p:nvPr/>
        </p:nvSpPr>
        <p:spPr>
          <a:xfrm>
            <a:off x="467544" y="4293096"/>
            <a:ext cx="8229600" cy="864096"/>
          </a:xfrm>
          <a:prstGeom prst="rect">
            <a:avLst/>
          </a:prstGeom>
          <a:solidFill>
            <a:schemeClr val="bg1"/>
          </a:solidFill>
          <a:ln w="28575">
            <a:solidFill>
              <a:srgbClr val="7030A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GB" sz="2400" dirty="0" smtClean="0"/>
              <a:t>“Or would you know […] the weight and length of the strong coil you bear yourself?” (p. 10)</a:t>
            </a:r>
            <a:endParaRPr lang="en-GB" sz="2400" dirty="0"/>
          </a:p>
        </p:txBody>
      </p:sp>
      <p:sp>
        <p:nvSpPr>
          <p:cNvPr id="10" name="Content Placeholder 5"/>
          <p:cNvSpPr txBox="1">
            <a:spLocks/>
          </p:cNvSpPr>
          <p:nvPr/>
        </p:nvSpPr>
        <p:spPr>
          <a:xfrm>
            <a:off x="452985" y="5301208"/>
            <a:ext cx="8229600" cy="864096"/>
          </a:xfrm>
          <a:prstGeom prst="rect">
            <a:avLst/>
          </a:prstGeom>
          <a:solidFill>
            <a:schemeClr val="bg1"/>
          </a:solidFill>
          <a:ln w="28575">
            <a:solidFill>
              <a:srgbClr val="7030A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GB" sz="2400" dirty="0" smtClean="0"/>
              <a:t>“In life my spirit never roved beyond the narrow limits of our money-changing hole” (p. 10)</a:t>
            </a:r>
            <a:endParaRPr lang="en-GB" sz="2400" dirty="0"/>
          </a:p>
        </p:txBody>
      </p:sp>
    </p:spTree>
    <p:extLst>
      <p:ext uri="{BB962C8B-B14F-4D97-AF65-F5344CB8AC3E}">
        <p14:creationId xmlns:p14="http://schemas.microsoft.com/office/powerpoint/2010/main" val="194584497"/>
      </p:ext>
    </p:extLst>
  </p:cSld>
  <p:clrMapOvr>
    <a:masterClrMapping/>
  </p:clrMapOvr>
  <p:transition spd="slow">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Plenary Task: Think, Pair, Share </a:t>
            </a:r>
            <a:endParaRPr lang="en-GB" b="1" dirty="0">
              <a:solidFill>
                <a:srgbClr val="7030A0"/>
              </a:solidFill>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395536" y="2276872"/>
            <a:ext cx="4464496" cy="2116832"/>
          </a:xfrm>
          <a:solidFill>
            <a:schemeClr val="bg1"/>
          </a:solidFill>
          <a:ln w="28575">
            <a:solidFill>
              <a:srgbClr val="7030A0"/>
            </a:solidFill>
          </a:ln>
        </p:spPr>
        <p:txBody>
          <a:bodyPr>
            <a:normAutofit/>
          </a:bodyPr>
          <a:lstStyle/>
          <a:p>
            <a:pPr marL="0" indent="0" algn="ctr">
              <a:buNone/>
            </a:pPr>
            <a:r>
              <a:rPr lang="en-GB" sz="3200" dirty="0" smtClean="0"/>
              <a:t>Why would Dickens foreshadow the arrival of Marley by linking his face to a doorknocker? </a:t>
            </a:r>
            <a:endParaRPr lang="en-GB" sz="3200"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20072" y="1700808"/>
            <a:ext cx="2981325" cy="3810000"/>
          </a:xfrm>
          <a:ln w="28575">
            <a:solidFill>
              <a:srgbClr val="7030A0"/>
            </a:solidFill>
          </a:ln>
        </p:spPr>
      </p:pic>
    </p:spTree>
    <p:extLst>
      <p:ext uri="{BB962C8B-B14F-4D97-AF65-F5344CB8AC3E}">
        <p14:creationId xmlns:p14="http://schemas.microsoft.com/office/powerpoint/2010/main" val="25120882"/>
      </p:ext>
    </p:extLst>
  </p:cSld>
  <p:clrMapOvr>
    <a:masterClrMapping/>
  </p:clrMapOvr>
  <p:transition spd="slow">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4"/>
          <p:cNvSpPr>
            <a:spLocks noGrp="1"/>
          </p:cNvSpPr>
          <p:nvPr>
            <p:ph type="title"/>
          </p:nvPr>
        </p:nvSpPr>
        <p:spPr>
          <a:xfrm>
            <a:off x="107504" y="0"/>
            <a:ext cx="9144000" cy="1143000"/>
          </a:xfrm>
        </p:spPr>
        <p:txBody>
          <a:bodyPr/>
          <a:lstStyle/>
          <a:p>
            <a:r>
              <a:rPr lang="en-GB" altLang="en-US" sz="4300" b="1" dirty="0" smtClean="0">
                <a:solidFill>
                  <a:srgbClr val="7030A0"/>
                </a:solidFill>
                <a:effectLst>
                  <a:outerShdw blurRad="38100" dist="38100" dir="2700000" algn="tl">
                    <a:srgbClr val="000000">
                      <a:alpha val="43137"/>
                    </a:srgbClr>
                  </a:outerShdw>
                </a:effectLst>
              </a:rPr>
              <a:t>Starter Activity: SPaG Worksheet</a:t>
            </a:r>
          </a:p>
        </p:txBody>
      </p:sp>
      <p:sp>
        <p:nvSpPr>
          <p:cNvPr id="44035" name="Content Placeholder 6"/>
          <p:cNvSpPr>
            <a:spLocks noGrp="1"/>
          </p:cNvSpPr>
          <p:nvPr>
            <p:ph sz="half" idx="1"/>
          </p:nvPr>
        </p:nvSpPr>
        <p:spPr>
          <a:xfrm>
            <a:off x="214945" y="1268760"/>
            <a:ext cx="4465637" cy="1952433"/>
          </a:xfrm>
          <a:solidFill>
            <a:schemeClr val="bg1"/>
          </a:solidFill>
          <a:ln w="28575">
            <a:solidFill>
              <a:srgbClr val="7030A0"/>
            </a:solidFill>
          </a:ln>
        </p:spPr>
        <p:txBody>
          <a:bodyPr/>
          <a:lstStyle/>
          <a:p>
            <a:pPr marL="0" indent="0" algn="ctr">
              <a:buFontTx/>
              <a:buNone/>
            </a:pPr>
            <a:r>
              <a:rPr lang="en-GB" altLang="en-US" sz="2400" b="1" dirty="0" smtClean="0"/>
              <a:t>Complete the SPaG sheet on your table. </a:t>
            </a:r>
          </a:p>
          <a:p>
            <a:pPr marL="0" indent="0" algn="ctr">
              <a:buFontTx/>
              <a:buNone/>
            </a:pPr>
            <a:endParaRPr lang="en-GB" altLang="en-US" sz="1000" b="1" dirty="0" smtClean="0"/>
          </a:p>
          <a:p>
            <a:pPr marL="0" indent="0" algn="ctr">
              <a:buFontTx/>
              <a:buNone/>
            </a:pPr>
            <a:r>
              <a:rPr lang="en-GB" altLang="en-US" sz="2400" b="1" dirty="0" smtClean="0"/>
              <a:t>Be ready to offer answers and mark your own work!</a:t>
            </a:r>
          </a:p>
        </p:txBody>
      </p:sp>
      <p:pic>
        <p:nvPicPr>
          <p:cNvPr id="44036" name="Picture 1"/>
          <p:cNvPicPr>
            <a:picLocks noChangeAspect="1"/>
          </p:cNvPicPr>
          <p:nvPr/>
        </p:nvPicPr>
        <p:blipFill>
          <a:blip r:embed="rId2">
            <a:extLst>
              <a:ext uri="{28A0092B-C50C-407E-A947-70E740481C1C}">
                <a14:useLocalDpi xmlns:a14="http://schemas.microsoft.com/office/drawing/2010/main" val="0"/>
              </a:ext>
            </a:extLst>
          </a:blip>
          <a:srcRect b="4535"/>
          <a:stretch>
            <a:fillRect/>
          </a:stretch>
        </p:blipFill>
        <p:spPr bwMode="auto">
          <a:xfrm>
            <a:off x="4859338" y="1268760"/>
            <a:ext cx="3938587" cy="5018087"/>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4221" t="-1" r="14165" b="1603"/>
          <a:stretch/>
        </p:blipFill>
        <p:spPr>
          <a:xfrm>
            <a:off x="611560" y="3284984"/>
            <a:ext cx="3672408" cy="3203279"/>
          </a:xfrm>
          <a:prstGeom prst="triangle">
            <a:avLst/>
          </a:prstGeom>
        </p:spPr>
      </p:pic>
    </p:spTree>
    <p:extLst>
      <p:ext uri="{BB962C8B-B14F-4D97-AF65-F5344CB8AC3E}">
        <p14:creationId xmlns:p14="http://schemas.microsoft.com/office/powerpoint/2010/main" val="1649454628"/>
      </p:ext>
    </p:extLst>
  </p:cSld>
  <p:clrMapOvr>
    <a:masterClrMapping/>
  </p:clrMapOvr>
  <p:transition spd="slow">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34709" y="5627332"/>
            <a:ext cx="9109291" cy="1152128"/>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3900" b="1" dirty="0" smtClean="0">
                <a:solidFill>
                  <a:srgbClr val="7030A0"/>
                </a:solidFill>
                <a:effectLst>
                  <a:outerShdw blurRad="38100" dist="38100" dir="2700000" algn="tl">
                    <a:srgbClr val="000000"/>
                  </a:outerShdw>
                </a:effectLst>
                <a:latin typeface="Trebuchet MS" pitchFamily="34" charset="0"/>
              </a:rPr>
              <a:t>Marley’s warning</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980728"/>
            <a:ext cx="6961783" cy="4646604"/>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66304232"/>
      </p:ext>
    </p:extLst>
  </p:cSld>
  <p:clrMapOvr>
    <a:masterClrMapping/>
  </p:clrMapOvr>
  <p:transition spd="med">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395536" y="1600200"/>
            <a:ext cx="4608512"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understand Marley’s warning</a:t>
            </a:r>
          </a:p>
          <a:p>
            <a:pPr algn="just">
              <a:buFont typeface="Wingdings" pitchFamily="2" charset="2"/>
              <a:buChar char="ü"/>
            </a:pPr>
            <a:endParaRPr lang="en-GB" sz="2400" b="1" dirty="0">
              <a:solidFill>
                <a:srgbClr val="7030A0"/>
              </a:solidFill>
            </a:endParaRPr>
          </a:p>
          <a:p>
            <a:pPr algn="just">
              <a:buFont typeface="Wingdings" pitchFamily="2" charset="2"/>
              <a:buChar char="ü"/>
            </a:pPr>
            <a:r>
              <a:rPr lang="en-GB" sz="2400" b="1" dirty="0" smtClean="0">
                <a:solidFill>
                  <a:srgbClr val="7030A0"/>
                </a:solidFill>
              </a:rPr>
              <a:t>You will consolidate your knowledge of Stave One</a:t>
            </a:r>
          </a:p>
          <a:p>
            <a:pPr>
              <a:buFont typeface="Wingdings" pitchFamily="2" charset="2"/>
              <a:buChar char="ü"/>
            </a:pPr>
            <a:endParaRPr lang="en-GB" sz="2400" b="1" dirty="0">
              <a:solidFill>
                <a:srgbClr val="7030A0"/>
              </a:solidFill>
            </a:endParaRPr>
          </a:p>
          <a:p>
            <a:pPr marL="0" indent="0">
              <a:buNone/>
            </a:pP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25944" y="1623887"/>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4041365"/>
      </p:ext>
    </p:extLst>
  </p:cSld>
  <p:clrMapOvr>
    <a:masterClrMapping/>
  </p:clrMapOvr>
  <p:transition spd="med">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1893" y="116632"/>
            <a:ext cx="9252520" cy="1143000"/>
          </a:xfrm>
        </p:spPr>
        <p:txBody>
          <a:bodyPr>
            <a:noAutofit/>
          </a:bodyPr>
          <a:lstStyle/>
          <a:p>
            <a:r>
              <a:rPr lang="en-GB" sz="4000" b="1" dirty="0" smtClean="0">
                <a:solidFill>
                  <a:srgbClr val="7030A0"/>
                </a:solidFill>
                <a:effectLst>
                  <a:outerShdw blurRad="38100" dist="38100" dir="2700000" algn="tl">
                    <a:srgbClr val="000000">
                      <a:alpha val="43137"/>
                    </a:srgbClr>
                  </a:outerShdw>
                </a:effectLst>
              </a:rPr>
              <a:t>Mini-essay One: Scrooge’s Characterisation</a:t>
            </a:r>
            <a:endParaRPr lang="en-GB" sz="4000" b="1" dirty="0">
              <a:solidFill>
                <a:srgbClr val="7030A0"/>
              </a:solidFill>
              <a:effectLst>
                <a:outerShdw blurRad="38100" dist="38100" dir="2700000" algn="tl">
                  <a:srgbClr val="000000">
                    <a:alpha val="43137"/>
                  </a:srgbClr>
                </a:outerShdw>
              </a:effectLst>
            </a:endParaRPr>
          </a:p>
        </p:txBody>
      </p:sp>
      <p:sp>
        <p:nvSpPr>
          <p:cNvPr id="7" name="Content Placeholder 6"/>
          <p:cNvSpPr>
            <a:spLocks noGrp="1"/>
          </p:cNvSpPr>
          <p:nvPr>
            <p:ph sz="half" idx="1"/>
          </p:nvPr>
        </p:nvSpPr>
        <p:spPr>
          <a:xfrm>
            <a:off x="251520" y="1268760"/>
            <a:ext cx="4608512" cy="2880320"/>
          </a:xfrm>
          <a:solidFill>
            <a:schemeClr val="bg1"/>
          </a:solidFill>
          <a:ln w="28575">
            <a:solidFill>
              <a:srgbClr val="7030A0"/>
            </a:solidFill>
          </a:ln>
        </p:spPr>
        <p:txBody>
          <a:bodyPr>
            <a:normAutofit fontScale="85000" lnSpcReduction="10000"/>
          </a:bodyPr>
          <a:lstStyle/>
          <a:p>
            <a:pPr marL="0" indent="0">
              <a:buNone/>
            </a:pPr>
            <a:r>
              <a:rPr lang="en-GB" sz="3200" dirty="0" smtClean="0"/>
              <a:t>You are going to write a short essay for </a:t>
            </a:r>
            <a:r>
              <a:rPr lang="en-GB" sz="3200" b="1" dirty="0" smtClean="0">
                <a:solidFill>
                  <a:srgbClr val="7030A0"/>
                </a:solidFill>
              </a:rPr>
              <a:t>homework</a:t>
            </a:r>
            <a:r>
              <a:rPr lang="en-GB" sz="3200" dirty="0" smtClean="0">
                <a:solidFill>
                  <a:srgbClr val="7030A0"/>
                </a:solidFill>
              </a:rPr>
              <a:t> </a:t>
            </a:r>
            <a:r>
              <a:rPr lang="en-GB" sz="3200" dirty="0" smtClean="0"/>
              <a:t>on the following question:</a:t>
            </a:r>
          </a:p>
          <a:p>
            <a:pPr marL="0" indent="0">
              <a:buNone/>
            </a:pPr>
            <a:endParaRPr lang="en-GB" sz="2200" dirty="0"/>
          </a:p>
          <a:p>
            <a:pPr marL="0" indent="0" algn="ctr">
              <a:buNone/>
            </a:pPr>
            <a:r>
              <a:rPr lang="en-GB" sz="3200" b="1" dirty="0" smtClean="0"/>
              <a:t>How does Dickens present Scrooge’s character in Stave One?</a:t>
            </a:r>
            <a:endParaRPr lang="en-GB" sz="3200" b="1" dirty="0"/>
          </a:p>
        </p:txBody>
      </p:sp>
      <p:sp>
        <p:nvSpPr>
          <p:cNvPr id="8" name="Content Placeholder 7"/>
          <p:cNvSpPr>
            <a:spLocks noGrp="1"/>
          </p:cNvSpPr>
          <p:nvPr>
            <p:ph sz="half" idx="2"/>
          </p:nvPr>
        </p:nvSpPr>
        <p:spPr>
          <a:xfrm>
            <a:off x="5004048" y="1439579"/>
            <a:ext cx="4038600" cy="4525963"/>
          </a:xfrm>
          <a:solidFill>
            <a:schemeClr val="bg1"/>
          </a:solidFill>
          <a:ln w="28575">
            <a:solidFill>
              <a:srgbClr val="7030A0"/>
            </a:solidFill>
          </a:ln>
        </p:spPr>
        <p:txBody>
          <a:bodyPr>
            <a:normAutofit fontScale="85000" lnSpcReduction="10000"/>
          </a:bodyPr>
          <a:lstStyle/>
          <a:p>
            <a:pPr marL="0" indent="0">
              <a:buNone/>
            </a:pPr>
            <a:r>
              <a:rPr lang="en-GB" b="1" dirty="0" smtClean="0"/>
              <a:t>Assessment Criteria</a:t>
            </a:r>
            <a:r>
              <a:rPr lang="en-GB" dirty="0" smtClean="0"/>
              <a:t>:</a:t>
            </a:r>
          </a:p>
          <a:p>
            <a:pPr marL="0" indent="0">
              <a:buNone/>
            </a:pPr>
            <a:endParaRPr lang="en-GB" sz="900" dirty="0" smtClean="0"/>
          </a:p>
          <a:p>
            <a:pPr>
              <a:buFont typeface="Wingdings" panose="05000000000000000000" pitchFamily="2" charset="2"/>
              <a:buChar char="ü"/>
            </a:pPr>
            <a:r>
              <a:rPr lang="en-GB" dirty="0" smtClean="0"/>
              <a:t>Show you understand the character and his relationships</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Use evidence to support your ideas</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Analyse the language closely (layers of meaning)</a:t>
            </a:r>
          </a:p>
          <a:p>
            <a:pPr marL="0" indent="0">
              <a:buNone/>
            </a:pPr>
            <a:endParaRPr lang="en-GB" sz="1500" dirty="0" smtClean="0"/>
          </a:p>
          <a:p>
            <a:pPr>
              <a:buFont typeface="Wingdings" panose="05000000000000000000" pitchFamily="2" charset="2"/>
              <a:buChar char="ü"/>
            </a:pPr>
            <a:r>
              <a:rPr lang="en-GB" dirty="0" smtClean="0"/>
              <a:t>Make references to the historical context</a:t>
            </a:r>
            <a:endParaRPr lang="en-GB" dirty="0"/>
          </a:p>
        </p:txBody>
      </p:sp>
      <p:sp>
        <p:nvSpPr>
          <p:cNvPr id="9" name="TextBox 8"/>
          <p:cNvSpPr txBox="1"/>
          <p:nvPr/>
        </p:nvSpPr>
        <p:spPr>
          <a:xfrm>
            <a:off x="251520" y="4349277"/>
            <a:ext cx="4608512" cy="1877437"/>
          </a:xfrm>
          <a:prstGeom prst="rect">
            <a:avLst/>
          </a:prstGeom>
          <a:solidFill>
            <a:schemeClr val="bg1"/>
          </a:solidFill>
          <a:ln w="28575">
            <a:solidFill>
              <a:srgbClr val="7030A0"/>
            </a:solidFill>
          </a:ln>
        </p:spPr>
        <p:txBody>
          <a:bodyPr wrap="square" rtlCol="0">
            <a:spAutoFit/>
          </a:bodyPr>
          <a:lstStyle/>
          <a:p>
            <a:r>
              <a:rPr lang="en-GB" b="1" dirty="0" smtClean="0"/>
              <a:t>Essay Structure</a:t>
            </a:r>
            <a:r>
              <a:rPr lang="en-GB" dirty="0" smtClean="0"/>
              <a:t>: </a:t>
            </a:r>
          </a:p>
          <a:p>
            <a:r>
              <a:rPr lang="en-GB" b="1" dirty="0" smtClean="0">
                <a:solidFill>
                  <a:srgbClr val="7030A0"/>
                </a:solidFill>
              </a:rPr>
              <a:t>Introduction</a:t>
            </a:r>
            <a:r>
              <a:rPr lang="en-GB" dirty="0" smtClean="0"/>
              <a:t> (short overview); </a:t>
            </a:r>
          </a:p>
          <a:p>
            <a:r>
              <a:rPr lang="en-GB" b="1" dirty="0">
                <a:solidFill>
                  <a:srgbClr val="7030A0"/>
                </a:solidFill>
              </a:rPr>
              <a:t>T</a:t>
            </a:r>
            <a:r>
              <a:rPr lang="en-GB" b="1" dirty="0" smtClean="0">
                <a:solidFill>
                  <a:srgbClr val="7030A0"/>
                </a:solidFill>
              </a:rPr>
              <a:t>hree PEE paragraphs </a:t>
            </a:r>
            <a:r>
              <a:rPr lang="en-GB" dirty="0" smtClean="0"/>
              <a:t>(in chronological order); </a:t>
            </a:r>
          </a:p>
          <a:p>
            <a:r>
              <a:rPr lang="en-GB" b="1" dirty="0">
                <a:solidFill>
                  <a:srgbClr val="7030A0"/>
                </a:solidFill>
              </a:rPr>
              <a:t>C</a:t>
            </a:r>
            <a:r>
              <a:rPr lang="en-GB" b="1" dirty="0" smtClean="0">
                <a:solidFill>
                  <a:srgbClr val="7030A0"/>
                </a:solidFill>
              </a:rPr>
              <a:t>onclusion</a:t>
            </a:r>
            <a:r>
              <a:rPr lang="en-GB" dirty="0" smtClean="0">
                <a:solidFill>
                  <a:srgbClr val="7030A0"/>
                </a:solidFill>
              </a:rPr>
              <a:t> </a:t>
            </a:r>
            <a:r>
              <a:rPr lang="en-GB" dirty="0" smtClean="0"/>
              <a:t>(summarise your main ideas).</a:t>
            </a:r>
          </a:p>
          <a:p>
            <a:endParaRPr lang="en-GB" sz="800" b="1" dirty="0" smtClean="0"/>
          </a:p>
          <a:p>
            <a:r>
              <a:rPr lang="en-GB" b="1" dirty="0" smtClean="0"/>
              <a:t>Essay Length</a:t>
            </a:r>
            <a:r>
              <a:rPr lang="en-GB" dirty="0" smtClean="0"/>
              <a:t>: </a:t>
            </a:r>
          </a:p>
          <a:p>
            <a:r>
              <a:rPr lang="en-GB" dirty="0" smtClean="0"/>
              <a:t>1.5-2 pages in your exercise book</a:t>
            </a:r>
            <a:endParaRPr lang="en-GB" dirty="0"/>
          </a:p>
        </p:txBody>
      </p:sp>
    </p:spTree>
    <p:extLst>
      <p:ext uri="{BB962C8B-B14F-4D97-AF65-F5344CB8AC3E}">
        <p14:creationId xmlns:p14="http://schemas.microsoft.com/office/powerpoint/2010/main" val="3675546746"/>
      </p:ext>
    </p:extLst>
  </p:cSld>
  <p:clrMapOvr>
    <a:masterClrMapping/>
  </p:clrMapOvr>
  <p:transition spd="slow">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Plenary Activity: Quotation Hunt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51520" y="1600200"/>
            <a:ext cx="4896544" cy="4525963"/>
          </a:xfrm>
          <a:solidFill>
            <a:schemeClr val="bg1"/>
          </a:solidFill>
          <a:ln w="28575">
            <a:solidFill>
              <a:srgbClr val="7030A0"/>
            </a:solidFill>
          </a:ln>
        </p:spPr>
        <p:txBody>
          <a:bodyPr>
            <a:normAutofit lnSpcReduction="10000"/>
          </a:bodyPr>
          <a:lstStyle/>
          <a:p>
            <a:pPr marL="0" indent="0" algn="just">
              <a:buNone/>
            </a:pPr>
            <a:r>
              <a:rPr lang="en-GB" dirty="0" smtClean="0"/>
              <a:t>You must spend the rest of the lesson selecting evidence from Stave One to include in your homework essay.</a:t>
            </a:r>
          </a:p>
          <a:p>
            <a:pPr marL="0" indent="0">
              <a:buNone/>
            </a:pPr>
            <a:endParaRPr lang="en-GB" sz="900" dirty="0"/>
          </a:p>
          <a:p>
            <a:pPr marL="0" indent="0">
              <a:buNone/>
            </a:pPr>
            <a:r>
              <a:rPr lang="en-GB" dirty="0" smtClean="0"/>
              <a:t>Be sure to:</a:t>
            </a:r>
          </a:p>
          <a:p>
            <a:pPr marL="0" indent="0">
              <a:buNone/>
            </a:pPr>
            <a:endParaRPr lang="en-GB" sz="900" dirty="0" smtClean="0"/>
          </a:p>
          <a:p>
            <a:r>
              <a:rPr lang="en-GB" dirty="0" smtClean="0"/>
              <a:t>Choose short quotations</a:t>
            </a:r>
          </a:p>
          <a:p>
            <a:endParaRPr lang="en-GB" sz="900" dirty="0" smtClean="0"/>
          </a:p>
          <a:p>
            <a:r>
              <a:rPr lang="en-GB" dirty="0" smtClean="0"/>
              <a:t>Choose quotations that lead you to different ideas about Scrooge’s character</a:t>
            </a:r>
            <a:endParaRPr lang="en-GB"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6096" y="1556792"/>
            <a:ext cx="3113963" cy="4525963"/>
          </a:xfrm>
          <a:ln w="28575">
            <a:solidFill>
              <a:srgbClr val="7030A0"/>
            </a:solidFill>
          </a:ln>
        </p:spPr>
      </p:pic>
    </p:spTree>
    <p:extLst>
      <p:ext uri="{BB962C8B-B14F-4D97-AF65-F5344CB8AC3E}">
        <p14:creationId xmlns:p14="http://schemas.microsoft.com/office/powerpoint/2010/main" val="1014896279"/>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952</TotalTime>
  <Words>2503</Words>
  <Application>Microsoft Office PowerPoint</Application>
  <PresentationFormat>On-screen Show (4:3)</PresentationFormat>
  <Paragraphs>320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Starter Activity: A Christmas Carol </vt:lpstr>
      <vt:lpstr>A Christmas Carol </vt:lpstr>
      <vt:lpstr>Learning Objectives</vt:lpstr>
      <vt:lpstr>First Impressions</vt:lpstr>
      <vt:lpstr>Describing Scrooge</vt:lpstr>
      <vt:lpstr> Ebenezer Scrooge</vt:lpstr>
      <vt:lpstr>Scrooge: possible answers</vt:lpstr>
      <vt:lpstr>“hard and sharp as flint”</vt:lpstr>
      <vt:lpstr>“hard and sharp as flint”</vt:lpstr>
      <vt:lpstr>How do I write about Scrooge in the exam?</vt:lpstr>
      <vt:lpstr>“solitary as an oyster”</vt:lpstr>
      <vt:lpstr>“solitary as an oyster”</vt:lpstr>
      <vt:lpstr>Plenary Activity: “solitary as an oyster”</vt:lpstr>
      <vt:lpstr>Starter Activity: Textual Analysis</vt:lpstr>
      <vt:lpstr>A Christmas Carol </vt:lpstr>
      <vt:lpstr>Learning Objectives</vt:lpstr>
      <vt:lpstr>Task: Comparative Table</vt:lpstr>
      <vt:lpstr>Task: Historical Context</vt:lpstr>
      <vt:lpstr>Historical Context Information</vt:lpstr>
      <vt:lpstr>Plenary Activity: The Symbolism of Fire</vt:lpstr>
      <vt:lpstr>Starter Activity: Payday Loans</vt:lpstr>
      <vt:lpstr>A Christmas Carol </vt:lpstr>
      <vt:lpstr>Learning Objectives</vt:lpstr>
      <vt:lpstr>The Prisons and The Treadmill</vt:lpstr>
      <vt:lpstr>The Poor Law &amp; The Workhouses </vt:lpstr>
      <vt:lpstr>Task: Scrooge’s attitude to the poor</vt:lpstr>
      <vt:lpstr>Plenary Activity: Atmosphere Context</vt:lpstr>
      <vt:lpstr>Starter Activity: Peer Assessment</vt:lpstr>
      <vt:lpstr>A Christmas Carol </vt:lpstr>
      <vt:lpstr>Learning Objectives</vt:lpstr>
      <vt:lpstr>Task: PEE analysis</vt:lpstr>
      <vt:lpstr>Plenary Task: Think, Pair, Share </vt:lpstr>
      <vt:lpstr>Starter Activity: SPaG Worksheet</vt:lpstr>
      <vt:lpstr>A Christmas Carol </vt:lpstr>
      <vt:lpstr>Learning Objectives</vt:lpstr>
      <vt:lpstr>Mini-essay One: Scrooge’s Characterisation</vt:lpstr>
      <vt:lpstr>Plenary Activity: Quotation Hunt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A Graham</dc:creator>
  <cp:lastModifiedBy>K McDonough</cp:lastModifiedBy>
  <cp:revision>184</cp:revision>
  <cp:lastPrinted>2012-12-10T09:08:13Z</cp:lastPrinted>
  <dcterms:created xsi:type="dcterms:W3CDTF">2012-03-13T10:30:16Z</dcterms:created>
  <dcterms:modified xsi:type="dcterms:W3CDTF">2015-10-10T16:46:59Z</dcterms:modified>
</cp:coreProperties>
</file>