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56" r:id="rId5"/>
    <p:sldId id="257" r:id="rId6"/>
    <p:sldId id="258" r:id="rId7"/>
    <p:sldId id="268" r:id="rId8"/>
    <p:sldId id="262" r:id="rId9"/>
    <p:sldId id="265" r:id="rId10"/>
    <p:sldId id="274" r:id="rId11"/>
    <p:sldId id="273" r:id="rId12"/>
    <p:sldId id="275" r:id="rId13"/>
    <p:sldId id="269" r:id="rId14"/>
    <p:sldId id="263" r:id="rId15"/>
    <p:sldId id="266" r:id="rId16"/>
    <p:sldId id="277" r:id="rId17"/>
    <p:sldId id="272" r:id="rId18"/>
    <p:sldId id="278" r:id="rId19"/>
    <p:sldId id="264" r:id="rId20"/>
    <p:sldId id="267" r:id="rId21"/>
    <p:sldId id="279" r:id="rId22"/>
    <p:sldId id="280" r:id="rId23"/>
    <p:sldId id="281" r:id="rId24"/>
    <p:sldId id="282" r:id="rId25"/>
    <p:sldId id="28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CA230EF-570F-4B8C-A94D-D4767B620F58}"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131452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A230EF-570F-4B8C-A94D-D4767B620F58}"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217573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A230EF-570F-4B8C-A94D-D4767B620F58}"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163222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CA230EF-570F-4B8C-A94D-D4767B620F58}"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115625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CA230EF-570F-4B8C-A94D-D4767B620F58}" type="datetimeFigureOut">
              <a:rPr lang="en-GB" smtClean="0"/>
              <a:t>04/08/2015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3106766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CA230EF-570F-4B8C-A94D-D4767B620F58}" type="datetimeFigureOut">
              <a:rPr lang="en-GB" smtClean="0"/>
              <a:t>04/08/2015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323952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230EF-570F-4B8C-A94D-D4767B620F58}" type="datetimeFigureOut">
              <a:rPr lang="en-GB" smtClean="0"/>
              <a:t>04/08/2015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2182056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230EF-570F-4B8C-A94D-D4767B620F58}"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900532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230EF-570F-4B8C-A94D-D4767B620F58}" type="datetimeFigureOut">
              <a:rPr lang="en-GB" smtClean="0"/>
              <a:t>04/08/2015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252072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A230EF-570F-4B8C-A94D-D4767B620F58}"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3337713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A230EF-570F-4B8C-A94D-D4767B620F58}" type="datetimeFigureOut">
              <a:rPr lang="en-GB" smtClean="0"/>
              <a:t>04/08/2015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A7EB1D-5B74-4D2C-B1F2-A1BBA74F91F2}" type="slidenum">
              <a:rPr lang="en-GB" smtClean="0"/>
              <a:t>‹#›</a:t>
            </a:fld>
            <a:endParaRPr lang="en-GB"/>
          </a:p>
        </p:txBody>
      </p:sp>
    </p:spTree>
    <p:extLst>
      <p:ext uri="{BB962C8B-B14F-4D97-AF65-F5344CB8AC3E}">
        <p14:creationId xmlns:p14="http://schemas.microsoft.com/office/powerpoint/2010/main" val="4232988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230EF-570F-4B8C-A94D-D4767B620F58}" type="datetimeFigureOut">
              <a:rPr lang="en-GB" smtClean="0"/>
              <a:t>04/08/2015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7EB1D-5B74-4D2C-B1F2-A1BBA74F91F2}" type="slidenum">
              <a:rPr lang="en-GB" smtClean="0"/>
              <a:t>‹#›</a:t>
            </a:fld>
            <a:endParaRPr lang="en-GB"/>
          </a:p>
        </p:txBody>
      </p:sp>
    </p:spTree>
    <p:extLst>
      <p:ext uri="{BB962C8B-B14F-4D97-AF65-F5344CB8AC3E}">
        <p14:creationId xmlns:p14="http://schemas.microsoft.com/office/powerpoint/2010/main" val="1284155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om/url?sa=i&amp;rct=j&amp;q=a%20christmas%20carol%20ignorance%20and%20want&amp;source=images&amp;cd=&amp;cad=rja&amp;docid=XNY8gpaBxLIzZM&amp;tbnid=xqal3dEP-npJDM:&amp;ved=&amp;url=http://www.whollyonthelevel.com/2012/12/merry-christmas-to-all-except-robert.html&amp;ei=i183UbJUht45-f6B0A4&amp;psig=AFQjCNEblltVVAeJsVakM1zQ6MsIly2VUg&amp;ust=136266983520286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057"/>
            <a:ext cx="914400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Starter Activity: Stave Two Cloze Summary</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07504" y="1124744"/>
            <a:ext cx="4470648" cy="5112568"/>
          </a:xfrm>
          <a:solidFill>
            <a:schemeClr val="bg1"/>
          </a:solidFill>
          <a:ln w="28575">
            <a:solidFill>
              <a:srgbClr val="7030A0"/>
            </a:solidFill>
          </a:ln>
        </p:spPr>
        <p:txBody>
          <a:bodyPr>
            <a:normAutofit fontScale="25000" lnSpcReduction="20000"/>
          </a:bodyPr>
          <a:lstStyle/>
          <a:p>
            <a:pPr marL="0" indent="0" algn="just">
              <a:buNone/>
            </a:pPr>
            <a:r>
              <a:rPr lang="en-GB" sz="6000" dirty="0"/>
              <a:t>Scrooge meets the Ghost of Christmas Past. It symbolises _________ as Scrooge must relive his past to reconnect with his former, _________ self. First, Scrooge watches himself as a lonely child in school. He cries for himself and the reader feels ___________ and begins to understand how he came to be so evil.</a:t>
            </a:r>
          </a:p>
          <a:p>
            <a:pPr marL="0" indent="0" algn="just">
              <a:buNone/>
            </a:pPr>
            <a:r>
              <a:rPr lang="en-GB" sz="6000" dirty="0"/>
              <a:t> </a:t>
            </a:r>
          </a:p>
          <a:p>
            <a:pPr marL="0" indent="0" algn="just">
              <a:buNone/>
            </a:pPr>
            <a:r>
              <a:rPr lang="en-GB" sz="6000" dirty="0"/>
              <a:t>Scrooge takes the first step on the road to ___________ by regretting not giving money to a child who sung him a Christmas carol. He then watches his sister, __________, and we learn she dies – Scrooge feels guilty about his nephew, ___________.</a:t>
            </a:r>
          </a:p>
          <a:p>
            <a:pPr marL="0" indent="0" algn="just">
              <a:buNone/>
            </a:pPr>
            <a:r>
              <a:rPr lang="en-GB" sz="6000" dirty="0"/>
              <a:t> </a:t>
            </a:r>
          </a:p>
          <a:p>
            <a:pPr marL="0" indent="0" algn="just">
              <a:buNone/>
            </a:pPr>
            <a:r>
              <a:rPr lang="en-GB" sz="6000" dirty="0"/>
              <a:t>Scrooge watches __________ throw a party for his workers. Scrooge begins to enjoy himself and learns that living a _______________ is harmful and that being disconnected from people doesn’t make life better.</a:t>
            </a:r>
          </a:p>
          <a:p>
            <a:pPr marL="0" indent="0" algn="just">
              <a:buNone/>
            </a:pPr>
            <a:r>
              <a:rPr lang="en-GB" sz="6000" dirty="0"/>
              <a:t> </a:t>
            </a:r>
          </a:p>
          <a:p>
            <a:pPr marL="0" indent="0" algn="just">
              <a:buNone/>
            </a:pPr>
            <a:r>
              <a:rPr lang="en-GB" sz="6000" dirty="0"/>
              <a:t>Finally, Scrooge watches the break-up of his ___________ with Belle: he becomes distressed as he is forced to see how a “____________” has become his obsession (i.e. money). Scrooge sits alone and realises he hasn’t had a friend since __________ and the ghost disappears; Scrooge falls into a deep sleep.</a:t>
            </a:r>
          </a:p>
          <a:p>
            <a:pPr marL="0" indent="0">
              <a:buNone/>
            </a:pPr>
            <a:endParaRPr lang="en-GB" dirty="0"/>
          </a:p>
        </p:txBody>
      </p:sp>
      <p:sp>
        <p:nvSpPr>
          <p:cNvPr id="4" name="Content Placeholder 3"/>
          <p:cNvSpPr>
            <a:spLocks noGrp="1"/>
          </p:cNvSpPr>
          <p:nvPr>
            <p:ph sz="half" idx="2"/>
          </p:nvPr>
        </p:nvSpPr>
        <p:spPr>
          <a:xfrm>
            <a:off x="4716016" y="1124744"/>
            <a:ext cx="4248472" cy="5112568"/>
          </a:xfrm>
          <a:solidFill>
            <a:schemeClr val="bg1"/>
          </a:solidFill>
          <a:ln w="28575">
            <a:solidFill>
              <a:srgbClr val="7030A0"/>
            </a:solidFill>
          </a:ln>
        </p:spPr>
        <p:txBody>
          <a:bodyPr>
            <a:normAutofit fontScale="25000" lnSpcReduction="20000"/>
          </a:bodyPr>
          <a:lstStyle/>
          <a:p>
            <a:pPr marL="0" indent="0" algn="just">
              <a:buNone/>
            </a:pPr>
            <a:r>
              <a:rPr lang="en-GB" sz="6000" dirty="0"/>
              <a:t>Scrooge meets the Ghost of Christmas Past. It symbolises </a:t>
            </a:r>
            <a:r>
              <a:rPr lang="en-GB" sz="6000" b="1" dirty="0">
                <a:solidFill>
                  <a:srgbClr val="7030A0"/>
                </a:solidFill>
              </a:rPr>
              <a:t>memory</a:t>
            </a:r>
            <a:r>
              <a:rPr lang="en-GB" sz="6000" dirty="0">
                <a:solidFill>
                  <a:srgbClr val="7030A0"/>
                </a:solidFill>
              </a:rPr>
              <a:t> </a:t>
            </a:r>
            <a:r>
              <a:rPr lang="en-GB" sz="6000" dirty="0"/>
              <a:t>as Scrooge must relive his past to reconnect with his former, </a:t>
            </a:r>
            <a:r>
              <a:rPr lang="en-GB" sz="6000" b="1" dirty="0">
                <a:solidFill>
                  <a:srgbClr val="7030A0"/>
                </a:solidFill>
              </a:rPr>
              <a:t>innocent</a:t>
            </a:r>
            <a:r>
              <a:rPr lang="en-GB" sz="6000" dirty="0">
                <a:solidFill>
                  <a:srgbClr val="7030A0"/>
                </a:solidFill>
              </a:rPr>
              <a:t> </a:t>
            </a:r>
            <a:r>
              <a:rPr lang="en-GB" sz="6000" dirty="0"/>
              <a:t>self. First, Scrooge watches himself as a lonely child in school. He cries for himself and the reader feels </a:t>
            </a:r>
            <a:r>
              <a:rPr lang="en-GB" sz="6000" b="1" dirty="0">
                <a:solidFill>
                  <a:srgbClr val="7030A0"/>
                </a:solidFill>
              </a:rPr>
              <a:t>sympathy</a:t>
            </a:r>
            <a:r>
              <a:rPr lang="en-GB" sz="6000" dirty="0"/>
              <a:t> and begins to understand how he came to be so evil.</a:t>
            </a:r>
          </a:p>
          <a:p>
            <a:pPr marL="0" indent="0" algn="just">
              <a:buNone/>
            </a:pPr>
            <a:r>
              <a:rPr lang="en-GB" sz="6000" dirty="0"/>
              <a:t> </a:t>
            </a:r>
          </a:p>
          <a:p>
            <a:pPr marL="0" indent="0" algn="just">
              <a:buNone/>
            </a:pPr>
            <a:r>
              <a:rPr lang="en-GB" sz="6000" dirty="0"/>
              <a:t>Scrooge takes the first step on the road to </a:t>
            </a:r>
            <a:r>
              <a:rPr lang="en-GB" sz="6000" b="1" dirty="0">
                <a:solidFill>
                  <a:srgbClr val="7030A0"/>
                </a:solidFill>
              </a:rPr>
              <a:t>salvation</a:t>
            </a:r>
            <a:r>
              <a:rPr lang="en-GB" sz="6000" dirty="0">
                <a:solidFill>
                  <a:srgbClr val="7030A0"/>
                </a:solidFill>
              </a:rPr>
              <a:t> </a:t>
            </a:r>
            <a:r>
              <a:rPr lang="en-GB" sz="6000" dirty="0"/>
              <a:t>by regretting not giving money to a child who sung him a Christmas carol. He then watches his sister, </a:t>
            </a:r>
            <a:r>
              <a:rPr lang="en-GB" sz="6000" b="1" dirty="0">
                <a:solidFill>
                  <a:srgbClr val="7030A0"/>
                </a:solidFill>
              </a:rPr>
              <a:t>Little Fan</a:t>
            </a:r>
            <a:r>
              <a:rPr lang="en-GB" sz="6000" dirty="0"/>
              <a:t>, and we learn she dies – Scrooge feels guilty about his nephew, </a:t>
            </a:r>
            <a:r>
              <a:rPr lang="en-GB" sz="6000" b="1" dirty="0">
                <a:solidFill>
                  <a:srgbClr val="7030A0"/>
                </a:solidFill>
              </a:rPr>
              <a:t>Fred</a:t>
            </a:r>
            <a:r>
              <a:rPr lang="en-GB" sz="6000" dirty="0"/>
              <a:t>.</a:t>
            </a:r>
          </a:p>
          <a:p>
            <a:pPr marL="0" indent="0" algn="just">
              <a:buNone/>
            </a:pPr>
            <a:r>
              <a:rPr lang="en-GB" sz="6000" dirty="0"/>
              <a:t> </a:t>
            </a:r>
          </a:p>
          <a:p>
            <a:pPr marL="0" indent="0" algn="just">
              <a:buNone/>
            </a:pPr>
            <a:r>
              <a:rPr lang="en-GB" sz="6000" dirty="0"/>
              <a:t>Scrooge watches </a:t>
            </a:r>
            <a:r>
              <a:rPr lang="en-GB" sz="6000" b="1" dirty="0">
                <a:solidFill>
                  <a:srgbClr val="7030A0"/>
                </a:solidFill>
              </a:rPr>
              <a:t>Fezziwig</a:t>
            </a:r>
            <a:r>
              <a:rPr lang="en-GB" sz="6000" dirty="0">
                <a:solidFill>
                  <a:srgbClr val="7030A0"/>
                </a:solidFill>
              </a:rPr>
              <a:t> </a:t>
            </a:r>
            <a:r>
              <a:rPr lang="en-GB" sz="6000" dirty="0"/>
              <a:t>throw a party for his workers. Scrooge begins to enjoy himself and learns that living a </a:t>
            </a:r>
            <a:r>
              <a:rPr lang="en-GB" sz="6000" b="1" dirty="0">
                <a:solidFill>
                  <a:srgbClr val="7030A0"/>
                </a:solidFill>
              </a:rPr>
              <a:t>solitary life </a:t>
            </a:r>
            <a:r>
              <a:rPr lang="en-GB" sz="6000" dirty="0"/>
              <a:t>is harmful and that being disconnected from people doesn’t make life better.</a:t>
            </a:r>
          </a:p>
          <a:p>
            <a:pPr marL="0" indent="0" algn="just">
              <a:buNone/>
            </a:pPr>
            <a:r>
              <a:rPr lang="en-GB" sz="6000" dirty="0"/>
              <a:t> </a:t>
            </a:r>
          </a:p>
          <a:p>
            <a:pPr marL="0" indent="0" algn="just">
              <a:buNone/>
            </a:pPr>
            <a:r>
              <a:rPr lang="en-GB" sz="6000" dirty="0"/>
              <a:t>Finally, Scrooge watches the break-up of his </a:t>
            </a:r>
            <a:r>
              <a:rPr lang="en-GB" sz="6000" b="1" dirty="0">
                <a:solidFill>
                  <a:srgbClr val="7030A0"/>
                </a:solidFill>
              </a:rPr>
              <a:t>engagement</a:t>
            </a:r>
            <a:r>
              <a:rPr lang="en-GB" sz="6000" dirty="0">
                <a:solidFill>
                  <a:srgbClr val="7030A0"/>
                </a:solidFill>
              </a:rPr>
              <a:t> </a:t>
            </a:r>
            <a:r>
              <a:rPr lang="en-GB" sz="6000" dirty="0"/>
              <a:t>with Belle: he becomes distressed as he is forced to see how a “</a:t>
            </a:r>
            <a:r>
              <a:rPr lang="en-GB" sz="6000" b="1" dirty="0">
                <a:solidFill>
                  <a:srgbClr val="7030A0"/>
                </a:solidFill>
              </a:rPr>
              <a:t>golden idol</a:t>
            </a:r>
            <a:r>
              <a:rPr lang="en-GB" sz="6000" dirty="0"/>
              <a:t>” has become his obsession (i.e. money). Scrooge sits alone and realises he hasn’t had a friend since </a:t>
            </a:r>
            <a:r>
              <a:rPr lang="en-GB" sz="6000" b="1" dirty="0">
                <a:solidFill>
                  <a:srgbClr val="7030A0"/>
                </a:solidFill>
              </a:rPr>
              <a:t>Marley</a:t>
            </a:r>
            <a:r>
              <a:rPr lang="en-GB" sz="6000" dirty="0">
                <a:solidFill>
                  <a:srgbClr val="7030A0"/>
                </a:solidFill>
              </a:rPr>
              <a:t> </a:t>
            </a:r>
            <a:r>
              <a:rPr lang="en-GB" sz="6000" dirty="0"/>
              <a:t>and the ghost disappears; Scrooge falls into a deep sleep.</a:t>
            </a:r>
          </a:p>
          <a:p>
            <a:pPr marL="0" indent="0">
              <a:buNone/>
            </a:pPr>
            <a:endParaRPr lang="en-GB" dirty="0"/>
          </a:p>
        </p:txBody>
      </p:sp>
    </p:spTree>
    <p:extLst>
      <p:ext uri="{BB962C8B-B14F-4D97-AF65-F5344CB8AC3E}">
        <p14:creationId xmlns:p14="http://schemas.microsoft.com/office/powerpoint/2010/main" val="131500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4941168"/>
            <a:ext cx="9144000" cy="1112987"/>
          </a:xfrm>
          <a:noFill/>
        </p:spPr>
        <p:txBody>
          <a:bodyPr>
            <a:normAutofit fontScale="92500"/>
          </a:bodyPr>
          <a:lstStyle/>
          <a:p>
            <a:pPr eaLnBrk="1" hangingPunct="1">
              <a:lnSpc>
                <a:spcPct val="80000"/>
              </a:lnSpc>
              <a:buFontTx/>
              <a:buNone/>
              <a:defRPr/>
            </a:pPr>
            <a:endParaRPr lang="en-GB" sz="500" b="1" dirty="0" smtClean="0">
              <a:latin typeface="Trebuchet MS" pitchFamily="34" charset="0"/>
            </a:endParaRPr>
          </a:p>
          <a:p>
            <a:pPr algn="ctr" eaLnBrk="1" hangingPunct="1">
              <a:lnSpc>
                <a:spcPct val="80000"/>
              </a:lnSpc>
              <a:buFontTx/>
              <a:buNone/>
              <a:defRPr/>
            </a:pPr>
            <a:r>
              <a:rPr lang="en-GB" sz="4800" b="1" dirty="0" smtClean="0">
                <a:solidFill>
                  <a:srgbClr val="7030A0"/>
                </a:solidFill>
                <a:effectLst>
                  <a:outerShdw blurRad="38100" dist="38100" dir="2700000" algn="tl">
                    <a:srgbClr val="000000"/>
                  </a:outerShdw>
                </a:effectLst>
                <a:latin typeface="Trebuchet MS" pitchFamily="34" charset="0"/>
              </a:rPr>
              <a:t>The Ghost of Christmas Present</a:t>
            </a: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381" b="11775"/>
          <a:stretch/>
        </p:blipFill>
        <p:spPr>
          <a:xfrm>
            <a:off x="455712" y="1124744"/>
            <a:ext cx="8241661" cy="3528392"/>
          </a:xfrm>
          <a:prstGeom prst="rect">
            <a:avLst/>
          </a:prstGeom>
          <a:ln w="28575">
            <a:solidFill>
              <a:srgbClr val="7030A0"/>
            </a:solidFill>
          </a:ln>
        </p:spPr>
      </p:pic>
    </p:spTree>
    <p:extLst>
      <p:ext uri="{BB962C8B-B14F-4D97-AF65-F5344CB8AC3E}">
        <p14:creationId xmlns:p14="http://schemas.microsoft.com/office/powerpoint/2010/main" val="3779037500"/>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400" b="1" dirty="0">
              <a:solidFill>
                <a:srgbClr val="7030A0"/>
              </a:solidFill>
            </a:endParaRPr>
          </a:p>
          <a:p>
            <a:pPr lvl="0">
              <a:buFont typeface="Wingdings" panose="05000000000000000000" pitchFamily="2" charset="2"/>
              <a:buChar char="ü"/>
            </a:pPr>
            <a:r>
              <a:rPr lang="en-GB" sz="2400" dirty="0" smtClean="0">
                <a:solidFill>
                  <a:srgbClr val="7030A0"/>
                </a:solidFill>
              </a:rPr>
              <a:t>You </a:t>
            </a:r>
            <a:r>
              <a:rPr lang="en-GB" sz="2400" dirty="0">
                <a:solidFill>
                  <a:srgbClr val="7030A0"/>
                </a:solidFill>
              </a:rPr>
              <a:t>will understand the importance of the Ghost of Christmas </a:t>
            </a:r>
            <a:r>
              <a:rPr lang="en-GB" sz="2400" dirty="0" smtClean="0">
                <a:solidFill>
                  <a:srgbClr val="7030A0"/>
                </a:solidFill>
              </a:rPr>
              <a:t>Present</a:t>
            </a:r>
          </a:p>
          <a:p>
            <a:pPr lvl="0">
              <a:buFont typeface="Wingdings" panose="05000000000000000000" pitchFamily="2" charset="2"/>
              <a:buChar char="ü"/>
            </a:pPr>
            <a:endParaRPr lang="en-GB" sz="2400" dirty="0">
              <a:solidFill>
                <a:srgbClr val="7030A0"/>
              </a:solidFill>
            </a:endParaRPr>
          </a:p>
          <a:p>
            <a:pPr>
              <a:buFont typeface="Wingdings" panose="05000000000000000000" pitchFamily="2" charset="2"/>
              <a:buChar char="ü"/>
            </a:pPr>
            <a:r>
              <a:rPr lang="en-GB" sz="2400" dirty="0" smtClean="0">
                <a:solidFill>
                  <a:srgbClr val="7030A0"/>
                </a:solidFill>
              </a:rPr>
              <a:t>You </a:t>
            </a:r>
            <a:r>
              <a:rPr lang="en-GB" sz="2400" dirty="0">
                <a:solidFill>
                  <a:srgbClr val="7030A0"/>
                </a:solidFill>
              </a:rPr>
              <a:t>will be able to relate the historical context (a Victorian Christmas) to the </a:t>
            </a:r>
            <a:r>
              <a:rPr lang="en-GB" sz="2400" dirty="0" smtClean="0">
                <a:solidFill>
                  <a:srgbClr val="7030A0"/>
                </a:solidFill>
              </a:rPr>
              <a:t>novella</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4846965"/>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99392"/>
            <a:ext cx="914400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Historical Context: A Victorian Christmas</a:t>
            </a:r>
            <a:endParaRPr lang="en-GB" b="1" dirty="0">
              <a:solidFill>
                <a:srgbClr val="7030A0"/>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191311" y="836712"/>
            <a:ext cx="4596711" cy="2808311"/>
          </a:xfrm>
          <a:solidFill>
            <a:schemeClr val="bg1"/>
          </a:solidFill>
          <a:ln w="28575">
            <a:solidFill>
              <a:srgbClr val="7030A0"/>
            </a:solidFill>
          </a:ln>
        </p:spPr>
        <p:txBody>
          <a:bodyPr>
            <a:noAutofit/>
          </a:bodyPr>
          <a:lstStyle/>
          <a:p>
            <a:pPr marL="0" lvl="0" indent="0" algn="just">
              <a:buNone/>
            </a:pPr>
            <a:r>
              <a:rPr lang="en-GB" sz="2000" dirty="0" smtClean="0"/>
              <a:t>Before Victoria's reign started in 1837, nobody in Britain had heard of Santa Claus or Christmas Crackers. No Christmas cards were sent and most people did not have holidays from work. The wealth and technologies generated by the industrial revolution of the Victorian era changed the face of Christmas forever..</a:t>
            </a:r>
            <a:endParaRPr lang="en-GB" sz="2000"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836712"/>
            <a:ext cx="3368704" cy="4794870"/>
          </a:xfrm>
          <a:ln w="28575">
            <a:solidFill>
              <a:srgbClr val="7030A0"/>
            </a:solidFill>
          </a:ln>
        </p:spPr>
      </p:pic>
      <p:sp>
        <p:nvSpPr>
          <p:cNvPr id="7" name="TextBox 6"/>
          <p:cNvSpPr txBox="1"/>
          <p:nvPr/>
        </p:nvSpPr>
        <p:spPr>
          <a:xfrm>
            <a:off x="130454" y="3789040"/>
            <a:ext cx="4657569" cy="2554545"/>
          </a:xfrm>
          <a:prstGeom prst="rect">
            <a:avLst/>
          </a:prstGeom>
          <a:solidFill>
            <a:schemeClr val="bg1"/>
          </a:solidFill>
          <a:ln w="28575">
            <a:solidFill>
              <a:srgbClr val="7030A0"/>
            </a:solidFill>
          </a:ln>
        </p:spPr>
        <p:txBody>
          <a:bodyPr wrap="square" rtlCol="0">
            <a:spAutoFit/>
          </a:bodyPr>
          <a:lstStyle/>
          <a:p>
            <a:pPr algn="just"/>
            <a:r>
              <a:rPr lang="en-GB" sz="2000" dirty="0" smtClean="0"/>
              <a:t>Sentimental do-gooders like Charles Dickens wrote books like "Christmas Carol", published in 1843, which actually encouraged rich Victorians to redistribute their wealth by giving money and gifts to the poor - Humbug! These radical middle class ideals eventually spread to the not-quite-so-poor as well.</a:t>
            </a:r>
          </a:p>
        </p:txBody>
      </p:sp>
      <p:sp>
        <p:nvSpPr>
          <p:cNvPr id="9" name="TextBox 8"/>
          <p:cNvSpPr txBox="1"/>
          <p:nvPr/>
        </p:nvSpPr>
        <p:spPr>
          <a:xfrm>
            <a:off x="5148064" y="5728032"/>
            <a:ext cx="3384376" cy="923330"/>
          </a:xfrm>
          <a:prstGeom prst="rect">
            <a:avLst/>
          </a:prstGeom>
          <a:solidFill>
            <a:schemeClr val="bg1"/>
          </a:solidFill>
          <a:ln w="28575">
            <a:solidFill>
              <a:srgbClr val="7030A0"/>
            </a:solidFill>
          </a:ln>
        </p:spPr>
        <p:txBody>
          <a:bodyPr wrap="square" rtlCol="0">
            <a:spAutoFit/>
          </a:bodyPr>
          <a:lstStyle/>
          <a:p>
            <a:pPr algn="ctr"/>
            <a:r>
              <a:rPr lang="en-GB" b="1" dirty="0" smtClean="0"/>
              <a:t>How is this information important to understanding </a:t>
            </a:r>
            <a:r>
              <a:rPr lang="en-GB" b="1" i="1" dirty="0" smtClean="0"/>
              <a:t>A Christmas Carol</a:t>
            </a:r>
            <a:r>
              <a:rPr lang="en-GB" b="1" dirty="0" smtClean="0"/>
              <a:t>?</a:t>
            </a:r>
            <a:endParaRPr lang="en-GB" b="1" dirty="0"/>
          </a:p>
        </p:txBody>
      </p:sp>
    </p:spTree>
    <p:extLst>
      <p:ext uri="{BB962C8B-B14F-4D97-AF65-F5344CB8AC3E}">
        <p14:creationId xmlns:p14="http://schemas.microsoft.com/office/powerpoint/2010/main" val="2052405070"/>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99392"/>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Historical Context: Santa Claus</a:t>
            </a:r>
            <a:endParaRPr lang="en-GB" b="1" dirty="0">
              <a:solidFill>
                <a:srgbClr val="7030A0"/>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395536" y="1196752"/>
            <a:ext cx="4316288" cy="4176464"/>
          </a:xfrm>
          <a:solidFill>
            <a:schemeClr val="bg1"/>
          </a:solidFill>
          <a:ln w="28575">
            <a:solidFill>
              <a:srgbClr val="7030A0"/>
            </a:solidFill>
          </a:ln>
        </p:spPr>
        <p:txBody>
          <a:bodyPr>
            <a:noAutofit/>
          </a:bodyPr>
          <a:lstStyle/>
          <a:p>
            <a:pPr marL="0" lvl="0" indent="0" algn="just">
              <a:buNone/>
            </a:pPr>
            <a:r>
              <a:rPr lang="en-GB" sz="2000" dirty="0" smtClean="0"/>
              <a:t>Father Christmas or Santa Claus: The two are in fact two entirely separate stories. Father Christmas was originally part of an old English midwinter festival, normally dressed in green, a sign of the returning spring. The stories of St. Nicholas (Sinter Klaas in Holland) came via Dutch settlers to America in the 17th Century. From the 1870's Sinter Klass became known in Britain as Santa Claus and with him came his unique gift and toy distribution system - reindeer and sleigh.</a:t>
            </a:r>
            <a:endParaRPr lang="en-GB" sz="2000" dirty="0"/>
          </a:p>
        </p:txBody>
      </p:sp>
      <p:pic>
        <p:nvPicPr>
          <p:cNvPr id="2" name="Content Placeholder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980728"/>
            <a:ext cx="3670995" cy="5327816"/>
          </a:xfrm>
          <a:ln w="28575">
            <a:solidFill>
              <a:srgbClr val="7030A0"/>
            </a:solidFill>
          </a:ln>
        </p:spPr>
      </p:pic>
      <p:sp>
        <p:nvSpPr>
          <p:cNvPr id="3" name="TextBox 2"/>
          <p:cNvSpPr txBox="1"/>
          <p:nvPr/>
        </p:nvSpPr>
        <p:spPr>
          <a:xfrm>
            <a:off x="395536" y="5517232"/>
            <a:ext cx="4320480" cy="646331"/>
          </a:xfrm>
          <a:prstGeom prst="rect">
            <a:avLst/>
          </a:prstGeom>
          <a:solidFill>
            <a:schemeClr val="bg1"/>
          </a:solidFill>
          <a:ln w="28575">
            <a:solidFill>
              <a:srgbClr val="7030A0"/>
            </a:solidFill>
          </a:ln>
        </p:spPr>
        <p:txBody>
          <a:bodyPr wrap="square" rtlCol="0">
            <a:spAutoFit/>
          </a:bodyPr>
          <a:lstStyle/>
          <a:p>
            <a:pPr algn="ctr"/>
            <a:r>
              <a:rPr lang="en-GB" b="1" dirty="0" smtClean="0"/>
              <a:t>How is this information important to understanding </a:t>
            </a:r>
            <a:r>
              <a:rPr lang="en-GB" b="1" i="1" dirty="0" smtClean="0"/>
              <a:t>A Christmas Carol</a:t>
            </a:r>
            <a:r>
              <a:rPr lang="en-GB" b="1" dirty="0" smtClean="0"/>
              <a:t>?</a:t>
            </a:r>
            <a:endParaRPr lang="en-GB" b="1" dirty="0"/>
          </a:p>
        </p:txBody>
      </p:sp>
    </p:spTree>
    <p:extLst>
      <p:ext uri="{BB962C8B-B14F-4D97-AF65-F5344CB8AC3E}">
        <p14:creationId xmlns:p14="http://schemas.microsoft.com/office/powerpoint/2010/main" val="3529854738"/>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GB" b="1" dirty="0" smtClean="0">
                <a:solidFill>
                  <a:srgbClr val="7030A0"/>
                </a:solidFill>
                <a:effectLst>
                  <a:outerShdw blurRad="38100" dist="38100" dir="2700000" algn="tl">
                    <a:srgbClr val="000000">
                      <a:alpha val="43137"/>
                    </a:srgbClr>
                  </a:outerShdw>
                </a:effectLst>
              </a:rPr>
              <a:t>Plenary Activity: Sketch a Christmas card</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79512" y="1772816"/>
            <a:ext cx="4038600" cy="1512168"/>
          </a:xfrm>
          <a:solidFill>
            <a:schemeClr val="bg1"/>
          </a:solidFill>
          <a:ln w="28575">
            <a:solidFill>
              <a:srgbClr val="7030A0"/>
            </a:solidFill>
          </a:ln>
        </p:spPr>
        <p:txBody>
          <a:bodyPr/>
          <a:lstStyle/>
          <a:p>
            <a:pPr marL="0" indent="0" algn="just">
              <a:buNone/>
            </a:pPr>
            <a:r>
              <a:rPr lang="en-GB" dirty="0" smtClean="0"/>
              <a:t>In the back of your exercise book, sketch a Victorian Christmas scene. </a:t>
            </a:r>
          </a:p>
          <a:p>
            <a:pPr marL="0" indent="0">
              <a:buNone/>
            </a:pPr>
            <a:endParaRPr lang="en-GB" dirty="0"/>
          </a:p>
          <a:p>
            <a:pPr marL="0" indent="0">
              <a:buNone/>
            </a:pPr>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62128" y="1836990"/>
            <a:ext cx="4596735" cy="3328036"/>
          </a:xfrm>
          <a:ln w="28575">
            <a:solidFill>
              <a:srgbClr val="7030A0"/>
            </a:solidFill>
          </a:ln>
        </p:spPr>
      </p:pic>
      <p:sp>
        <p:nvSpPr>
          <p:cNvPr id="8" name="Content Placeholder 2"/>
          <p:cNvSpPr txBox="1">
            <a:spLocks/>
          </p:cNvSpPr>
          <p:nvPr/>
        </p:nvSpPr>
        <p:spPr>
          <a:xfrm>
            <a:off x="191344" y="3501008"/>
            <a:ext cx="4038600" cy="1820416"/>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dirty="0" smtClean="0"/>
              <a:t>Use some of the idealised imagery from the novella to inspire your Christmas card.</a:t>
            </a:r>
            <a:endParaRPr lang="en-GB" dirty="0"/>
          </a:p>
        </p:txBody>
      </p:sp>
    </p:spTree>
    <p:extLst>
      <p:ext uri="{BB962C8B-B14F-4D97-AF65-F5344CB8AC3E}">
        <p14:creationId xmlns:p14="http://schemas.microsoft.com/office/powerpoint/2010/main" val="466797101"/>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79" y="-171400"/>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Starter Activity: Grading a Response </a:t>
            </a:r>
            <a:endParaRPr lang="en-GB" b="1" dirty="0">
              <a:solidFill>
                <a:srgbClr val="7030A0"/>
              </a:solidFill>
              <a:effectLst>
                <a:outerShdw blurRad="38100" dist="38100" dir="2700000" algn="tl">
                  <a:srgbClr val="000000">
                    <a:alpha val="43137"/>
                  </a:srgbClr>
                </a:outerShdw>
              </a:effectLst>
            </a:endParaRPr>
          </a:p>
        </p:txBody>
      </p:sp>
      <p:sp>
        <p:nvSpPr>
          <p:cNvPr id="5" name="Content Placeholder 3"/>
          <p:cNvSpPr>
            <a:spLocks noGrp="1"/>
          </p:cNvSpPr>
          <p:nvPr>
            <p:ph sz="half" idx="2"/>
          </p:nvPr>
        </p:nvSpPr>
        <p:spPr>
          <a:xfrm>
            <a:off x="323528" y="2996952"/>
            <a:ext cx="8352928" cy="2913187"/>
          </a:xfrm>
          <a:solidFill>
            <a:schemeClr val="bg1"/>
          </a:solidFill>
          <a:ln w="28575">
            <a:solidFill>
              <a:srgbClr val="7030A0"/>
            </a:solidFill>
          </a:ln>
        </p:spPr>
        <p:txBody>
          <a:bodyPr>
            <a:noAutofit/>
          </a:bodyPr>
          <a:lstStyle/>
          <a:p>
            <a:pPr marL="0" indent="0" algn="just">
              <a:buNone/>
            </a:pPr>
            <a:r>
              <a:rPr lang="en-GB" sz="2100" b="1" dirty="0">
                <a:solidFill>
                  <a:schemeClr val="accent2">
                    <a:lumMod val="75000"/>
                  </a:schemeClr>
                </a:solidFill>
              </a:rPr>
              <a:t>Mrs Cratchit “rose up” implying she can’t be kept down by poverty. Although her gown is “twice-turned”, the use of “ribbons” demonstrate her festive spirit and show the reader she is “brave” and determined to make the most of her situation. Her character is strong, even though her finances are weak.</a:t>
            </a:r>
          </a:p>
          <a:p>
            <a:pPr marL="0" indent="0" algn="just">
              <a:buNone/>
            </a:pPr>
            <a:endParaRPr lang="en-GB" sz="800" dirty="0"/>
          </a:p>
          <a:p>
            <a:pPr marL="0" indent="0" algn="just">
              <a:buNone/>
            </a:pPr>
            <a:r>
              <a:rPr lang="en-GB" sz="2100" b="1" dirty="0" smtClean="0">
                <a:solidFill>
                  <a:srgbClr val="0070C0"/>
                </a:solidFill>
              </a:rPr>
              <a:t>Mrs Cratchit is poor, but she tries to make an effort with the way she looks by wearing “ribbons”, which are festive. She wants to keep everyone’s spirits up and is “goodly” despite her poverty.</a:t>
            </a:r>
            <a:endParaRPr lang="en-GB" sz="2100" b="1" dirty="0">
              <a:solidFill>
                <a:srgbClr val="0070C0"/>
              </a:solidFill>
            </a:endParaRPr>
          </a:p>
        </p:txBody>
      </p:sp>
      <p:sp>
        <p:nvSpPr>
          <p:cNvPr id="6" name="Content Placeholder 3"/>
          <p:cNvSpPr>
            <a:spLocks noGrp="1"/>
          </p:cNvSpPr>
          <p:nvPr>
            <p:ph sz="half" idx="2"/>
          </p:nvPr>
        </p:nvSpPr>
        <p:spPr>
          <a:xfrm>
            <a:off x="343388" y="836712"/>
            <a:ext cx="8352928" cy="1296144"/>
          </a:xfrm>
          <a:solidFill>
            <a:schemeClr val="bg1"/>
          </a:solidFill>
          <a:ln w="28575">
            <a:solidFill>
              <a:srgbClr val="7030A0"/>
            </a:solidFill>
          </a:ln>
        </p:spPr>
        <p:txBody>
          <a:bodyPr>
            <a:normAutofit/>
          </a:bodyPr>
          <a:lstStyle/>
          <a:p>
            <a:pPr marL="0" indent="0" algn="just">
              <a:buNone/>
            </a:pPr>
            <a:r>
              <a:rPr lang="en-GB" sz="2400" dirty="0" smtClean="0"/>
              <a:t>“Then up rose Mrs Cratchit</a:t>
            </a:r>
            <a:r>
              <a:rPr lang="en-GB" sz="2400" dirty="0"/>
              <a:t> </a:t>
            </a:r>
            <a:r>
              <a:rPr lang="en-GB" sz="2400" dirty="0" smtClean="0"/>
              <a:t>dressed out but poorly in a twice-turned gown, but brave in ribbons, which are cheap and make a goodly show for sixpence”</a:t>
            </a:r>
          </a:p>
        </p:txBody>
      </p:sp>
      <p:sp>
        <p:nvSpPr>
          <p:cNvPr id="7" name="TextBox 6"/>
          <p:cNvSpPr txBox="1"/>
          <p:nvPr/>
        </p:nvSpPr>
        <p:spPr>
          <a:xfrm>
            <a:off x="323528" y="2334070"/>
            <a:ext cx="8352928" cy="461665"/>
          </a:xfrm>
          <a:prstGeom prst="rect">
            <a:avLst/>
          </a:prstGeom>
          <a:solidFill>
            <a:schemeClr val="bg1"/>
          </a:solidFill>
          <a:ln w="28575">
            <a:solidFill>
              <a:srgbClr val="7030A0"/>
            </a:solidFill>
          </a:ln>
        </p:spPr>
        <p:txBody>
          <a:bodyPr wrap="square" rtlCol="0">
            <a:spAutoFit/>
          </a:bodyPr>
          <a:lstStyle/>
          <a:p>
            <a:pPr algn="ctr"/>
            <a:r>
              <a:rPr lang="en-GB" sz="2400" b="1" dirty="0"/>
              <a:t>What does this tell us about the Cratchit family</a:t>
            </a:r>
            <a:r>
              <a:rPr lang="en-GB" sz="2400" b="1" dirty="0" smtClean="0"/>
              <a:t>?</a:t>
            </a:r>
            <a:endParaRPr lang="en-GB" sz="2400" b="1" dirty="0"/>
          </a:p>
        </p:txBody>
      </p:sp>
      <p:sp>
        <p:nvSpPr>
          <p:cNvPr id="8" name="TextBox 7"/>
          <p:cNvSpPr txBox="1"/>
          <p:nvPr/>
        </p:nvSpPr>
        <p:spPr>
          <a:xfrm>
            <a:off x="321149" y="6093296"/>
            <a:ext cx="8352928" cy="461665"/>
          </a:xfrm>
          <a:prstGeom prst="rect">
            <a:avLst/>
          </a:prstGeom>
          <a:solidFill>
            <a:schemeClr val="bg1"/>
          </a:solidFill>
          <a:ln w="28575">
            <a:solidFill>
              <a:srgbClr val="7030A0"/>
            </a:solidFill>
          </a:ln>
        </p:spPr>
        <p:txBody>
          <a:bodyPr wrap="square" rtlCol="0">
            <a:spAutoFit/>
          </a:bodyPr>
          <a:lstStyle/>
          <a:p>
            <a:pPr algn="ctr"/>
            <a:r>
              <a:rPr lang="en-GB" sz="2400" b="1" dirty="0" smtClean="0"/>
              <a:t>Which is the superior answer and why? </a:t>
            </a:r>
            <a:endParaRPr lang="en-GB" sz="2400" b="1" dirty="0"/>
          </a:p>
        </p:txBody>
      </p:sp>
    </p:spTree>
    <p:extLst>
      <p:ext uri="{BB962C8B-B14F-4D97-AF65-F5344CB8AC3E}">
        <p14:creationId xmlns:p14="http://schemas.microsoft.com/office/powerpoint/2010/main" val="22799047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5547895"/>
            <a:ext cx="9144000" cy="1112987"/>
          </a:xfrm>
          <a:noFill/>
        </p:spPr>
        <p:txBody>
          <a:bodyPr>
            <a:normAutofit/>
          </a:bodyPr>
          <a:lstStyle/>
          <a:p>
            <a:pPr eaLnBrk="1" hangingPunct="1">
              <a:lnSpc>
                <a:spcPct val="80000"/>
              </a:lnSpc>
              <a:buFontTx/>
              <a:buNone/>
              <a:defRPr/>
            </a:pPr>
            <a:endParaRPr lang="en-GB" sz="500" dirty="0" smtClean="0">
              <a:solidFill>
                <a:srgbClr val="7030A0"/>
              </a:solidFill>
              <a:effectLst>
                <a:outerShdw blurRad="38100" dist="38100" dir="2700000" algn="tl">
                  <a:srgbClr val="000000">
                    <a:alpha val="43137"/>
                  </a:srgbClr>
                </a:outerShdw>
              </a:effectLst>
              <a:latin typeface="Trebuchet MS" pitchFamily="34" charset="0"/>
            </a:endParaRPr>
          </a:p>
          <a:p>
            <a:pPr algn="ctr">
              <a:lnSpc>
                <a:spcPct val="80000"/>
              </a:lnSpc>
              <a:buNone/>
              <a:defRPr/>
            </a:pPr>
            <a:r>
              <a:rPr lang="en-GB" sz="4000" b="1" dirty="0">
                <a:solidFill>
                  <a:srgbClr val="7030A0"/>
                </a:solidFill>
                <a:effectLst>
                  <a:outerShdw blurRad="38100" dist="38100" dir="2700000" algn="tl">
                    <a:srgbClr val="000000">
                      <a:alpha val="43137"/>
                    </a:srgbClr>
                  </a:outerShdw>
                </a:effectLst>
                <a:latin typeface="Trebuchet MS" panose="020B0603020202020204" pitchFamily="34" charset="0"/>
              </a:rPr>
              <a:t>The Cratchit Family Christmas</a:t>
            </a:r>
            <a:endParaRPr lang="en-GB" sz="4000" b="1" dirty="0" smtClean="0">
              <a:solidFill>
                <a:srgbClr val="7030A0"/>
              </a:solidFill>
              <a:effectLst>
                <a:outerShdw blurRad="38100" dist="38100" dir="2700000" algn="tl">
                  <a:srgbClr val="000000">
                    <a:alpha val="43137"/>
                  </a:srgbClr>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52736"/>
            <a:ext cx="5924600" cy="4573791"/>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43230222"/>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000" b="1" i="1" dirty="0" smtClean="0">
              <a:solidFill>
                <a:srgbClr val="7030A0"/>
              </a:solidFill>
            </a:endParaRPr>
          </a:p>
          <a:p>
            <a:pPr marL="457200" lvl="0" indent="-457200">
              <a:buFont typeface="+mj-lt"/>
              <a:buAutoNum type="arabicPeriod"/>
            </a:pPr>
            <a:r>
              <a:rPr lang="en-GB" sz="2400" dirty="0" smtClean="0">
                <a:solidFill>
                  <a:srgbClr val="7030A0"/>
                </a:solidFill>
              </a:rPr>
              <a:t>You </a:t>
            </a:r>
            <a:r>
              <a:rPr lang="en-GB" sz="2400" dirty="0">
                <a:solidFill>
                  <a:srgbClr val="7030A0"/>
                </a:solidFill>
              </a:rPr>
              <a:t>will understand the importance of the Cratchit </a:t>
            </a:r>
            <a:r>
              <a:rPr lang="en-GB" sz="2400" dirty="0" smtClean="0">
                <a:solidFill>
                  <a:srgbClr val="7030A0"/>
                </a:solidFill>
              </a:rPr>
              <a:t>family</a:t>
            </a:r>
          </a:p>
          <a:p>
            <a:pPr marL="457200" lvl="0" indent="-457200">
              <a:buFont typeface="+mj-lt"/>
              <a:buAutoNum type="arabicPeriod"/>
            </a:pPr>
            <a:endParaRPr lang="en-GB" sz="2400" dirty="0">
              <a:solidFill>
                <a:srgbClr val="7030A0"/>
              </a:solidFill>
            </a:endParaRPr>
          </a:p>
          <a:p>
            <a:pPr marL="457200" indent="-457200">
              <a:buFont typeface="+mj-lt"/>
              <a:buAutoNum type="arabicPeriod"/>
            </a:pPr>
            <a:r>
              <a:rPr lang="en-GB" sz="2400" dirty="0" smtClean="0">
                <a:solidFill>
                  <a:srgbClr val="7030A0"/>
                </a:solidFill>
              </a:rPr>
              <a:t>You </a:t>
            </a:r>
            <a:r>
              <a:rPr lang="en-GB" sz="2400" dirty="0">
                <a:solidFill>
                  <a:srgbClr val="7030A0"/>
                </a:solidFill>
              </a:rPr>
              <a:t>will engage with the theme of poverty</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401063"/>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097"/>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Task: Comprehension Questions</a:t>
            </a:r>
            <a:endParaRPr lang="en-GB" b="1" dirty="0">
              <a:solidFill>
                <a:srgbClr val="7030A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0" y="980728"/>
            <a:ext cx="9144000" cy="5544616"/>
          </a:xfrm>
        </p:spPr>
        <p:txBody>
          <a:bodyPr>
            <a:normAutofit fontScale="70000" lnSpcReduction="20000"/>
          </a:bodyPr>
          <a:lstStyle/>
          <a:p>
            <a:pPr marL="0" indent="0">
              <a:buNone/>
            </a:pPr>
            <a:r>
              <a:rPr lang="en-GB" b="1" dirty="0" smtClean="0">
                <a:solidFill>
                  <a:srgbClr val="7030A0"/>
                </a:solidFill>
              </a:rPr>
              <a:t>1. </a:t>
            </a:r>
            <a:r>
              <a:rPr lang="en-GB" b="1" dirty="0" smtClean="0"/>
              <a:t>Why might Dickens include a scene in which the Cratchit family cook their Christmas meal?</a:t>
            </a:r>
          </a:p>
          <a:p>
            <a:pPr marL="514350" indent="-514350">
              <a:buAutoNum type="arabicPeriod"/>
            </a:pPr>
            <a:endParaRPr lang="en-GB" sz="1500" dirty="0" smtClean="0"/>
          </a:p>
          <a:p>
            <a:pPr marL="0" indent="0">
              <a:buNone/>
            </a:pPr>
            <a:r>
              <a:rPr lang="en-GB" b="1" dirty="0" smtClean="0">
                <a:solidFill>
                  <a:srgbClr val="7030A0"/>
                </a:solidFill>
              </a:rPr>
              <a:t>2. </a:t>
            </a:r>
            <a:r>
              <a:rPr lang="en-GB" b="1" dirty="0" smtClean="0"/>
              <a:t>Why does Mrs Cratchit invite her daughter to sit down “before the fire”?</a:t>
            </a:r>
          </a:p>
          <a:p>
            <a:pPr marL="0" indent="0">
              <a:buNone/>
            </a:pPr>
            <a:endParaRPr lang="en-GB" sz="1300" dirty="0" smtClean="0"/>
          </a:p>
          <a:p>
            <a:pPr marL="0" indent="0">
              <a:buNone/>
            </a:pPr>
            <a:r>
              <a:rPr lang="en-GB" b="1" dirty="0" smtClean="0">
                <a:solidFill>
                  <a:srgbClr val="7030A0"/>
                </a:solidFill>
              </a:rPr>
              <a:t>3. </a:t>
            </a:r>
            <a:r>
              <a:rPr lang="en-GB" b="1" dirty="0" smtClean="0"/>
              <a:t>Why might Dickens include the image of Bob carrying his son?</a:t>
            </a:r>
          </a:p>
          <a:p>
            <a:pPr marL="0" indent="0">
              <a:buNone/>
            </a:pPr>
            <a:endParaRPr lang="en-GB" sz="1300" dirty="0" smtClean="0"/>
          </a:p>
          <a:p>
            <a:pPr marL="0" indent="0">
              <a:buNone/>
            </a:pPr>
            <a:r>
              <a:rPr lang="en-GB" b="1" dirty="0" smtClean="0">
                <a:solidFill>
                  <a:srgbClr val="7030A0"/>
                </a:solidFill>
              </a:rPr>
              <a:t>4. </a:t>
            </a:r>
            <a:r>
              <a:rPr lang="en-GB" b="1" dirty="0" smtClean="0"/>
              <a:t>How are the references to church important?</a:t>
            </a:r>
          </a:p>
          <a:p>
            <a:pPr marL="0" indent="0">
              <a:buNone/>
            </a:pPr>
            <a:endParaRPr lang="en-GB" sz="1300" dirty="0" smtClean="0"/>
          </a:p>
          <a:p>
            <a:pPr marL="0" indent="0">
              <a:buNone/>
            </a:pPr>
            <a:r>
              <a:rPr lang="en-GB" b="1" dirty="0" smtClean="0">
                <a:solidFill>
                  <a:srgbClr val="7030A0"/>
                </a:solidFill>
              </a:rPr>
              <a:t>5. </a:t>
            </a:r>
            <a:r>
              <a:rPr lang="en-GB" b="1" dirty="0" smtClean="0"/>
              <a:t>Why might Bob say that his son is “good as gold”?</a:t>
            </a:r>
          </a:p>
          <a:p>
            <a:pPr marL="0" indent="0">
              <a:buNone/>
            </a:pPr>
            <a:endParaRPr lang="en-GB" sz="1300" dirty="0" smtClean="0"/>
          </a:p>
          <a:p>
            <a:pPr marL="0" indent="0">
              <a:buNone/>
            </a:pPr>
            <a:r>
              <a:rPr lang="en-GB" b="1" dirty="0" smtClean="0">
                <a:solidFill>
                  <a:srgbClr val="7030A0"/>
                </a:solidFill>
              </a:rPr>
              <a:t>6. </a:t>
            </a:r>
            <a:r>
              <a:rPr lang="en-GB" b="1" dirty="0" smtClean="0"/>
              <a:t>How do the Cratchit family feel about their meal?</a:t>
            </a:r>
          </a:p>
          <a:p>
            <a:pPr marL="0" indent="0">
              <a:buNone/>
            </a:pPr>
            <a:endParaRPr lang="en-GB" sz="1100" dirty="0" smtClean="0"/>
          </a:p>
          <a:p>
            <a:pPr marL="0" indent="0">
              <a:buNone/>
            </a:pPr>
            <a:r>
              <a:rPr lang="en-GB" b="1" dirty="0" smtClean="0">
                <a:solidFill>
                  <a:srgbClr val="7030A0"/>
                </a:solidFill>
              </a:rPr>
              <a:t>7. </a:t>
            </a:r>
            <a:r>
              <a:rPr lang="en-GB" b="1" dirty="0" smtClean="0"/>
              <a:t>How does Scrooge react to watching this scene?</a:t>
            </a:r>
          </a:p>
          <a:p>
            <a:pPr marL="0" indent="0">
              <a:buNone/>
            </a:pPr>
            <a:endParaRPr lang="en-GB" sz="1100" dirty="0" smtClean="0"/>
          </a:p>
          <a:p>
            <a:pPr marL="0" indent="0">
              <a:buNone/>
            </a:pPr>
            <a:r>
              <a:rPr lang="en-GB" b="1" dirty="0" smtClean="0">
                <a:solidFill>
                  <a:srgbClr val="7030A0"/>
                </a:solidFill>
              </a:rPr>
              <a:t>8. </a:t>
            </a:r>
            <a:r>
              <a:rPr lang="en-GB" b="1" dirty="0" smtClean="0"/>
              <a:t>Why might Dickens include Bob toasting Scrooge as the “founder of the feast”?</a:t>
            </a:r>
          </a:p>
          <a:p>
            <a:pPr marL="0" indent="0">
              <a:buNone/>
            </a:pPr>
            <a:endParaRPr lang="en-GB" sz="1100" dirty="0" smtClean="0"/>
          </a:p>
          <a:p>
            <a:pPr marL="0" indent="0">
              <a:buNone/>
            </a:pPr>
            <a:r>
              <a:rPr lang="en-GB" b="1" dirty="0" smtClean="0">
                <a:solidFill>
                  <a:srgbClr val="7030A0"/>
                </a:solidFill>
              </a:rPr>
              <a:t>9. </a:t>
            </a:r>
            <a:r>
              <a:rPr lang="en-GB" b="1" dirty="0" smtClean="0"/>
              <a:t>Overall, what is the atmosphere in this scene?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2708920"/>
            <a:ext cx="1246751" cy="1718494"/>
          </a:xfrm>
          <a:prstGeom prst="rect">
            <a:avLst/>
          </a:prstGeom>
          <a:noFill/>
          <a:ln w="19050">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10518"/>
          <a:stretch/>
        </p:blipFill>
        <p:spPr bwMode="auto">
          <a:xfrm>
            <a:off x="7045319" y="5142400"/>
            <a:ext cx="1428750" cy="1167665"/>
          </a:xfrm>
          <a:prstGeom prst="rect">
            <a:avLst/>
          </a:prstGeom>
          <a:noFill/>
          <a:ln w="19050">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77347350"/>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3097"/>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Plenary Activity: Peer Assessment </a:t>
            </a:r>
            <a:endParaRPr lang="en-GB" b="1" dirty="0">
              <a:solidFill>
                <a:srgbClr val="7030A0"/>
              </a:solidFill>
              <a:effectLst>
                <a:outerShdw blurRad="38100" dist="38100" dir="2700000" algn="tl">
                  <a:srgbClr val="000000">
                    <a:alpha val="43137"/>
                  </a:srgbClr>
                </a:outerShdw>
              </a:effectLst>
            </a:endParaRPr>
          </a:p>
        </p:txBody>
      </p:sp>
      <p:sp>
        <p:nvSpPr>
          <p:cNvPr id="6" name="Content Placeholder 4"/>
          <p:cNvSpPr>
            <a:spLocks noGrp="1"/>
          </p:cNvSpPr>
          <p:nvPr>
            <p:ph idx="1"/>
          </p:nvPr>
        </p:nvSpPr>
        <p:spPr>
          <a:xfrm>
            <a:off x="179512" y="1196752"/>
            <a:ext cx="8784976" cy="6192688"/>
          </a:xfrm>
        </p:spPr>
        <p:txBody>
          <a:bodyPr>
            <a:normAutofit/>
          </a:bodyPr>
          <a:lstStyle/>
          <a:p>
            <a:pPr marL="0" indent="0" algn="just">
              <a:buNone/>
            </a:pPr>
            <a:r>
              <a:rPr lang="en-GB" sz="2400" b="1" dirty="0" smtClean="0">
                <a:solidFill>
                  <a:srgbClr val="7030A0"/>
                </a:solidFill>
              </a:rPr>
              <a:t>1. </a:t>
            </a:r>
            <a:r>
              <a:rPr lang="en-GB" sz="2400" b="1" dirty="0" smtClean="0"/>
              <a:t>Dickens wants to show the middle classes that the poor co-operate and show love through mutual support.</a:t>
            </a:r>
          </a:p>
          <a:p>
            <a:pPr marL="514350" indent="-514350" algn="just">
              <a:buAutoNum type="arabicPeriod"/>
            </a:pPr>
            <a:endParaRPr lang="en-GB" sz="1100" dirty="0" smtClean="0"/>
          </a:p>
          <a:p>
            <a:pPr marL="0" indent="0" algn="just">
              <a:buNone/>
            </a:pPr>
            <a:r>
              <a:rPr lang="en-GB" sz="2400" b="1" dirty="0" smtClean="0">
                <a:solidFill>
                  <a:srgbClr val="7030A0"/>
                </a:solidFill>
              </a:rPr>
              <a:t>2. </a:t>
            </a:r>
            <a:r>
              <a:rPr lang="en-GB" sz="2400" b="1" dirty="0" smtClean="0"/>
              <a:t>The fire represents the Cratchits’ Christmas spirit, which is strong throughout Stave Three.</a:t>
            </a:r>
          </a:p>
          <a:p>
            <a:pPr marL="0" indent="0" algn="just">
              <a:buNone/>
            </a:pPr>
            <a:endParaRPr lang="en-GB" sz="1050" dirty="0" smtClean="0"/>
          </a:p>
          <a:p>
            <a:pPr marL="0" indent="0" algn="just">
              <a:buNone/>
            </a:pPr>
            <a:r>
              <a:rPr lang="en-GB" sz="2400" b="1" dirty="0" smtClean="0">
                <a:solidFill>
                  <a:srgbClr val="7030A0"/>
                </a:solidFill>
              </a:rPr>
              <a:t>3. </a:t>
            </a:r>
            <a:r>
              <a:rPr lang="en-GB" sz="2400" b="1" dirty="0" smtClean="0"/>
              <a:t>Bob carries the family financially, despite the heavy burden.</a:t>
            </a:r>
          </a:p>
          <a:p>
            <a:pPr marL="0" indent="0" algn="just">
              <a:buNone/>
            </a:pPr>
            <a:endParaRPr lang="en-GB" sz="1050" dirty="0" smtClean="0"/>
          </a:p>
          <a:p>
            <a:pPr marL="0" indent="0" algn="just">
              <a:buNone/>
            </a:pPr>
            <a:r>
              <a:rPr lang="en-GB" sz="2400" b="1" dirty="0" smtClean="0">
                <a:solidFill>
                  <a:srgbClr val="7030A0"/>
                </a:solidFill>
              </a:rPr>
              <a:t>4. </a:t>
            </a:r>
            <a:r>
              <a:rPr lang="en-GB" sz="2400" b="1" dirty="0" smtClean="0"/>
              <a:t>The Cratchit family are Christians who value love &amp; family over money.</a:t>
            </a:r>
          </a:p>
          <a:p>
            <a:pPr marL="0" indent="0" algn="just">
              <a:buNone/>
            </a:pPr>
            <a:endParaRPr lang="en-GB" sz="1050" dirty="0" smtClean="0"/>
          </a:p>
          <a:p>
            <a:pPr marL="0" indent="0" algn="just">
              <a:buNone/>
            </a:pPr>
            <a:r>
              <a:rPr lang="en-GB" sz="2400" b="1" dirty="0" smtClean="0">
                <a:solidFill>
                  <a:srgbClr val="7030A0"/>
                </a:solidFill>
              </a:rPr>
              <a:t>5. </a:t>
            </a:r>
            <a:r>
              <a:rPr lang="en-GB" sz="2400" b="1" dirty="0" smtClean="0"/>
              <a:t>Bob values people according to their character, not their wealth.</a:t>
            </a:r>
          </a:p>
          <a:p>
            <a:pPr marL="0" indent="0">
              <a:buNone/>
            </a:pPr>
            <a:endParaRPr lang="en-GB" sz="1300" dirty="0" smtClean="0"/>
          </a:p>
        </p:txBody>
      </p:sp>
    </p:spTree>
    <p:extLst>
      <p:ext uri="{BB962C8B-B14F-4D97-AF65-F5344CB8AC3E}">
        <p14:creationId xmlns:p14="http://schemas.microsoft.com/office/powerpoint/2010/main" val="3037637504"/>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3097"/>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Plenary Activity: Peer Assessment </a:t>
            </a:r>
            <a:endParaRPr lang="en-GB" b="1" dirty="0">
              <a:solidFill>
                <a:srgbClr val="7030A0"/>
              </a:solidFill>
              <a:effectLst>
                <a:outerShdw blurRad="38100" dist="38100" dir="2700000" algn="tl">
                  <a:srgbClr val="000000">
                    <a:alpha val="43137"/>
                  </a:srgbClr>
                </a:outerShdw>
              </a:effectLst>
            </a:endParaRPr>
          </a:p>
        </p:txBody>
      </p:sp>
      <p:sp>
        <p:nvSpPr>
          <p:cNvPr id="6" name="Content Placeholder 4"/>
          <p:cNvSpPr>
            <a:spLocks noGrp="1"/>
          </p:cNvSpPr>
          <p:nvPr>
            <p:ph idx="1"/>
          </p:nvPr>
        </p:nvSpPr>
        <p:spPr>
          <a:xfrm>
            <a:off x="179512" y="1052736"/>
            <a:ext cx="8784976" cy="6192688"/>
          </a:xfrm>
        </p:spPr>
        <p:txBody>
          <a:bodyPr>
            <a:normAutofit/>
          </a:bodyPr>
          <a:lstStyle/>
          <a:p>
            <a:pPr marL="0" indent="0" algn="just">
              <a:buNone/>
            </a:pPr>
            <a:r>
              <a:rPr lang="en-GB" sz="2400" b="1" dirty="0">
                <a:solidFill>
                  <a:srgbClr val="7030A0"/>
                </a:solidFill>
              </a:rPr>
              <a:t>6. </a:t>
            </a:r>
            <a:r>
              <a:rPr lang="en-GB" sz="2400" b="1" dirty="0"/>
              <a:t>Dickens exaggerates the Cratchit family’s reaction to emphasise how grateful they are. Ironically, the reader can clearly see the meal is not a “feast” and this causes </a:t>
            </a:r>
            <a:r>
              <a:rPr lang="en-GB" sz="2400" b="1" dirty="0" smtClean="0"/>
              <a:t>sympathy</a:t>
            </a:r>
            <a:r>
              <a:rPr lang="en-GB" sz="2400" b="1" dirty="0"/>
              <a:t>.</a:t>
            </a:r>
          </a:p>
          <a:p>
            <a:pPr marL="0" indent="0" algn="just">
              <a:buNone/>
            </a:pPr>
            <a:endParaRPr lang="en-GB" sz="1050" dirty="0"/>
          </a:p>
          <a:p>
            <a:pPr marL="0" indent="0" algn="just">
              <a:buNone/>
            </a:pPr>
            <a:r>
              <a:rPr lang="en-GB" sz="2400" b="1" dirty="0">
                <a:solidFill>
                  <a:srgbClr val="7030A0"/>
                </a:solidFill>
              </a:rPr>
              <a:t>7. </a:t>
            </a:r>
            <a:r>
              <a:rPr lang="en-GB" sz="2400" b="1" dirty="0"/>
              <a:t>Scrooge continues to grow as a person, realising that value should not be attached to money. He asks if Tiny Tim will be “spared”, showing he is </a:t>
            </a:r>
            <a:r>
              <a:rPr lang="en-GB" sz="2400" b="1" dirty="0" smtClean="0"/>
              <a:t>now invested </a:t>
            </a:r>
            <a:r>
              <a:rPr lang="en-GB" sz="2400" b="1" dirty="0"/>
              <a:t>in other people.</a:t>
            </a:r>
          </a:p>
          <a:p>
            <a:pPr marL="0" indent="0" algn="just">
              <a:buNone/>
            </a:pPr>
            <a:endParaRPr lang="en-GB" sz="1050" dirty="0"/>
          </a:p>
          <a:p>
            <a:pPr marL="0" indent="0" algn="just">
              <a:buNone/>
            </a:pPr>
            <a:r>
              <a:rPr lang="en-GB" sz="2400" b="1" dirty="0">
                <a:solidFill>
                  <a:srgbClr val="7030A0"/>
                </a:solidFill>
              </a:rPr>
              <a:t>8. </a:t>
            </a:r>
            <a:r>
              <a:rPr lang="en-GB" sz="2400" b="1" dirty="0"/>
              <a:t>This would shame Scrooge further and emphasise the humility of the </a:t>
            </a:r>
            <a:r>
              <a:rPr lang="en-GB" sz="2400" b="1" dirty="0" smtClean="0"/>
              <a:t>Cratchits as they are grateful for everything they have.</a:t>
            </a:r>
            <a:endParaRPr lang="en-GB" sz="2400" b="1" dirty="0"/>
          </a:p>
          <a:p>
            <a:pPr marL="0" indent="0" algn="just">
              <a:buNone/>
            </a:pPr>
            <a:endParaRPr lang="en-GB" sz="1050" dirty="0"/>
          </a:p>
          <a:p>
            <a:pPr marL="0" indent="0" algn="just">
              <a:buNone/>
            </a:pPr>
            <a:r>
              <a:rPr lang="en-GB" sz="2400" b="1" dirty="0">
                <a:solidFill>
                  <a:srgbClr val="7030A0"/>
                </a:solidFill>
              </a:rPr>
              <a:t>9. </a:t>
            </a:r>
            <a:r>
              <a:rPr lang="en-GB" sz="2400" b="1" dirty="0"/>
              <a:t>The atmosphere is overflowing with positive Christmas spirit which starkly contrasts with the desperate poverty of the family.</a:t>
            </a:r>
          </a:p>
          <a:p>
            <a:pPr marL="0" indent="0">
              <a:buNone/>
            </a:pPr>
            <a:endParaRPr lang="en-GB" sz="1300" dirty="0" smtClean="0"/>
          </a:p>
        </p:txBody>
      </p:sp>
    </p:spTree>
    <p:extLst>
      <p:ext uri="{BB962C8B-B14F-4D97-AF65-F5344CB8AC3E}">
        <p14:creationId xmlns:p14="http://schemas.microsoft.com/office/powerpoint/2010/main" val="2761020982"/>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Starter Activity: Context Questions </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1520" y="1556792"/>
            <a:ext cx="4536504" cy="3024336"/>
          </a:xfrm>
          <a:solidFill>
            <a:schemeClr val="bg1"/>
          </a:solidFill>
          <a:ln w="28575">
            <a:solidFill>
              <a:srgbClr val="7030A0"/>
            </a:solidFill>
          </a:ln>
        </p:spPr>
        <p:txBody>
          <a:bodyPr>
            <a:normAutofit/>
          </a:bodyPr>
          <a:lstStyle/>
          <a:p>
            <a:pPr marL="0" indent="0" algn="just">
              <a:buNone/>
            </a:pPr>
            <a:r>
              <a:rPr lang="en-GB" sz="2400" dirty="0" smtClean="0"/>
              <a:t>Look back over your previous context question (from Stave One):</a:t>
            </a:r>
          </a:p>
          <a:p>
            <a:pPr marL="0" indent="0">
              <a:buNone/>
            </a:pPr>
            <a:endParaRPr lang="en-GB" sz="1100" dirty="0"/>
          </a:p>
          <a:p>
            <a:pPr marL="514350" indent="-514350">
              <a:buAutoNum type="arabicPeriod"/>
            </a:pPr>
            <a:r>
              <a:rPr lang="en-GB" sz="2400" dirty="0" smtClean="0"/>
              <a:t>What target was set for you to improve?</a:t>
            </a:r>
          </a:p>
          <a:p>
            <a:pPr marL="514350" indent="-514350">
              <a:buAutoNum type="arabicPeriod"/>
            </a:pPr>
            <a:endParaRPr lang="en-GB" sz="1200" dirty="0" smtClean="0"/>
          </a:p>
          <a:p>
            <a:pPr marL="514350" indent="-514350">
              <a:buAutoNum type="arabicPeriod"/>
            </a:pPr>
            <a:r>
              <a:rPr lang="en-GB" sz="2400" dirty="0" smtClean="0"/>
              <a:t>What is the assessment criteria for a context question?</a:t>
            </a:r>
            <a:endParaRPr lang="en-GB" sz="2400" dirty="0"/>
          </a:p>
        </p:txBody>
      </p:sp>
      <p:sp>
        <p:nvSpPr>
          <p:cNvPr id="5" name="Content Placeholder 3"/>
          <p:cNvSpPr txBox="1">
            <a:spLocks noGrp="1"/>
          </p:cNvSpPr>
          <p:nvPr>
            <p:ph sz="half" idx="2"/>
          </p:nvPr>
        </p:nvSpPr>
        <p:spPr>
          <a:xfrm>
            <a:off x="4932040" y="1556792"/>
            <a:ext cx="4038600" cy="4597971"/>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b="1" dirty="0" smtClean="0"/>
              <a:t>Assessment Criteria:</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810852"/>
            <a:ext cx="3441948" cy="1731866"/>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2061602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4941168"/>
            <a:ext cx="9144000" cy="1112987"/>
          </a:xfrm>
          <a:noFill/>
        </p:spPr>
        <p:txBody>
          <a:bodyPr>
            <a:normAutofit fontScale="92500"/>
          </a:bodyPr>
          <a:lstStyle/>
          <a:p>
            <a:pPr eaLnBrk="1" hangingPunct="1">
              <a:lnSpc>
                <a:spcPct val="80000"/>
              </a:lnSpc>
              <a:buFontTx/>
              <a:buNone/>
              <a:defRPr/>
            </a:pPr>
            <a:endParaRPr lang="en-GB" sz="500" b="1" dirty="0" smtClean="0">
              <a:latin typeface="Trebuchet MS" pitchFamily="34" charset="0"/>
            </a:endParaRPr>
          </a:p>
          <a:p>
            <a:pPr algn="ctr">
              <a:lnSpc>
                <a:spcPct val="80000"/>
              </a:lnSpc>
              <a:buNone/>
              <a:defRPr/>
            </a:pPr>
            <a:r>
              <a:rPr lang="en-GB" sz="4000" b="1" dirty="0">
                <a:solidFill>
                  <a:srgbClr val="7030A0"/>
                </a:solidFill>
                <a:latin typeface="Trebuchet MS" panose="020B0603020202020204" pitchFamily="34" charset="0"/>
              </a:rPr>
              <a:t>The Lighthouse &amp; Fred’s Christmas Party</a:t>
            </a:r>
            <a:endParaRPr lang="en-GB" sz="4000" b="1" dirty="0" smtClean="0">
              <a:solidFill>
                <a:srgbClr val="7030A0"/>
              </a:solidFill>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196752"/>
            <a:ext cx="5365254" cy="3576836"/>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4323022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000" b="1" i="1" dirty="0" smtClean="0">
              <a:solidFill>
                <a:srgbClr val="7030A0"/>
              </a:solidFill>
            </a:endParaRPr>
          </a:p>
          <a:p>
            <a:pPr marL="457200" lvl="0" indent="-457200">
              <a:buFont typeface="+mj-lt"/>
              <a:buAutoNum type="arabicPeriod"/>
            </a:pPr>
            <a:r>
              <a:rPr lang="en-GB" sz="2400" dirty="0" smtClean="0">
                <a:solidFill>
                  <a:srgbClr val="7030A0"/>
                </a:solidFill>
              </a:rPr>
              <a:t>You will </a:t>
            </a:r>
            <a:r>
              <a:rPr lang="en-GB" sz="2400" dirty="0">
                <a:solidFill>
                  <a:srgbClr val="7030A0"/>
                </a:solidFill>
              </a:rPr>
              <a:t>closely analyse language and explore the writer’s </a:t>
            </a:r>
            <a:r>
              <a:rPr lang="en-GB" sz="2400" dirty="0" smtClean="0">
                <a:solidFill>
                  <a:srgbClr val="7030A0"/>
                </a:solidFill>
              </a:rPr>
              <a:t>craft</a:t>
            </a:r>
          </a:p>
          <a:p>
            <a:pPr marL="457200" lvl="0" indent="-457200">
              <a:buFont typeface="+mj-lt"/>
              <a:buAutoNum type="arabicPeriod"/>
            </a:pPr>
            <a:endParaRPr lang="en-GB" sz="2400" dirty="0">
              <a:solidFill>
                <a:srgbClr val="7030A0"/>
              </a:solidFill>
            </a:endParaRPr>
          </a:p>
          <a:p>
            <a:pPr marL="457200" indent="-457200">
              <a:buFont typeface="+mj-lt"/>
              <a:buAutoNum type="arabicPeriod"/>
            </a:pPr>
            <a:r>
              <a:rPr lang="en-GB" sz="2400" dirty="0" smtClean="0">
                <a:solidFill>
                  <a:srgbClr val="7030A0"/>
                </a:solidFill>
              </a:rPr>
              <a:t>You will </a:t>
            </a:r>
            <a:r>
              <a:rPr lang="en-GB" sz="2400" dirty="0">
                <a:solidFill>
                  <a:srgbClr val="7030A0"/>
                </a:solidFill>
              </a:rPr>
              <a:t>become better aware of the assessment criteria</a:t>
            </a:r>
            <a:endParaRPr lang="en-GB" sz="2400" b="1" dirty="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401063"/>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GB" b="1" dirty="0">
                <a:solidFill>
                  <a:srgbClr val="7030A0"/>
                </a:solidFill>
                <a:effectLst>
                  <a:outerShdw blurRad="38100" dist="38100" dir="2700000" algn="tl">
                    <a:srgbClr val="000000">
                      <a:alpha val="43137"/>
                    </a:srgbClr>
                  </a:outerShdw>
                </a:effectLst>
              </a:rPr>
              <a:t>Task: </a:t>
            </a:r>
            <a:r>
              <a:rPr lang="en-GB" b="1" dirty="0" smtClean="0">
                <a:solidFill>
                  <a:srgbClr val="7030A0"/>
                </a:solidFill>
                <a:effectLst>
                  <a:outerShdw blurRad="38100" dist="38100" dir="2700000" algn="tl">
                    <a:srgbClr val="000000">
                      <a:alpha val="43137"/>
                    </a:srgbClr>
                  </a:outerShdw>
                </a:effectLst>
              </a:rPr>
              <a:t>Atmosphere Context </a:t>
            </a:r>
            <a:r>
              <a:rPr lang="en-GB" b="1" dirty="0">
                <a:solidFill>
                  <a:srgbClr val="7030A0"/>
                </a:solidFill>
                <a:effectLst>
                  <a:outerShdw blurRad="38100" dist="38100" dir="2700000" algn="tl">
                    <a:srgbClr val="000000">
                      <a:alpha val="43137"/>
                    </a:srgbClr>
                  </a:outerShdw>
                </a:effectLst>
              </a:rPr>
              <a:t>Question</a:t>
            </a:r>
          </a:p>
        </p:txBody>
      </p:sp>
      <p:sp>
        <p:nvSpPr>
          <p:cNvPr id="3" name="Content Placeholder 2"/>
          <p:cNvSpPr>
            <a:spLocks noGrp="1"/>
          </p:cNvSpPr>
          <p:nvPr>
            <p:ph sz="half" idx="1"/>
          </p:nvPr>
        </p:nvSpPr>
        <p:spPr>
          <a:xfrm>
            <a:off x="4499992" y="1340768"/>
            <a:ext cx="4392488" cy="5184576"/>
          </a:xfrm>
          <a:solidFill>
            <a:schemeClr val="bg1"/>
          </a:solidFill>
          <a:ln w="28575">
            <a:solidFill>
              <a:srgbClr val="7030A0"/>
            </a:solidFill>
          </a:ln>
        </p:spPr>
        <p:txBody>
          <a:bodyPr>
            <a:normAutofit fontScale="70000" lnSpcReduction="20000"/>
          </a:bodyPr>
          <a:lstStyle/>
          <a:p>
            <a:pPr marL="0" indent="0" algn="just">
              <a:buNone/>
            </a:pPr>
            <a:endParaRPr lang="en-GB" dirty="0" smtClean="0"/>
          </a:p>
          <a:p>
            <a:pPr marL="0" indent="0" algn="just">
              <a:buNone/>
            </a:pPr>
            <a:endParaRPr lang="en-GB" dirty="0"/>
          </a:p>
          <a:p>
            <a:pPr marL="0" indent="0" algn="ctr">
              <a:buNone/>
            </a:pPr>
            <a:r>
              <a:rPr lang="en-GB" sz="4000" dirty="0" smtClean="0"/>
              <a:t>You have </a:t>
            </a:r>
            <a:r>
              <a:rPr lang="en-GB" sz="4000" b="1" dirty="0" smtClean="0">
                <a:solidFill>
                  <a:srgbClr val="7030A0"/>
                </a:solidFill>
              </a:rPr>
              <a:t>twenty minutes </a:t>
            </a:r>
            <a:r>
              <a:rPr lang="en-GB" sz="4000" dirty="0" smtClean="0"/>
              <a:t>to complete the question </a:t>
            </a:r>
          </a:p>
          <a:p>
            <a:pPr marL="0" indent="0" algn="ctr">
              <a:buNone/>
            </a:pPr>
            <a:r>
              <a:rPr lang="en-GB" sz="4000" dirty="0" smtClean="0"/>
              <a:t>(5 minutes to read/annotate and 15 minutes to write).</a:t>
            </a:r>
          </a:p>
          <a:p>
            <a:pPr marL="0" indent="0" algn="ctr">
              <a:buNone/>
            </a:pPr>
            <a:endParaRPr lang="en-GB" sz="4000" dirty="0"/>
          </a:p>
          <a:p>
            <a:pPr marL="0" indent="0" algn="ctr">
              <a:buNone/>
            </a:pPr>
            <a:r>
              <a:rPr lang="en-GB" sz="4000" dirty="0" smtClean="0"/>
              <a:t>Aim to </a:t>
            </a:r>
            <a:r>
              <a:rPr lang="en-GB" sz="4000" b="1" dirty="0" smtClean="0">
                <a:solidFill>
                  <a:srgbClr val="7030A0"/>
                </a:solidFill>
              </a:rPr>
              <a:t>write 1.5-2 pages </a:t>
            </a:r>
            <a:r>
              <a:rPr lang="en-GB" sz="4000" dirty="0" smtClean="0"/>
              <a:t>in your exercise book.</a:t>
            </a:r>
          </a:p>
          <a:p>
            <a:pPr marL="0" indent="0" algn="ctr">
              <a:buNone/>
            </a:pPr>
            <a:endParaRPr lang="en-GB" sz="4000" dirty="0"/>
          </a:p>
          <a:p>
            <a:pPr marL="0" indent="0" algn="ctr">
              <a:buNone/>
            </a:pPr>
            <a:r>
              <a:rPr lang="en-GB" sz="4000" b="1" dirty="0" smtClean="0">
                <a:solidFill>
                  <a:srgbClr val="7030A0"/>
                </a:solidFill>
              </a:rPr>
              <a:t>Exam conditions!</a:t>
            </a:r>
          </a:p>
        </p:txBody>
      </p:sp>
      <p:sp>
        <p:nvSpPr>
          <p:cNvPr id="4" name="Content Placeholder 3"/>
          <p:cNvSpPr>
            <a:spLocks noGrp="1"/>
          </p:cNvSpPr>
          <p:nvPr>
            <p:ph sz="half" idx="2"/>
          </p:nvPr>
        </p:nvSpPr>
        <p:spPr>
          <a:xfrm>
            <a:off x="179512" y="1484784"/>
            <a:ext cx="4182616" cy="648072"/>
          </a:xfrm>
          <a:solidFill>
            <a:schemeClr val="bg1"/>
          </a:solidFill>
          <a:ln w="28575">
            <a:solidFill>
              <a:srgbClr val="7030A0"/>
            </a:solidFill>
          </a:ln>
        </p:spPr>
        <p:txBody>
          <a:bodyPr>
            <a:normAutofit fontScale="70000" lnSpcReduction="20000"/>
          </a:bodyPr>
          <a:lstStyle/>
          <a:p>
            <a:pPr marL="0" indent="0" algn="ctr">
              <a:buNone/>
            </a:pPr>
            <a:r>
              <a:rPr lang="en-GB" b="1" dirty="0" smtClean="0"/>
              <a:t>How does Dickens create mood and atmosphere in the following extract?</a:t>
            </a:r>
          </a:p>
          <a:p>
            <a:pPr marL="0" indent="0">
              <a:buNone/>
            </a:pPr>
            <a:endParaRPr lang="en-GB" dirty="0"/>
          </a:p>
          <a:p>
            <a:pPr marL="0" indent="0">
              <a:buNone/>
            </a:pPr>
            <a:endParaRPr lang="en-GB" dirty="0" smtClean="0"/>
          </a:p>
          <a:p>
            <a:pPr marL="0" indent="0">
              <a:buNone/>
            </a:pPr>
            <a:endParaRPr lang="en-GB" dirty="0"/>
          </a:p>
        </p:txBody>
      </p:sp>
      <p:sp>
        <p:nvSpPr>
          <p:cNvPr id="5" name="Content Placeholder 3"/>
          <p:cNvSpPr txBox="1">
            <a:spLocks/>
          </p:cNvSpPr>
          <p:nvPr/>
        </p:nvSpPr>
        <p:spPr>
          <a:xfrm>
            <a:off x="179512" y="2204864"/>
            <a:ext cx="4182616" cy="4248472"/>
          </a:xfrm>
          <a:prstGeom prst="rect">
            <a:avLst/>
          </a:prstGeom>
          <a:solidFill>
            <a:schemeClr val="bg1"/>
          </a:solidFill>
          <a:ln w="28575">
            <a:solidFill>
              <a:srgbClr val="7030A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2000" dirty="0" smtClean="0"/>
              <a:t>Tips for success:</a:t>
            </a:r>
          </a:p>
          <a:p>
            <a:pPr marL="0" indent="0">
              <a:buFont typeface="Arial" pitchFamily="34" charset="0"/>
              <a:buNone/>
            </a:pPr>
            <a:endParaRPr lang="en-GB" sz="800" dirty="0"/>
          </a:p>
          <a:p>
            <a:pPr>
              <a:buFont typeface="Wingdings" panose="05000000000000000000" pitchFamily="2" charset="2"/>
              <a:buChar char="ü"/>
            </a:pPr>
            <a:r>
              <a:rPr lang="en-GB" sz="2000" dirty="0" smtClean="0"/>
              <a:t>Look for 5-6 ideas</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Keep highlighted evidence short</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Analyse language closely (always look for layers of meaning)</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Ask yourself: how does this add to/change the atmosphere?</a:t>
            </a:r>
          </a:p>
          <a:p>
            <a:pPr>
              <a:buFont typeface="Wingdings" panose="05000000000000000000" pitchFamily="2" charset="2"/>
              <a:buChar char="ü"/>
            </a:pPr>
            <a:endParaRPr lang="en-GB" sz="800" dirty="0" smtClean="0"/>
          </a:p>
          <a:p>
            <a:pPr>
              <a:buFont typeface="Wingdings" panose="05000000000000000000" pitchFamily="2" charset="2"/>
              <a:buChar char="ü"/>
            </a:pPr>
            <a:r>
              <a:rPr lang="en-GB" sz="2000" dirty="0" smtClean="0"/>
              <a:t>Track through and find points across the entire extract</a:t>
            </a:r>
          </a:p>
          <a:p>
            <a:pPr marL="0" indent="0">
              <a:buFont typeface="Arial" pitchFamily="34" charset="0"/>
              <a:buNone/>
            </a:pPr>
            <a:endParaRPr lang="en-GB" dirty="0"/>
          </a:p>
          <a:p>
            <a:pPr marL="0" indent="0">
              <a:buFont typeface="Arial" pitchFamily="34" charset="0"/>
              <a:buNone/>
            </a:pPr>
            <a:endParaRPr lang="en-GB" dirty="0" smtClean="0"/>
          </a:p>
          <a:p>
            <a:pPr marL="0" indent="0">
              <a:buFont typeface="Arial" pitchFamily="34" charset="0"/>
              <a:buNone/>
            </a:pPr>
            <a:endParaRPr lang="en-GB" dirty="0" smtClean="0"/>
          </a:p>
          <a:p>
            <a:pPr marL="0" indent="0">
              <a:buFont typeface="Arial" pitchFamily="34" charset="0"/>
              <a:buNone/>
            </a:pPr>
            <a:endParaRPr lang="en-GB" dirty="0"/>
          </a:p>
        </p:txBody>
      </p:sp>
    </p:spTree>
    <p:extLst>
      <p:ext uri="{BB962C8B-B14F-4D97-AF65-F5344CB8AC3E}">
        <p14:creationId xmlns:p14="http://schemas.microsoft.com/office/powerpoint/2010/main" val="42982213"/>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Plenary Activity: Peer Assessment </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1520" y="1600201"/>
            <a:ext cx="4392488" cy="4205064"/>
          </a:xfrm>
          <a:solidFill>
            <a:schemeClr val="bg1"/>
          </a:solidFill>
          <a:ln w="28575">
            <a:solidFill>
              <a:srgbClr val="7030A0"/>
            </a:solidFill>
          </a:ln>
        </p:spPr>
        <p:txBody>
          <a:bodyPr>
            <a:normAutofit fontScale="85000" lnSpcReduction="10000"/>
          </a:bodyPr>
          <a:lstStyle/>
          <a:p>
            <a:pPr>
              <a:buFont typeface="Wingdings" panose="05000000000000000000" pitchFamily="2" charset="2"/>
              <a:buChar char="ü"/>
            </a:pPr>
            <a:r>
              <a:rPr lang="en-GB" dirty="0" smtClean="0"/>
              <a:t>Switch books with your partner</a:t>
            </a:r>
          </a:p>
          <a:p>
            <a:pPr>
              <a:buFont typeface="Wingdings" panose="05000000000000000000" pitchFamily="2" charset="2"/>
              <a:buChar char="ü"/>
            </a:pPr>
            <a:endParaRPr lang="en-GB" sz="1500" dirty="0"/>
          </a:p>
          <a:p>
            <a:pPr>
              <a:buFont typeface="Wingdings" panose="05000000000000000000" pitchFamily="2" charset="2"/>
              <a:buChar char="ü"/>
            </a:pPr>
            <a:r>
              <a:rPr lang="en-GB" dirty="0" smtClean="0"/>
              <a:t>Glue in the assessment worksheet</a:t>
            </a:r>
          </a:p>
          <a:p>
            <a:pPr>
              <a:buFont typeface="Wingdings" panose="05000000000000000000" pitchFamily="2" charset="2"/>
              <a:buChar char="ü"/>
            </a:pPr>
            <a:endParaRPr lang="en-GB" sz="1400" dirty="0"/>
          </a:p>
          <a:p>
            <a:pPr>
              <a:buFont typeface="Wingdings" panose="05000000000000000000" pitchFamily="2" charset="2"/>
              <a:buChar char="ü"/>
            </a:pPr>
            <a:r>
              <a:rPr lang="en-GB" dirty="0" smtClean="0"/>
              <a:t>Write your name at the top of the sheet</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Read their response and tick or cross the sheet as required</a:t>
            </a:r>
          </a:p>
          <a:p>
            <a:pPr>
              <a:buFont typeface="Wingdings" panose="05000000000000000000" pitchFamily="2" charset="2"/>
              <a:buChar char="ü"/>
            </a:pPr>
            <a:endParaRPr lang="en-GB" sz="1500" dirty="0"/>
          </a:p>
          <a:p>
            <a:pPr>
              <a:buFont typeface="Wingdings" panose="05000000000000000000" pitchFamily="2" charset="2"/>
              <a:buChar char="ü"/>
            </a:pPr>
            <a:r>
              <a:rPr lang="en-GB" dirty="0" smtClean="0"/>
              <a:t>Complete two stars and a wish</a:t>
            </a:r>
            <a:endParaRPr lang="en-GB" dirty="0"/>
          </a:p>
          <a:p>
            <a:pPr marL="0" indent="0">
              <a:buNone/>
            </a:pPr>
            <a:endParaRPr lang="en-GB"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340767"/>
            <a:ext cx="3943498" cy="5332917"/>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37637504"/>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68" y="0"/>
            <a:ext cx="8229600" cy="1143000"/>
          </a:xfrm>
        </p:spPr>
        <p:txBody>
          <a:bodyPr/>
          <a:lstStyle/>
          <a:p>
            <a:r>
              <a:rPr lang="en-GB" b="1" dirty="0" smtClean="0">
                <a:solidFill>
                  <a:srgbClr val="7030A0"/>
                </a:solidFill>
                <a:effectLst>
                  <a:outerShdw blurRad="38100" dist="38100" dir="2700000" algn="tl">
                    <a:srgbClr val="000000">
                      <a:alpha val="43137"/>
                    </a:srgbClr>
                  </a:outerShdw>
                </a:effectLst>
              </a:rPr>
              <a:t>Starter Activity: Textual Analysis</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111901"/>
            <a:ext cx="8712968" cy="2893163"/>
          </a:xfrm>
          <a:solidFill>
            <a:schemeClr val="bg1"/>
          </a:solidFill>
          <a:ln w="28575">
            <a:solidFill>
              <a:srgbClr val="7030A0"/>
            </a:solidFill>
          </a:ln>
        </p:spPr>
        <p:txBody>
          <a:bodyPr>
            <a:normAutofit fontScale="92500" lnSpcReduction="20000"/>
          </a:bodyPr>
          <a:lstStyle/>
          <a:p>
            <a:pPr marL="0" indent="0" algn="just">
              <a:buNone/>
            </a:pPr>
            <a:r>
              <a:rPr lang="en-GB" sz="2400" b="1" dirty="0" smtClean="0"/>
              <a:t>‘Forgive </a:t>
            </a:r>
            <a:r>
              <a:rPr lang="en-GB" sz="2400" b="1" dirty="0"/>
              <a:t>me if I am not justified in what I ask," said Scrooge, looking intently at the Spirit's robe, "but I see something strange, and not belonging to yourself, protruding from your skirts. Is it a foot or a claw?" </a:t>
            </a:r>
            <a:endParaRPr lang="en-GB" sz="2400" b="1" dirty="0" smtClean="0"/>
          </a:p>
          <a:p>
            <a:pPr marL="0" indent="0" algn="just">
              <a:buNone/>
            </a:pPr>
            <a:endParaRPr lang="en-GB" sz="1100" b="1" dirty="0"/>
          </a:p>
          <a:p>
            <a:pPr marL="0" indent="0" algn="just">
              <a:buNone/>
            </a:pPr>
            <a:r>
              <a:rPr lang="en-GB" sz="2400" b="1" dirty="0"/>
              <a:t>"It might be a claw, for the flesh there is upon it," was the Spirit's sorrowful reply. "Look here." </a:t>
            </a:r>
            <a:endParaRPr lang="en-GB" sz="2400" b="1" dirty="0" smtClean="0"/>
          </a:p>
          <a:p>
            <a:pPr marL="0" indent="0" algn="just">
              <a:buNone/>
            </a:pPr>
            <a:endParaRPr lang="en-GB" sz="1100" b="1" dirty="0"/>
          </a:p>
          <a:p>
            <a:pPr marL="0" indent="0" algn="just">
              <a:buNone/>
            </a:pPr>
            <a:r>
              <a:rPr lang="en-GB" sz="2400" b="1" dirty="0"/>
              <a:t>From the foldings of its robe, it brought two children; wretched, abject, frightful, hideous, miserable. They knelt down at its feet, and clung upon the outside of its garment</a:t>
            </a:r>
            <a:r>
              <a:rPr lang="en-GB" sz="2400" b="1" dirty="0" smtClean="0"/>
              <a:t>.’ </a:t>
            </a:r>
            <a:endParaRPr lang="en-GB" sz="2400" b="1" dirty="0"/>
          </a:p>
          <a:p>
            <a:pPr marL="0" indent="0" algn="just">
              <a:buNone/>
            </a:pPr>
            <a:endParaRPr lang="en-GB" sz="2400" b="1" dirty="0"/>
          </a:p>
        </p:txBody>
      </p:sp>
      <p:sp>
        <p:nvSpPr>
          <p:cNvPr id="4" name="TextBox 3"/>
          <p:cNvSpPr txBox="1"/>
          <p:nvPr/>
        </p:nvSpPr>
        <p:spPr>
          <a:xfrm>
            <a:off x="985900" y="4191072"/>
            <a:ext cx="7128792" cy="461665"/>
          </a:xfrm>
          <a:prstGeom prst="rect">
            <a:avLst/>
          </a:prstGeom>
          <a:solidFill>
            <a:schemeClr val="bg1"/>
          </a:solidFill>
          <a:ln w="28575">
            <a:solidFill>
              <a:srgbClr val="7030A0"/>
            </a:solidFill>
          </a:ln>
        </p:spPr>
        <p:txBody>
          <a:bodyPr wrap="square" rtlCol="0">
            <a:spAutoFit/>
          </a:bodyPr>
          <a:lstStyle/>
          <a:p>
            <a:pPr algn="ctr"/>
            <a:r>
              <a:rPr lang="en-GB" sz="2400" b="1" dirty="0" smtClean="0">
                <a:solidFill>
                  <a:srgbClr val="7030A0"/>
                </a:solidFill>
              </a:rPr>
              <a:t>1. </a:t>
            </a:r>
            <a:r>
              <a:rPr lang="en-GB" sz="2400" dirty="0" smtClean="0"/>
              <a:t>What could have Scrooge spotted?</a:t>
            </a:r>
            <a:endParaRPr lang="en-GB" dirty="0"/>
          </a:p>
        </p:txBody>
      </p:sp>
      <p:sp>
        <p:nvSpPr>
          <p:cNvPr id="6" name="TextBox 5"/>
          <p:cNvSpPr txBox="1"/>
          <p:nvPr/>
        </p:nvSpPr>
        <p:spPr>
          <a:xfrm>
            <a:off x="985900" y="4910562"/>
            <a:ext cx="7128792" cy="461665"/>
          </a:xfrm>
          <a:prstGeom prst="rect">
            <a:avLst/>
          </a:prstGeom>
          <a:solidFill>
            <a:schemeClr val="bg1"/>
          </a:solidFill>
          <a:ln w="28575">
            <a:solidFill>
              <a:srgbClr val="7030A0"/>
            </a:solidFill>
          </a:ln>
        </p:spPr>
        <p:txBody>
          <a:bodyPr wrap="square" rtlCol="0">
            <a:spAutoFit/>
          </a:bodyPr>
          <a:lstStyle/>
          <a:p>
            <a:pPr algn="ctr"/>
            <a:r>
              <a:rPr lang="en-GB" sz="2400" b="1" dirty="0">
                <a:solidFill>
                  <a:srgbClr val="7030A0"/>
                </a:solidFill>
              </a:rPr>
              <a:t>2</a:t>
            </a:r>
            <a:r>
              <a:rPr lang="en-GB" sz="2400" b="1" dirty="0" smtClean="0">
                <a:solidFill>
                  <a:srgbClr val="7030A0"/>
                </a:solidFill>
              </a:rPr>
              <a:t>. </a:t>
            </a:r>
            <a:r>
              <a:rPr lang="en-GB" sz="2400" dirty="0" smtClean="0"/>
              <a:t>What might their significance be?</a:t>
            </a:r>
            <a:endParaRPr lang="en-GB" dirty="0"/>
          </a:p>
        </p:txBody>
      </p:sp>
      <p:sp>
        <p:nvSpPr>
          <p:cNvPr id="7" name="TextBox 6"/>
          <p:cNvSpPr txBox="1"/>
          <p:nvPr/>
        </p:nvSpPr>
        <p:spPr>
          <a:xfrm>
            <a:off x="966660" y="5659490"/>
            <a:ext cx="7128792" cy="461665"/>
          </a:xfrm>
          <a:prstGeom prst="rect">
            <a:avLst/>
          </a:prstGeom>
          <a:solidFill>
            <a:schemeClr val="bg1"/>
          </a:solidFill>
          <a:ln w="28575">
            <a:solidFill>
              <a:srgbClr val="7030A0"/>
            </a:solidFill>
          </a:ln>
        </p:spPr>
        <p:txBody>
          <a:bodyPr wrap="square" rtlCol="0">
            <a:spAutoFit/>
          </a:bodyPr>
          <a:lstStyle/>
          <a:p>
            <a:pPr algn="ctr"/>
            <a:r>
              <a:rPr lang="en-GB" sz="2400" b="1" dirty="0">
                <a:solidFill>
                  <a:srgbClr val="7030A0"/>
                </a:solidFill>
              </a:rPr>
              <a:t>3</a:t>
            </a:r>
            <a:r>
              <a:rPr lang="en-GB" sz="2400" b="1" dirty="0" smtClean="0">
                <a:solidFill>
                  <a:srgbClr val="7030A0"/>
                </a:solidFill>
              </a:rPr>
              <a:t>. </a:t>
            </a:r>
            <a:r>
              <a:rPr lang="en-GB" sz="2400" dirty="0" smtClean="0"/>
              <a:t>What does the list of adjectives remind you of?</a:t>
            </a:r>
            <a:endParaRPr lang="en-GB" dirty="0"/>
          </a:p>
        </p:txBody>
      </p:sp>
    </p:spTree>
    <p:extLst>
      <p:ext uri="{BB962C8B-B14F-4D97-AF65-F5344CB8AC3E}">
        <p14:creationId xmlns:p14="http://schemas.microsoft.com/office/powerpoint/2010/main" val="455097049"/>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48072"/>
          </a:xfrm>
          <a:noFill/>
        </p:spPr>
        <p:txBody>
          <a:bodyPr>
            <a:noAutofit/>
          </a:bodyPr>
          <a:lstStyle/>
          <a:p>
            <a:r>
              <a:rPr lang="en-GB" sz="5400" b="1" i="1" dirty="0">
                <a:solidFill>
                  <a:srgbClr val="7030A0"/>
                </a:solidFill>
                <a:effectLst>
                  <a:outerShdw blurRad="38100" dist="38100" dir="2700000" algn="tl">
                    <a:srgbClr val="000000"/>
                  </a:outerShdw>
                </a:effectLst>
                <a:latin typeface="Trebuchet MS" pitchFamily="34" charset="0"/>
              </a:rPr>
              <a:t>A Christmas Carol</a:t>
            </a:r>
            <a:br>
              <a:rPr lang="en-GB" sz="5400" b="1" i="1" dirty="0">
                <a:solidFill>
                  <a:srgbClr val="7030A0"/>
                </a:solidFill>
                <a:effectLst>
                  <a:outerShdw blurRad="38100" dist="38100" dir="2700000" algn="tl">
                    <a:srgbClr val="000000"/>
                  </a:outerShdw>
                </a:effectLst>
                <a:latin typeface="Trebuchet MS" pitchFamily="34" charset="0"/>
              </a:rPr>
            </a:br>
            <a:endParaRPr lang="en-US" sz="5400" i="1" dirty="0">
              <a:solidFill>
                <a:srgbClr val="7030A0"/>
              </a:solidFill>
            </a:endParaRPr>
          </a:p>
        </p:txBody>
      </p:sp>
      <p:sp>
        <p:nvSpPr>
          <p:cNvPr id="297987" name="Rectangle 3"/>
          <p:cNvSpPr>
            <a:spLocks noGrp="1" noChangeArrowheads="1"/>
          </p:cNvSpPr>
          <p:nvPr>
            <p:ph sz="half" idx="1"/>
          </p:nvPr>
        </p:nvSpPr>
        <p:spPr>
          <a:xfrm>
            <a:off x="0" y="5017693"/>
            <a:ext cx="9144000" cy="1112987"/>
          </a:xfrm>
          <a:noFill/>
        </p:spPr>
        <p:txBody>
          <a:bodyPr>
            <a:normAutofit/>
          </a:bodyPr>
          <a:lstStyle/>
          <a:p>
            <a:pPr eaLnBrk="1" hangingPunct="1">
              <a:lnSpc>
                <a:spcPct val="80000"/>
              </a:lnSpc>
              <a:buFontTx/>
              <a:buNone/>
              <a:defRPr/>
            </a:pPr>
            <a:endParaRPr lang="en-GB" sz="500" b="1" dirty="0" smtClean="0">
              <a:latin typeface="Trebuchet MS" pitchFamily="34" charset="0"/>
            </a:endParaRPr>
          </a:p>
          <a:p>
            <a:pPr algn="ctr">
              <a:lnSpc>
                <a:spcPct val="80000"/>
              </a:lnSpc>
              <a:buNone/>
              <a:defRPr/>
            </a:pPr>
            <a:r>
              <a:rPr lang="en-GB" sz="4000" b="1" dirty="0">
                <a:solidFill>
                  <a:srgbClr val="7030A0"/>
                </a:solidFill>
                <a:effectLst>
                  <a:outerShdw blurRad="38100" dist="38100" dir="2700000" algn="tl">
                    <a:srgbClr val="000000">
                      <a:alpha val="43137"/>
                    </a:srgbClr>
                  </a:outerShdw>
                </a:effectLst>
              </a:rPr>
              <a:t>Ignorance &amp; Want</a:t>
            </a:r>
            <a:endParaRPr lang="en-GB" sz="4000" b="1" dirty="0" smtClean="0">
              <a:solidFill>
                <a:srgbClr val="7030A0"/>
              </a:solidFill>
              <a:effectLst>
                <a:outerShdw blurRad="38100" dist="38100" dir="2700000" algn="tl">
                  <a:srgbClr val="000000">
                    <a:alpha val="43137"/>
                  </a:srgbClr>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a:p>
            <a:pPr algn="ctr" eaLnBrk="1" hangingPunct="1">
              <a:lnSpc>
                <a:spcPct val="80000"/>
              </a:lnSpc>
              <a:buFontTx/>
              <a:buNone/>
              <a:defRPr/>
            </a:pPr>
            <a:endParaRPr lang="en-GB" sz="4000" b="1" dirty="0" smtClean="0">
              <a:effectLst>
                <a:outerShdw blurRad="38100" dist="38100" dir="2700000" algn="tl">
                  <a:srgbClr val="FFFFFF"/>
                </a:outerShdw>
              </a:effectLst>
              <a:latin typeface="Trebuchet MS" pitchFamily="34"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871" b="5590"/>
          <a:stretch/>
        </p:blipFill>
        <p:spPr bwMode="auto">
          <a:xfrm>
            <a:off x="482468" y="1052736"/>
            <a:ext cx="8052184" cy="3964957"/>
          </a:xfrm>
          <a:prstGeom prst="rect">
            <a:avLst/>
          </a:prstGeom>
          <a:noFill/>
          <a:ln w="28575">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43230222"/>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solidFill>
                  <a:srgbClr val="7030A0"/>
                </a:solidFill>
                <a:effectLst>
                  <a:outerShdw blurRad="38100" dist="38100" dir="2700000" algn="tl">
                    <a:srgbClr val="000000">
                      <a:alpha val="43137"/>
                    </a:srgbClr>
                  </a:outerShdw>
                </a:effectLst>
              </a:rPr>
              <a:t>Learning Objectives</a:t>
            </a:r>
            <a:endParaRPr lang="en-GB" sz="5400"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0" y="1600200"/>
            <a:ext cx="5652120" cy="4525963"/>
          </a:xfrm>
        </p:spPr>
        <p:txBody>
          <a:bodyPr>
            <a:normAutofit/>
          </a:bodyPr>
          <a:lstStyle/>
          <a:p>
            <a:pPr marL="0" indent="0">
              <a:buNone/>
            </a:pPr>
            <a:r>
              <a:rPr lang="en-GB" sz="2000" b="1" i="1" dirty="0" smtClean="0">
                <a:solidFill>
                  <a:srgbClr val="7030A0"/>
                </a:solidFill>
              </a:rPr>
              <a:t>By the end of the lesson…</a:t>
            </a:r>
          </a:p>
          <a:p>
            <a:pPr marL="0" indent="0">
              <a:buNone/>
            </a:pPr>
            <a:endParaRPr lang="en-GB" sz="2000" b="1" i="1" dirty="0" smtClean="0">
              <a:solidFill>
                <a:srgbClr val="7030A0"/>
              </a:solidFill>
            </a:endParaRPr>
          </a:p>
          <a:p>
            <a:pPr marL="457200" lvl="0" indent="-457200">
              <a:buFont typeface="+mj-lt"/>
              <a:buAutoNum type="arabicPeriod"/>
            </a:pPr>
            <a:r>
              <a:rPr lang="en-GB" sz="2400" dirty="0" smtClean="0">
                <a:solidFill>
                  <a:srgbClr val="7030A0"/>
                </a:solidFill>
              </a:rPr>
              <a:t>You </a:t>
            </a:r>
            <a:r>
              <a:rPr lang="en-GB" sz="2400" dirty="0">
                <a:solidFill>
                  <a:srgbClr val="7030A0"/>
                </a:solidFill>
              </a:rPr>
              <a:t>will understand the significance of Ignorance &amp; </a:t>
            </a:r>
            <a:r>
              <a:rPr lang="en-GB" sz="2400" dirty="0" smtClean="0">
                <a:solidFill>
                  <a:srgbClr val="7030A0"/>
                </a:solidFill>
              </a:rPr>
              <a:t>Want</a:t>
            </a:r>
          </a:p>
          <a:p>
            <a:pPr marL="457200" lvl="0" indent="-457200">
              <a:buFont typeface="+mj-lt"/>
              <a:buAutoNum type="arabicPeriod"/>
            </a:pPr>
            <a:endParaRPr lang="en-GB" sz="2400" dirty="0">
              <a:solidFill>
                <a:srgbClr val="7030A0"/>
              </a:solidFill>
            </a:endParaRPr>
          </a:p>
          <a:p>
            <a:pPr marL="457200" indent="-457200">
              <a:buFont typeface="+mj-lt"/>
              <a:buAutoNum type="arabicPeriod"/>
            </a:pPr>
            <a:r>
              <a:rPr lang="en-GB" sz="2400" dirty="0" smtClean="0">
                <a:solidFill>
                  <a:srgbClr val="7030A0"/>
                </a:solidFill>
              </a:rPr>
              <a:t>You </a:t>
            </a:r>
            <a:r>
              <a:rPr lang="en-GB" sz="2400" dirty="0">
                <a:solidFill>
                  <a:srgbClr val="7030A0"/>
                </a:solidFill>
              </a:rPr>
              <a:t>will gain a deeper understand of Dickens’ moral message</a:t>
            </a:r>
            <a:endParaRPr lang="en-GB" sz="2400" b="1" i="1" dirty="0" smtClean="0">
              <a:solidFill>
                <a:srgbClr val="7030A0"/>
              </a:solidFill>
            </a:endParaRPr>
          </a:p>
        </p:txBody>
      </p:sp>
      <p:pic>
        <p:nvPicPr>
          <p:cNvPr id="1026" name="Picture 2"/>
          <p:cNvPicPr>
            <a:picLocks noGrp="1" noChangeAspect="1" noChangeArrowheads="1"/>
          </p:cNvPicPr>
          <p:nvPr>
            <p:ph sz="half" idx="2"/>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8" y="1700808"/>
            <a:ext cx="3275539" cy="4136171"/>
          </a:xfrm>
          <a:prstGeom prst="rect">
            <a:avLst/>
          </a:prstGeom>
          <a:noFill/>
          <a:ln w="2857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401063"/>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1960" y="1412776"/>
            <a:ext cx="4680520" cy="4680520"/>
          </a:xfrm>
          <a:solidFill>
            <a:schemeClr val="bg1"/>
          </a:solidFill>
          <a:ln w="28575">
            <a:solidFill>
              <a:srgbClr val="7030A0"/>
            </a:solidFill>
          </a:ln>
        </p:spPr>
        <p:txBody>
          <a:bodyPr>
            <a:normAutofit/>
          </a:bodyPr>
          <a:lstStyle/>
          <a:p>
            <a:pPr marL="0" indent="0" algn="just">
              <a:buNone/>
            </a:pPr>
            <a:r>
              <a:rPr lang="en-GB" sz="2800" dirty="0" smtClean="0"/>
              <a:t>The two children are </a:t>
            </a:r>
            <a:r>
              <a:rPr lang="en-GB" sz="2800" b="1" dirty="0" smtClean="0">
                <a:solidFill>
                  <a:srgbClr val="7030A0"/>
                </a:solidFill>
              </a:rPr>
              <a:t>allegories</a:t>
            </a:r>
            <a:r>
              <a:rPr lang="en-GB" sz="2800" dirty="0" smtClean="0">
                <a:solidFill>
                  <a:srgbClr val="7030A0"/>
                </a:solidFill>
              </a:rPr>
              <a:t> </a:t>
            </a:r>
            <a:r>
              <a:rPr lang="en-GB" sz="2800" dirty="0" smtClean="0"/>
              <a:t>of two social problems: Ignorance and Want. They represent these problems in </a:t>
            </a:r>
            <a:r>
              <a:rPr lang="en-GB" sz="2800" b="1" dirty="0" smtClean="0">
                <a:solidFill>
                  <a:srgbClr val="7030A0"/>
                </a:solidFill>
              </a:rPr>
              <a:t>human form</a:t>
            </a:r>
            <a:r>
              <a:rPr lang="en-GB" sz="2800" dirty="0" smtClean="0"/>
              <a:t>.</a:t>
            </a:r>
          </a:p>
          <a:p>
            <a:endParaRPr lang="en-GB" sz="2800" dirty="0" smtClean="0"/>
          </a:p>
          <a:p>
            <a:pPr marL="0" indent="0" algn="ctr">
              <a:buNone/>
            </a:pPr>
            <a:r>
              <a:rPr lang="en-GB" sz="2800" b="1" dirty="0" smtClean="0"/>
              <a:t>Notice</a:t>
            </a:r>
            <a:r>
              <a:rPr lang="en-GB" sz="2800" dirty="0" smtClean="0"/>
              <a:t>: they have capital letters to show this.</a:t>
            </a:r>
            <a:endParaRPr lang="en-GB" sz="2800" dirty="0"/>
          </a:p>
        </p:txBody>
      </p:sp>
      <p:sp>
        <p:nvSpPr>
          <p:cNvPr id="2" name="Title 1"/>
          <p:cNvSpPr>
            <a:spLocks noGrp="1"/>
          </p:cNvSpPr>
          <p:nvPr>
            <p:ph type="title"/>
          </p:nvPr>
        </p:nvSpPr>
        <p:spPr>
          <a:xfrm>
            <a:off x="971600" y="188640"/>
            <a:ext cx="7125113" cy="924475"/>
          </a:xfrm>
        </p:spPr>
        <p:txBody>
          <a:bodyPr/>
          <a:lstStyle/>
          <a:p>
            <a:pPr algn="ctr"/>
            <a:r>
              <a:rPr lang="en-GB" b="1" dirty="0" smtClean="0">
                <a:solidFill>
                  <a:srgbClr val="7030A0"/>
                </a:solidFill>
                <a:effectLst>
                  <a:outerShdw blurRad="38100" dist="38100" dir="2700000" algn="tl">
                    <a:srgbClr val="000000">
                      <a:alpha val="43137"/>
                    </a:srgbClr>
                  </a:outerShdw>
                </a:effectLst>
              </a:rPr>
              <a:t>Ignorance and Want</a:t>
            </a:r>
            <a:endParaRPr lang="en-GB" b="1" dirty="0">
              <a:solidFill>
                <a:srgbClr val="7030A0"/>
              </a:solidFill>
              <a:effectLst>
                <a:outerShdw blurRad="38100" dist="38100" dir="2700000" algn="tl">
                  <a:srgbClr val="000000">
                    <a:alpha val="43137"/>
                  </a:srgbClr>
                </a:outerShdw>
              </a:effectLst>
            </a:endParaRPr>
          </a:p>
        </p:txBody>
      </p:sp>
      <p:pic>
        <p:nvPicPr>
          <p:cNvPr id="1026" name="Picture 2" descr="http://upload.wikimedia.org/wikipedia/commons/9/96/A_Christmas_Carol_-_Ignorance_and_W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2776"/>
            <a:ext cx="3744416" cy="4680520"/>
          </a:xfrm>
          <a:prstGeom prst="rect">
            <a:avLst/>
          </a:prstGeom>
          <a:noFill/>
          <a:ln w="28575">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427813"/>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564904"/>
            <a:ext cx="8928992" cy="3960440"/>
          </a:xfrm>
          <a:solidFill>
            <a:schemeClr val="bg1"/>
          </a:solidFill>
          <a:ln w="28575">
            <a:solidFill>
              <a:srgbClr val="7030A0"/>
            </a:solidFill>
          </a:ln>
        </p:spPr>
        <p:txBody>
          <a:bodyPr>
            <a:noAutofit/>
          </a:bodyPr>
          <a:lstStyle/>
          <a:p>
            <a:pPr algn="just"/>
            <a:r>
              <a:rPr lang="en-GB" sz="2400" b="1" dirty="0" smtClean="0">
                <a:solidFill>
                  <a:srgbClr val="7030A0"/>
                </a:solidFill>
              </a:rPr>
              <a:t>Ignorance</a:t>
            </a:r>
            <a:r>
              <a:rPr lang="en-GB" sz="2400" dirty="0" smtClean="0"/>
              <a:t>: People like Scrooge, who </a:t>
            </a:r>
            <a:r>
              <a:rPr lang="en-GB" sz="2400" b="1" dirty="0" smtClean="0"/>
              <a:t>ignore</a:t>
            </a:r>
            <a:r>
              <a:rPr lang="en-GB" sz="2400" dirty="0" smtClean="0"/>
              <a:t> the problems of the poor, create enormous social problems. They create children like this.</a:t>
            </a:r>
          </a:p>
          <a:p>
            <a:pPr algn="just"/>
            <a:endParaRPr lang="en-GB" sz="1050" dirty="0" smtClean="0"/>
          </a:p>
          <a:p>
            <a:pPr algn="just"/>
            <a:r>
              <a:rPr lang="en-GB" sz="2400" b="1" dirty="0" smtClean="0">
                <a:solidFill>
                  <a:srgbClr val="7030A0"/>
                </a:solidFill>
              </a:rPr>
              <a:t>Want</a:t>
            </a:r>
            <a:r>
              <a:rPr lang="en-GB" sz="2400" dirty="0" smtClean="0"/>
              <a:t>: because the population has ‘boomed’ in Victorian times, many people ‘</a:t>
            </a:r>
            <a:r>
              <a:rPr lang="en-GB" sz="2400" b="1" dirty="0" smtClean="0"/>
              <a:t>want for</a:t>
            </a:r>
            <a:r>
              <a:rPr lang="en-GB" sz="2400" dirty="0" smtClean="0"/>
              <a:t>’ (go without) the basic necessities such as food and shelter. Combined with the ignorance of the rich, this creates massive social problems. It creates children like this.</a:t>
            </a:r>
          </a:p>
          <a:p>
            <a:pPr algn="just"/>
            <a:endParaRPr lang="en-GB" sz="1050" dirty="0" smtClean="0"/>
          </a:p>
          <a:p>
            <a:pPr algn="just"/>
            <a:r>
              <a:rPr lang="en-GB" sz="2400" dirty="0" smtClean="0"/>
              <a:t>These children will grow into adults who live a life of crime, causing bigger problems and </a:t>
            </a:r>
            <a:r>
              <a:rPr lang="en-GB" sz="2400" b="1" dirty="0" smtClean="0">
                <a:solidFill>
                  <a:srgbClr val="7030A0"/>
                </a:solidFill>
              </a:rPr>
              <a:t>creating a cycle</a:t>
            </a:r>
            <a:r>
              <a:rPr lang="en-GB" sz="2400" dirty="0" smtClean="0"/>
              <a:t>.</a:t>
            </a:r>
            <a:endParaRPr lang="en-GB" sz="2400" dirty="0"/>
          </a:p>
        </p:txBody>
      </p:sp>
      <p:pic>
        <p:nvPicPr>
          <p:cNvPr id="2050" name="Picture 2" descr="http://i1083.photobucket.com/albums/j390/servantofdagon1/ignorance-and-want1-560x23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16633"/>
            <a:ext cx="5724128" cy="2232248"/>
          </a:xfrm>
          <a:prstGeom prst="rect">
            <a:avLst/>
          </a:prstGeom>
          <a:noFill/>
          <a:ln w="28575">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171893"/>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Task: Ignorance &amp; Want Questions</a:t>
            </a:r>
            <a:endParaRPr lang="en-GB" b="1" dirty="0">
              <a:solidFill>
                <a:srgbClr val="7030A0"/>
              </a:solidFill>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251520" y="1600201"/>
            <a:ext cx="4464496" cy="1468760"/>
          </a:xfrm>
          <a:solidFill>
            <a:schemeClr val="bg1"/>
          </a:solidFill>
          <a:ln w="28575">
            <a:solidFill>
              <a:srgbClr val="7030A0"/>
            </a:solidFill>
          </a:ln>
        </p:spPr>
        <p:txBody>
          <a:bodyPr/>
          <a:lstStyle/>
          <a:p>
            <a:pPr marL="0" indent="0" algn="just">
              <a:buNone/>
            </a:pPr>
            <a:r>
              <a:rPr lang="en-GB" dirty="0" smtClean="0"/>
              <a:t>Answers the questions on the worksheet about Ignorance &amp; Want.</a:t>
            </a:r>
            <a:endParaRPr lang="en-GB" dirty="0"/>
          </a:p>
        </p:txBody>
      </p:sp>
      <p:sp>
        <p:nvSpPr>
          <p:cNvPr id="6" name="Content Placeholder 3"/>
          <p:cNvSpPr txBox="1">
            <a:spLocks/>
          </p:cNvSpPr>
          <p:nvPr/>
        </p:nvSpPr>
        <p:spPr>
          <a:xfrm>
            <a:off x="251520" y="3208202"/>
            <a:ext cx="4464496" cy="2813085"/>
          </a:xfrm>
          <a:prstGeom prst="rect">
            <a:avLst/>
          </a:prstGeom>
          <a:solidFill>
            <a:schemeClr val="bg1"/>
          </a:solidFill>
          <a:ln w="28575">
            <a:solidFill>
              <a:srgbClr val="7030A0"/>
            </a:solidFill>
          </a:ln>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b="1" dirty="0" smtClean="0"/>
              <a:t>Note</a:t>
            </a:r>
            <a:r>
              <a:rPr lang="en-GB" dirty="0" smtClean="0"/>
              <a:t>:</a:t>
            </a:r>
          </a:p>
          <a:p>
            <a:pPr marL="0" indent="0" algn="just">
              <a:buFont typeface="Arial" panose="020B0604020202020204" pitchFamily="34" charset="0"/>
              <a:buNone/>
            </a:pPr>
            <a:endParaRPr lang="en-GB" dirty="0" smtClean="0"/>
          </a:p>
          <a:p>
            <a:pPr marL="0" indent="0" algn="just">
              <a:buFont typeface="Arial" panose="020B0604020202020204" pitchFamily="34" charset="0"/>
              <a:buNone/>
            </a:pPr>
            <a:r>
              <a:rPr lang="en-GB" dirty="0" smtClean="0"/>
              <a:t>Ignorance &amp; Want are vital to understanding Dickens’ social message. </a:t>
            </a:r>
          </a:p>
          <a:p>
            <a:pPr marL="0" indent="0" algn="just">
              <a:buFont typeface="Arial" panose="020B0604020202020204" pitchFamily="34" charset="0"/>
              <a:buNone/>
            </a:pPr>
            <a:endParaRPr lang="en-GB" dirty="0"/>
          </a:p>
          <a:p>
            <a:pPr marL="0" indent="0" algn="just">
              <a:buFont typeface="Arial" panose="020B0604020202020204" pitchFamily="34" charset="0"/>
              <a:buNone/>
            </a:pPr>
            <a:r>
              <a:rPr lang="en-GB" dirty="0" smtClean="0"/>
              <a:t>You can you them as an example in most essays in the exam!</a:t>
            </a:r>
            <a:endParaRPr lang="en-GB"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1412776"/>
            <a:ext cx="3386732" cy="4815259"/>
          </a:xfrm>
          <a:ln w="28575">
            <a:solidFill>
              <a:srgbClr val="7030A0"/>
            </a:solidFill>
          </a:ln>
        </p:spPr>
      </p:pic>
    </p:spTree>
    <p:extLst>
      <p:ext uri="{BB962C8B-B14F-4D97-AF65-F5344CB8AC3E}">
        <p14:creationId xmlns:p14="http://schemas.microsoft.com/office/powerpoint/2010/main" val="1761881077"/>
      </p:ext>
    </p:extLst>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16632"/>
            <a:ext cx="9144000" cy="1143000"/>
          </a:xfrm>
        </p:spPr>
        <p:txBody>
          <a:bodyPr>
            <a:normAutofit/>
          </a:bodyPr>
          <a:lstStyle/>
          <a:p>
            <a:r>
              <a:rPr lang="en-GB" b="1" dirty="0" smtClean="0">
                <a:solidFill>
                  <a:srgbClr val="7030A0"/>
                </a:solidFill>
                <a:effectLst>
                  <a:outerShdw blurRad="38100" dist="38100" dir="2700000" algn="tl">
                    <a:srgbClr val="000000">
                      <a:alpha val="43137"/>
                    </a:srgbClr>
                  </a:outerShdw>
                </a:effectLst>
              </a:rPr>
              <a:t>Mini-essay Two: The Christmas Spirit</a:t>
            </a:r>
            <a:endParaRPr lang="en-GB" b="1" dirty="0">
              <a:solidFill>
                <a:srgbClr val="7030A0"/>
              </a:solidFill>
              <a:effectLst>
                <a:outerShdw blurRad="38100" dist="38100" dir="2700000" algn="tl">
                  <a:srgbClr val="000000">
                    <a:alpha val="43137"/>
                  </a:srgbClr>
                </a:outerShdw>
              </a:effectLst>
            </a:endParaRPr>
          </a:p>
        </p:txBody>
      </p:sp>
      <p:sp>
        <p:nvSpPr>
          <p:cNvPr id="7" name="Content Placeholder 6"/>
          <p:cNvSpPr>
            <a:spLocks noGrp="1"/>
          </p:cNvSpPr>
          <p:nvPr>
            <p:ph sz="half" idx="1"/>
          </p:nvPr>
        </p:nvSpPr>
        <p:spPr>
          <a:xfrm>
            <a:off x="251520" y="1268760"/>
            <a:ext cx="4608512" cy="2880320"/>
          </a:xfrm>
          <a:solidFill>
            <a:schemeClr val="bg1"/>
          </a:solidFill>
          <a:ln w="28575">
            <a:solidFill>
              <a:srgbClr val="7030A0"/>
            </a:solidFill>
          </a:ln>
        </p:spPr>
        <p:txBody>
          <a:bodyPr>
            <a:normAutofit fontScale="85000" lnSpcReduction="10000"/>
          </a:bodyPr>
          <a:lstStyle/>
          <a:p>
            <a:pPr marL="0" indent="0">
              <a:buNone/>
            </a:pPr>
            <a:r>
              <a:rPr lang="en-GB" sz="3200" dirty="0" smtClean="0"/>
              <a:t>You are going to write a short essay for </a:t>
            </a:r>
            <a:r>
              <a:rPr lang="en-GB" sz="3200" b="1" dirty="0" smtClean="0">
                <a:solidFill>
                  <a:srgbClr val="7030A0"/>
                </a:solidFill>
              </a:rPr>
              <a:t>homework</a:t>
            </a:r>
            <a:r>
              <a:rPr lang="en-GB" sz="3200" dirty="0" smtClean="0">
                <a:solidFill>
                  <a:srgbClr val="7030A0"/>
                </a:solidFill>
              </a:rPr>
              <a:t> </a:t>
            </a:r>
            <a:r>
              <a:rPr lang="en-GB" sz="3200" dirty="0" smtClean="0"/>
              <a:t>on the following question:</a:t>
            </a:r>
          </a:p>
          <a:p>
            <a:pPr marL="0" indent="0">
              <a:buNone/>
            </a:pPr>
            <a:endParaRPr lang="en-GB" sz="2200" dirty="0"/>
          </a:p>
          <a:p>
            <a:pPr marL="0" indent="0" algn="ctr">
              <a:buNone/>
            </a:pPr>
            <a:r>
              <a:rPr lang="en-GB" sz="3200" b="1" dirty="0" smtClean="0"/>
              <a:t>How does Dickens present the theme of the Christmas spirit in Stave Three?</a:t>
            </a:r>
            <a:endParaRPr lang="en-GB" sz="3200" b="1" dirty="0"/>
          </a:p>
        </p:txBody>
      </p:sp>
      <p:sp>
        <p:nvSpPr>
          <p:cNvPr id="8" name="Content Placeholder 7"/>
          <p:cNvSpPr>
            <a:spLocks noGrp="1"/>
          </p:cNvSpPr>
          <p:nvPr>
            <p:ph sz="half" idx="2"/>
          </p:nvPr>
        </p:nvSpPr>
        <p:spPr>
          <a:xfrm>
            <a:off x="5004048" y="1439579"/>
            <a:ext cx="4038600" cy="4525963"/>
          </a:xfrm>
          <a:solidFill>
            <a:schemeClr val="bg1"/>
          </a:solidFill>
          <a:ln w="28575">
            <a:solidFill>
              <a:srgbClr val="7030A0"/>
            </a:solidFill>
          </a:ln>
        </p:spPr>
        <p:txBody>
          <a:bodyPr>
            <a:normAutofit fontScale="85000" lnSpcReduction="10000"/>
          </a:bodyPr>
          <a:lstStyle/>
          <a:p>
            <a:pPr marL="0" indent="0">
              <a:buNone/>
            </a:pPr>
            <a:r>
              <a:rPr lang="en-GB" b="1" dirty="0" smtClean="0"/>
              <a:t>Assessment Criteria</a:t>
            </a:r>
            <a:r>
              <a:rPr lang="en-GB" dirty="0" smtClean="0"/>
              <a:t>:</a:t>
            </a:r>
          </a:p>
          <a:p>
            <a:pPr marL="0" indent="0">
              <a:buNone/>
            </a:pPr>
            <a:endParaRPr lang="en-GB" sz="900" dirty="0" smtClean="0"/>
          </a:p>
          <a:p>
            <a:pPr>
              <a:buFont typeface="Wingdings" panose="05000000000000000000" pitchFamily="2" charset="2"/>
              <a:buChar char="ü"/>
            </a:pPr>
            <a:r>
              <a:rPr lang="en-GB" dirty="0" smtClean="0"/>
              <a:t>Show you understand the character and his relationships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Use evidence to support your ideas</a:t>
            </a:r>
          </a:p>
          <a:p>
            <a:pPr>
              <a:buFont typeface="Wingdings" panose="05000000000000000000" pitchFamily="2" charset="2"/>
              <a:buChar char="ü"/>
            </a:pPr>
            <a:endParaRPr lang="en-GB" sz="1500" dirty="0" smtClean="0"/>
          </a:p>
          <a:p>
            <a:pPr>
              <a:buFont typeface="Wingdings" panose="05000000000000000000" pitchFamily="2" charset="2"/>
              <a:buChar char="ü"/>
            </a:pPr>
            <a:r>
              <a:rPr lang="en-GB" dirty="0" smtClean="0"/>
              <a:t>Analyse the language closely (layers of meaning)</a:t>
            </a:r>
          </a:p>
          <a:p>
            <a:pPr marL="0" indent="0">
              <a:buNone/>
            </a:pPr>
            <a:endParaRPr lang="en-GB" sz="1500" dirty="0" smtClean="0"/>
          </a:p>
          <a:p>
            <a:pPr>
              <a:buFont typeface="Wingdings" panose="05000000000000000000" pitchFamily="2" charset="2"/>
              <a:buChar char="ü"/>
            </a:pPr>
            <a:r>
              <a:rPr lang="en-GB" dirty="0" smtClean="0"/>
              <a:t>Make references to the historical context</a:t>
            </a:r>
            <a:endParaRPr lang="en-GB" dirty="0"/>
          </a:p>
        </p:txBody>
      </p:sp>
      <p:sp>
        <p:nvSpPr>
          <p:cNvPr id="9" name="TextBox 8"/>
          <p:cNvSpPr txBox="1"/>
          <p:nvPr/>
        </p:nvSpPr>
        <p:spPr>
          <a:xfrm>
            <a:off x="251520" y="4349277"/>
            <a:ext cx="4608512" cy="1877437"/>
          </a:xfrm>
          <a:prstGeom prst="rect">
            <a:avLst/>
          </a:prstGeom>
          <a:solidFill>
            <a:schemeClr val="bg1"/>
          </a:solidFill>
          <a:ln w="28575">
            <a:solidFill>
              <a:srgbClr val="7030A0"/>
            </a:solidFill>
          </a:ln>
        </p:spPr>
        <p:txBody>
          <a:bodyPr wrap="square" rtlCol="0">
            <a:spAutoFit/>
          </a:bodyPr>
          <a:lstStyle/>
          <a:p>
            <a:r>
              <a:rPr lang="en-GB" b="1" dirty="0" smtClean="0"/>
              <a:t>Essay Structure</a:t>
            </a:r>
            <a:r>
              <a:rPr lang="en-GB" dirty="0" smtClean="0"/>
              <a:t>: </a:t>
            </a:r>
          </a:p>
          <a:p>
            <a:r>
              <a:rPr lang="en-GB" b="1" dirty="0" smtClean="0">
                <a:solidFill>
                  <a:srgbClr val="7030A0"/>
                </a:solidFill>
              </a:rPr>
              <a:t>Introduction</a:t>
            </a:r>
            <a:r>
              <a:rPr lang="en-GB" dirty="0" smtClean="0"/>
              <a:t> (short overview); </a:t>
            </a:r>
          </a:p>
          <a:p>
            <a:r>
              <a:rPr lang="en-GB" b="1" dirty="0">
                <a:solidFill>
                  <a:srgbClr val="7030A0"/>
                </a:solidFill>
              </a:rPr>
              <a:t>T</a:t>
            </a:r>
            <a:r>
              <a:rPr lang="en-GB" b="1" dirty="0" smtClean="0">
                <a:solidFill>
                  <a:srgbClr val="7030A0"/>
                </a:solidFill>
              </a:rPr>
              <a:t>hree PEE paragraphs </a:t>
            </a:r>
            <a:r>
              <a:rPr lang="en-GB" dirty="0" smtClean="0"/>
              <a:t>(in chronological order); </a:t>
            </a:r>
          </a:p>
          <a:p>
            <a:r>
              <a:rPr lang="en-GB" b="1" dirty="0">
                <a:solidFill>
                  <a:srgbClr val="7030A0"/>
                </a:solidFill>
              </a:rPr>
              <a:t>C</a:t>
            </a:r>
            <a:r>
              <a:rPr lang="en-GB" b="1" dirty="0" smtClean="0">
                <a:solidFill>
                  <a:srgbClr val="7030A0"/>
                </a:solidFill>
              </a:rPr>
              <a:t>onclusion</a:t>
            </a:r>
            <a:r>
              <a:rPr lang="en-GB" dirty="0" smtClean="0">
                <a:solidFill>
                  <a:srgbClr val="7030A0"/>
                </a:solidFill>
              </a:rPr>
              <a:t> </a:t>
            </a:r>
            <a:r>
              <a:rPr lang="en-GB" dirty="0" smtClean="0"/>
              <a:t>(summarise your main ideas).</a:t>
            </a:r>
          </a:p>
          <a:p>
            <a:endParaRPr lang="en-GB" sz="800" b="1" dirty="0" smtClean="0"/>
          </a:p>
          <a:p>
            <a:r>
              <a:rPr lang="en-GB" b="1" dirty="0" smtClean="0"/>
              <a:t>Essay Length</a:t>
            </a:r>
            <a:r>
              <a:rPr lang="en-GB" dirty="0" smtClean="0"/>
              <a:t>: </a:t>
            </a:r>
          </a:p>
          <a:p>
            <a:r>
              <a:rPr lang="en-GB" dirty="0" smtClean="0"/>
              <a:t>1.5-2 pages in your exercise book</a:t>
            </a:r>
            <a:endParaRPr lang="en-GB" dirty="0"/>
          </a:p>
        </p:txBody>
      </p:sp>
    </p:spTree>
    <p:extLst>
      <p:ext uri="{BB962C8B-B14F-4D97-AF65-F5344CB8AC3E}">
        <p14:creationId xmlns:p14="http://schemas.microsoft.com/office/powerpoint/2010/main" val="520576741"/>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7030A0"/>
                </a:solidFill>
                <a:effectLst>
                  <a:outerShdw blurRad="38100" dist="38100" dir="2700000" algn="tl">
                    <a:srgbClr val="000000">
                      <a:alpha val="43137"/>
                    </a:srgbClr>
                  </a:outerShdw>
                </a:effectLst>
              </a:rPr>
              <a:t>Plenary Activity: Quotation Hunt</a:t>
            </a:r>
            <a:endParaRPr lang="en-GB" b="1" dirty="0">
              <a:solidFill>
                <a:srgbClr val="7030A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1520" y="1600200"/>
            <a:ext cx="4896544" cy="4525963"/>
          </a:xfrm>
          <a:solidFill>
            <a:schemeClr val="bg1"/>
          </a:solidFill>
          <a:ln w="28575">
            <a:solidFill>
              <a:srgbClr val="7030A0"/>
            </a:solidFill>
          </a:ln>
        </p:spPr>
        <p:txBody>
          <a:bodyPr>
            <a:normAutofit lnSpcReduction="10000"/>
          </a:bodyPr>
          <a:lstStyle/>
          <a:p>
            <a:pPr marL="0" indent="0" algn="just">
              <a:buNone/>
            </a:pPr>
            <a:r>
              <a:rPr lang="en-GB" dirty="0" smtClean="0"/>
              <a:t>You must spend the rest of the lesson selecting evidence from Stave Three to include in your homework essay.</a:t>
            </a:r>
          </a:p>
          <a:p>
            <a:pPr marL="0" indent="0">
              <a:buNone/>
            </a:pPr>
            <a:endParaRPr lang="en-GB" sz="900" dirty="0"/>
          </a:p>
          <a:p>
            <a:pPr marL="0" indent="0">
              <a:buNone/>
            </a:pPr>
            <a:r>
              <a:rPr lang="en-GB" dirty="0" smtClean="0"/>
              <a:t>Be sure to:</a:t>
            </a:r>
          </a:p>
          <a:p>
            <a:pPr marL="0" indent="0">
              <a:buNone/>
            </a:pPr>
            <a:endParaRPr lang="en-GB" sz="900" dirty="0" smtClean="0"/>
          </a:p>
          <a:p>
            <a:r>
              <a:rPr lang="en-GB" dirty="0" smtClean="0"/>
              <a:t>Choose short quotations</a:t>
            </a:r>
          </a:p>
          <a:p>
            <a:endParaRPr lang="en-GB" sz="900" dirty="0" smtClean="0"/>
          </a:p>
          <a:p>
            <a:r>
              <a:rPr lang="en-GB" dirty="0" smtClean="0"/>
              <a:t>Choose quotations that lead you to different ideas about the Christmas spirit</a:t>
            </a:r>
            <a:endParaRPr lang="en-GB"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6096" y="1556792"/>
            <a:ext cx="3113963" cy="4525963"/>
          </a:xfrm>
          <a:ln w="28575">
            <a:solidFill>
              <a:srgbClr val="7030A0"/>
            </a:solidFill>
          </a:ln>
        </p:spPr>
      </p:pic>
    </p:spTree>
    <p:extLst>
      <p:ext uri="{BB962C8B-B14F-4D97-AF65-F5344CB8AC3E}">
        <p14:creationId xmlns:p14="http://schemas.microsoft.com/office/powerpoint/2010/main" val="2216630631"/>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1713</Words>
  <Application>Microsoft Office PowerPoint</Application>
  <PresentationFormat>On-screen Show (4:3)</PresentationFormat>
  <Paragraphs>211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Starter Activity: Stave Two Cloze Summary</vt:lpstr>
      <vt:lpstr>A Christmas Carol </vt:lpstr>
      <vt:lpstr>Learning Objectives</vt:lpstr>
      <vt:lpstr>Historical Context: A Victorian Christmas</vt:lpstr>
      <vt:lpstr>Historical Context: Santa Claus</vt:lpstr>
      <vt:lpstr>Plenary Activity: Sketch a Christmas card</vt:lpstr>
      <vt:lpstr>Starter Activity: Grading a Response </vt:lpstr>
      <vt:lpstr>A Christmas Carol </vt:lpstr>
      <vt:lpstr>Learning Objectives</vt:lpstr>
      <vt:lpstr>Task: Comprehension Questions</vt:lpstr>
      <vt:lpstr>Plenary Activity: Peer Assessment </vt:lpstr>
      <vt:lpstr>Plenary Activity: Peer Assessment </vt:lpstr>
      <vt:lpstr>Starter Activity: Context Questions </vt:lpstr>
      <vt:lpstr>A Christmas Carol </vt:lpstr>
      <vt:lpstr>Learning Objectives</vt:lpstr>
      <vt:lpstr>Task: Atmosphere Context Question</vt:lpstr>
      <vt:lpstr>Plenary Activity: Peer Assessment </vt:lpstr>
      <vt:lpstr>Starter Activity: Textual Analysis</vt:lpstr>
      <vt:lpstr>A Christmas Carol </vt:lpstr>
      <vt:lpstr>Learning Objectives</vt:lpstr>
      <vt:lpstr>Ignorance and Want</vt:lpstr>
      <vt:lpstr>PowerPoint Presentation</vt:lpstr>
      <vt:lpstr>Task: Ignorance &amp; Want Questions</vt:lpstr>
      <vt:lpstr>Mini-essay Two: The Christmas Spirit</vt:lpstr>
      <vt:lpstr>Plenary Activity: Quotation Hunt</vt:lpstr>
    </vt:vector>
  </TitlesOfParts>
  <Company>Wellacre Technology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Historical Context: A Victorian Christmas</dc:title>
  <dc:creator>K McDonough</dc:creator>
  <cp:lastModifiedBy>K McDonough</cp:lastModifiedBy>
  <cp:revision>37</cp:revision>
  <dcterms:created xsi:type="dcterms:W3CDTF">2015-07-26T09:02:54Z</dcterms:created>
  <dcterms:modified xsi:type="dcterms:W3CDTF">2015-08-04T16:24:33Z</dcterms:modified>
</cp:coreProperties>
</file>