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5" r:id="rId4"/>
    <p:sldId id="266" r:id="rId5"/>
    <p:sldId id="267" r:id="rId6"/>
    <p:sldId id="258" r:id="rId7"/>
    <p:sldId id="261" r:id="rId8"/>
    <p:sldId id="263" r:id="rId9"/>
    <p:sldId id="268" r:id="rId10"/>
    <p:sldId id="269" r:id="rId11"/>
    <p:sldId id="270" r:id="rId12"/>
    <p:sldId id="259" r:id="rId13"/>
    <p:sldId id="262" r:id="rId14"/>
    <p:sldId id="264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0190-62E5-411B-9F66-9DD83BEBFFE6}" type="datetimeFigureOut">
              <a:rPr lang="en-GB" smtClean="0"/>
              <a:t>04/08/2015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821-CA18-4FAB-87D8-5972BBBD2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05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0190-62E5-411B-9F66-9DD83BEBFFE6}" type="datetimeFigureOut">
              <a:rPr lang="en-GB" smtClean="0"/>
              <a:t>04/08/2015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821-CA18-4FAB-87D8-5972BBBD2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162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0190-62E5-411B-9F66-9DD83BEBFFE6}" type="datetimeFigureOut">
              <a:rPr lang="en-GB" smtClean="0"/>
              <a:t>04/08/2015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821-CA18-4FAB-87D8-5972BBBD2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051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0190-62E5-411B-9F66-9DD83BEBFFE6}" type="datetimeFigureOut">
              <a:rPr lang="en-GB" smtClean="0"/>
              <a:t>04/08/2015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821-CA18-4FAB-87D8-5972BBBD2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510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0190-62E5-411B-9F66-9DD83BEBFFE6}" type="datetimeFigureOut">
              <a:rPr lang="en-GB" smtClean="0"/>
              <a:t>04/08/2015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821-CA18-4FAB-87D8-5972BBBD2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10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0190-62E5-411B-9F66-9DD83BEBFFE6}" type="datetimeFigureOut">
              <a:rPr lang="en-GB" smtClean="0"/>
              <a:t>04/08/2015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821-CA18-4FAB-87D8-5972BBBD2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302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0190-62E5-411B-9F66-9DD83BEBFFE6}" type="datetimeFigureOut">
              <a:rPr lang="en-GB" smtClean="0"/>
              <a:t>04/08/2015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821-CA18-4FAB-87D8-5972BBBD2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84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0190-62E5-411B-9F66-9DD83BEBFFE6}" type="datetimeFigureOut">
              <a:rPr lang="en-GB" smtClean="0"/>
              <a:t>04/08/2015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821-CA18-4FAB-87D8-5972BBBD2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332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0190-62E5-411B-9F66-9DD83BEBFFE6}" type="datetimeFigureOut">
              <a:rPr lang="en-GB" smtClean="0"/>
              <a:t>04/08/2015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821-CA18-4FAB-87D8-5972BBBD2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792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0190-62E5-411B-9F66-9DD83BEBFFE6}" type="datetimeFigureOut">
              <a:rPr lang="en-GB" smtClean="0"/>
              <a:t>04/08/2015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821-CA18-4FAB-87D8-5972BBBD2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05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20190-62E5-411B-9F66-9DD83BEBFFE6}" type="datetimeFigureOut">
              <a:rPr lang="en-GB" smtClean="0"/>
              <a:t>04/08/2015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1821-CA18-4FAB-87D8-5972BBBD2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627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20190-62E5-411B-9F66-9DD83BEBFFE6}" type="datetimeFigureOut">
              <a:rPr lang="en-GB" smtClean="0"/>
              <a:t>04/08/2015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1821-CA18-4FAB-87D8-5972BBBD2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42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Starter Activity: what is a ‘stave’?</a:t>
            </a:r>
            <a:endParaRPr lang="en-GB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51520" y="1556792"/>
            <a:ext cx="5040560" cy="1368152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/>
          <a:lstStyle/>
          <a:p>
            <a:pPr marL="0" indent="0" algn="just">
              <a:buNone/>
            </a:pPr>
            <a:r>
              <a:rPr lang="en-GB" sz="2600" dirty="0" smtClean="0"/>
              <a:t>A stave is a </a:t>
            </a:r>
            <a:r>
              <a:rPr lang="en-GB" sz="2600" dirty="0"/>
              <a:t>set of five parallel lines on </a:t>
            </a:r>
            <a:r>
              <a:rPr lang="en-GB" sz="2600" dirty="0" smtClean="0"/>
              <a:t>which music is written. The lines indicate the pitch of the music.</a:t>
            </a:r>
            <a:endParaRPr lang="en-GB" sz="26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5" y="1577504"/>
            <a:ext cx="3297566" cy="2859608"/>
          </a:xfrm>
          <a:ln w="28575">
            <a:solidFill>
              <a:srgbClr val="7030A0"/>
            </a:solidFill>
          </a:ln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251520" y="3140968"/>
            <a:ext cx="5040560" cy="1296144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GB" sz="2600" dirty="0" smtClean="0"/>
              <a:t>A stave is to break </a:t>
            </a:r>
            <a:r>
              <a:rPr lang="en-GB" sz="2600" dirty="0"/>
              <a:t>something by forcing it inwards or piercing it roughly.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215783" y="4653136"/>
            <a:ext cx="5076297" cy="1368152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600" b="1" dirty="0" smtClean="0"/>
              <a:t>Why did Dickens name the chapters of </a:t>
            </a:r>
            <a:r>
              <a:rPr lang="en-GB" sz="2600" b="1" i="1" dirty="0" smtClean="0"/>
              <a:t>A Christmas Carol </a:t>
            </a:r>
            <a:r>
              <a:rPr lang="en-GB" sz="2600" b="1" dirty="0" smtClean="0"/>
              <a:t>staves? </a:t>
            </a:r>
            <a:endParaRPr lang="en-GB" sz="2600" b="1" dirty="0"/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5508105" y="4653136"/>
            <a:ext cx="3312368" cy="1368152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600" b="1" dirty="0"/>
              <a:t>How do these definitions relate to the novella? </a:t>
            </a:r>
          </a:p>
        </p:txBody>
      </p:sp>
    </p:spTree>
    <p:extLst>
      <p:ext uri="{BB962C8B-B14F-4D97-AF65-F5344CB8AC3E}">
        <p14:creationId xmlns:p14="http://schemas.microsoft.com/office/powerpoint/2010/main" val="321997271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648072"/>
          </a:xfrm>
          <a:noFill/>
        </p:spPr>
        <p:txBody>
          <a:bodyPr>
            <a:noAutofit/>
          </a:bodyPr>
          <a:lstStyle/>
          <a:p>
            <a:r>
              <a:rPr lang="en-GB" sz="5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A Christmas Carol</a:t>
            </a:r>
            <a:br>
              <a:rPr lang="en-GB" sz="5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</a:br>
            <a:endParaRPr lang="en-US" sz="5400" i="1" dirty="0">
              <a:solidFill>
                <a:srgbClr val="7030A0"/>
              </a:solidFill>
            </a:endParaRPr>
          </a:p>
        </p:txBody>
      </p:sp>
      <p:sp>
        <p:nvSpPr>
          <p:cNvPr id="29798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95536" y="5517232"/>
            <a:ext cx="8136904" cy="1112987"/>
          </a:xfrm>
          <a:noFill/>
        </p:spPr>
        <p:txBody>
          <a:bodyPr>
            <a:normAutofit fontScale="92500"/>
          </a:bodyPr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sz="500" b="1" dirty="0" smtClean="0">
              <a:latin typeface="Trebuchet MS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en-GB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The Ghost of Christmas Past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en-GB" sz="40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rebuchet MS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en-GB" sz="40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rebuchet MS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en-GB" sz="40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rebuchet MS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44226"/>
            <a:ext cx="7281614" cy="3841833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2424891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Objectives</a:t>
            </a:r>
            <a:endParaRPr lang="en-GB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504056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i="1" dirty="0" smtClean="0">
                <a:solidFill>
                  <a:srgbClr val="7030A0"/>
                </a:solidFill>
              </a:rPr>
              <a:t>By the end of the lesson…</a:t>
            </a:r>
          </a:p>
          <a:p>
            <a:pPr marL="0" indent="0">
              <a:buNone/>
            </a:pPr>
            <a:endParaRPr lang="en-GB" sz="2400" b="1" dirty="0">
              <a:solidFill>
                <a:srgbClr val="7030A0"/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en-GB" sz="2400" b="1" dirty="0" smtClean="0">
                <a:solidFill>
                  <a:srgbClr val="7030A0"/>
                </a:solidFill>
              </a:rPr>
              <a:t>You </a:t>
            </a:r>
            <a:r>
              <a:rPr lang="en-GB" sz="2400" b="1" dirty="0">
                <a:solidFill>
                  <a:srgbClr val="7030A0"/>
                </a:solidFill>
              </a:rPr>
              <a:t>will understand the structure of the </a:t>
            </a:r>
            <a:r>
              <a:rPr lang="en-GB" sz="2400" b="1" dirty="0" smtClean="0">
                <a:solidFill>
                  <a:srgbClr val="7030A0"/>
                </a:solidFill>
              </a:rPr>
              <a:t>novella</a:t>
            </a:r>
          </a:p>
          <a:p>
            <a:pPr lvl="0">
              <a:buFont typeface="Wingdings" panose="05000000000000000000" pitchFamily="2" charset="2"/>
              <a:buChar char="ü"/>
            </a:pPr>
            <a:endParaRPr lang="en-GB" sz="2400" b="1" dirty="0">
              <a:solidFill>
                <a:srgbClr val="7030A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b="1" dirty="0" smtClean="0">
                <a:solidFill>
                  <a:srgbClr val="7030A0"/>
                </a:solidFill>
              </a:rPr>
              <a:t>You </a:t>
            </a:r>
            <a:r>
              <a:rPr lang="en-GB" sz="2400" b="1" dirty="0">
                <a:solidFill>
                  <a:srgbClr val="7030A0"/>
                </a:solidFill>
              </a:rPr>
              <a:t>will empathise with Scrooge </a:t>
            </a:r>
          </a:p>
          <a:p>
            <a:pPr marL="0" indent="0">
              <a:buNone/>
            </a:pPr>
            <a:endParaRPr lang="en-GB" sz="2400" b="1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944" y="1623887"/>
            <a:ext cx="3275539" cy="4136171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727379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3467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Task: Sympathy Graph</a:t>
            </a:r>
            <a:endParaRPr lang="en-GB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484784"/>
            <a:ext cx="4392488" cy="4709120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GB" b="1" dirty="0" smtClean="0">
                <a:solidFill>
                  <a:srgbClr val="7030A0"/>
                </a:solidFill>
              </a:rPr>
              <a:t>1. </a:t>
            </a:r>
            <a:r>
              <a:rPr lang="en-GB" dirty="0" smtClean="0"/>
              <a:t>Take a full page of your exercise book to draw a graph (X-axis: Scrooge’s past, Y-axis: sympathy).</a:t>
            </a:r>
          </a:p>
          <a:p>
            <a:pPr marL="0" indent="0" algn="just">
              <a:buNone/>
            </a:pPr>
            <a:endParaRPr lang="en-GB" sz="1000" dirty="0" smtClean="0"/>
          </a:p>
          <a:p>
            <a:pPr marL="0" indent="0" algn="just">
              <a:buNone/>
            </a:pPr>
            <a:r>
              <a:rPr lang="en-GB" b="1" dirty="0" smtClean="0">
                <a:solidFill>
                  <a:srgbClr val="7030A0"/>
                </a:solidFill>
              </a:rPr>
              <a:t>2. </a:t>
            </a:r>
            <a:r>
              <a:rPr lang="en-GB" dirty="0" smtClean="0"/>
              <a:t>As we read through Stave Two track your level of sympathy for Scrooge.</a:t>
            </a:r>
          </a:p>
          <a:p>
            <a:pPr marL="0" indent="0" algn="just">
              <a:buNone/>
            </a:pPr>
            <a:endParaRPr lang="en-GB" sz="1000" b="1" dirty="0">
              <a:solidFill>
                <a:srgbClr val="7030A0"/>
              </a:solidFill>
            </a:endParaRPr>
          </a:p>
          <a:p>
            <a:pPr marL="0" indent="0" algn="just">
              <a:buNone/>
            </a:pPr>
            <a:r>
              <a:rPr lang="en-GB" b="1" dirty="0" smtClean="0">
                <a:solidFill>
                  <a:srgbClr val="7030A0"/>
                </a:solidFill>
              </a:rPr>
              <a:t>3. </a:t>
            </a:r>
            <a:r>
              <a:rPr lang="en-GB" dirty="0" smtClean="0"/>
              <a:t>Each key event (point on the graph) should be numbered. </a:t>
            </a:r>
          </a:p>
          <a:p>
            <a:pPr marL="0" indent="0" algn="just">
              <a:buNone/>
            </a:pPr>
            <a:endParaRPr lang="en-GB" sz="1000" b="1" dirty="0">
              <a:solidFill>
                <a:srgbClr val="7030A0"/>
              </a:solidFill>
            </a:endParaRPr>
          </a:p>
          <a:p>
            <a:pPr marL="0" indent="0" algn="just">
              <a:buNone/>
            </a:pPr>
            <a:r>
              <a:rPr lang="en-GB" b="1" dirty="0" smtClean="0">
                <a:solidFill>
                  <a:srgbClr val="7030A0"/>
                </a:solidFill>
              </a:rPr>
              <a:t>4. </a:t>
            </a:r>
            <a:r>
              <a:rPr lang="en-GB" dirty="0" smtClean="0"/>
              <a:t>On the next page, write a sentence to explain the moment and why you decided that level of sympathy.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9" t="6449" b="7826"/>
          <a:stretch/>
        </p:blipFill>
        <p:spPr>
          <a:xfrm>
            <a:off x="4747824" y="1484785"/>
            <a:ext cx="4288672" cy="3281180"/>
          </a:xfrm>
          <a:ln w="28575">
            <a:solidFill>
              <a:srgbClr val="7030A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726601" y="4963228"/>
            <a:ext cx="4320480" cy="120032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Note that we be doing this next lesson: plan your graph size accordingly!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45584450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3467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Plenary Activity: Sharing Results</a:t>
            </a:r>
            <a:endParaRPr lang="en-GB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484784"/>
            <a:ext cx="4392488" cy="2304256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dirty="0" smtClean="0"/>
              <a:t>Think, pair and share your results with your partner. How well do they relate? What are the major similarities and differences?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9" t="6449" b="7826"/>
          <a:stretch/>
        </p:blipFill>
        <p:spPr>
          <a:xfrm>
            <a:off x="4747824" y="1484785"/>
            <a:ext cx="4288672" cy="3281180"/>
          </a:xfrm>
          <a:ln w="28575">
            <a:solidFill>
              <a:srgbClr val="7030A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726601" y="4963228"/>
            <a:ext cx="4320480" cy="830997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Should our results all be the same?</a:t>
            </a:r>
            <a:endParaRPr lang="en-GB" sz="2400" b="1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79512" y="3933056"/>
            <a:ext cx="4392488" cy="2304256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GB" b="1" dirty="0" smtClean="0">
                <a:solidFill>
                  <a:srgbClr val="7030A0"/>
                </a:solidFill>
              </a:rPr>
              <a:t>Author’s Craft</a:t>
            </a:r>
            <a:r>
              <a:rPr lang="en-GB" dirty="0" smtClean="0"/>
              <a:t>: What is Dickens doing to the reader’s feelings for Scrooge in Stave Two? Why create Old Scrooge and change our opinion with Young Scrooge?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320090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Starter Activity: Hot-Seating Scrooge</a:t>
            </a:r>
            <a:endParaRPr lang="en-GB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51520" y="1600201"/>
            <a:ext cx="5184576" cy="2332856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/>
          <a:lstStyle/>
          <a:p>
            <a:pPr marL="0" indent="0" algn="just">
              <a:buNone/>
            </a:pPr>
            <a:r>
              <a:rPr lang="en-GB" dirty="0" smtClean="0"/>
              <a:t>Write three questions for Old Scrooge (from Stave One) and three questions for Young Scrooge (from Stave Two) in the </a:t>
            </a:r>
            <a:r>
              <a:rPr lang="en-GB" b="1" dirty="0" smtClean="0">
                <a:solidFill>
                  <a:srgbClr val="7030A0"/>
                </a:solidFill>
              </a:rPr>
              <a:t>back of your exercise book</a:t>
            </a:r>
            <a:r>
              <a:rPr lang="en-GB" dirty="0" smtClean="0"/>
              <a:t>.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72816"/>
            <a:ext cx="2664296" cy="3330371"/>
          </a:xfrm>
          <a:ln w="28575">
            <a:solidFill>
              <a:srgbClr val="7030A0"/>
            </a:solidFill>
          </a:ln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251520" y="4221088"/>
            <a:ext cx="5184576" cy="1008112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GB" dirty="0" smtClean="0"/>
              <a:t>Be ready to take the hot seat or ask a question!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6770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648072"/>
          </a:xfrm>
          <a:noFill/>
        </p:spPr>
        <p:txBody>
          <a:bodyPr>
            <a:noAutofit/>
          </a:bodyPr>
          <a:lstStyle/>
          <a:p>
            <a:r>
              <a:rPr lang="en-GB" sz="5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A Christmas Carol</a:t>
            </a:r>
            <a:br>
              <a:rPr lang="en-GB" sz="5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</a:br>
            <a:endParaRPr lang="en-US" sz="5400" i="1" dirty="0">
              <a:solidFill>
                <a:srgbClr val="7030A0"/>
              </a:solidFill>
            </a:endParaRPr>
          </a:p>
        </p:txBody>
      </p:sp>
      <p:sp>
        <p:nvSpPr>
          <p:cNvPr id="29798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187624" y="5517232"/>
            <a:ext cx="6635080" cy="824955"/>
          </a:xfrm>
          <a:noFill/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sz="500" b="1" dirty="0" smtClean="0">
              <a:latin typeface="Trebuchet MS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en-GB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Little Fan &amp; Fezziwig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en-GB" sz="40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rebuchet MS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en-GB" sz="40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rebuchet MS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en-GB" sz="40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rebuchet MS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95" y="1700808"/>
            <a:ext cx="3810000" cy="2857500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12775"/>
            <a:ext cx="3843168" cy="3826087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4891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Objectives</a:t>
            </a:r>
            <a:endParaRPr lang="en-GB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504056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i="1" dirty="0" smtClean="0">
                <a:solidFill>
                  <a:srgbClr val="7030A0"/>
                </a:solidFill>
              </a:rPr>
              <a:t>By the end of the lesson…</a:t>
            </a:r>
          </a:p>
          <a:p>
            <a:pPr marL="0" indent="0">
              <a:buNone/>
            </a:pPr>
            <a:endParaRPr lang="en-GB" sz="2400" b="1" dirty="0">
              <a:solidFill>
                <a:srgbClr val="7030A0"/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en-GB" sz="2400" b="1" dirty="0" smtClean="0">
                <a:solidFill>
                  <a:srgbClr val="7030A0"/>
                </a:solidFill>
              </a:rPr>
              <a:t>You </a:t>
            </a:r>
            <a:r>
              <a:rPr lang="en-GB" sz="2400" b="1" dirty="0">
                <a:solidFill>
                  <a:srgbClr val="7030A0"/>
                </a:solidFill>
              </a:rPr>
              <a:t>will empathise with </a:t>
            </a:r>
            <a:r>
              <a:rPr lang="en-GB" sz="2400" b="1" dirty="0" smtClean="0">
                <a:solidFill>
                  <a:srgbClr val="7030A0"/>
                </a:solidFill>
              </a:rPr>
              <a:t>Scrooge</a:t>
            </a:r>
          </a:p>
          <a:p>
            <a:pPr lvl="0">
              <a:buFont typeface="Wingdings" panose="05000000000000000000" pitchFamily="2" charset="2"/>
              <a:buChar char="ü"/>
            </a:pPr>
            <a:endParaRPr lang="en-GB" sz="2400" b="1" dirty="0">
              <a:solidFill>
                <a:srgbClr val="7030A0"/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en-GB" sz="2400" b="1" dirty="0" smtClean="0">
                <a:solidFill>
                  <a:srgbClr val="7030A0"/>
                </a:solidFill>
              </a:rPr>
              <a:t>You </a:t>
            </a:r>
            <a:r>
              <a:rPr lang="en-GB" sz="2400" b="1" dirty="0">
                <a:solidFill>
                  <a:srgbClr val="7030A0"/>
                </a:solidFill>
              </a:rPr>
              <a:t>will understand the character and function of Fezziwig</a:t>
            </a:r>
          </a:p>
          <a:p>
            <a:pPr>
              <a:buFont typeface="Wingdings" pitchFamily="2" charset="2"/>
              <a:buChar char="ü"/>
            </a:pPr>
            <a:endParaRPr lang="en-GB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GB" sz="2400" b="1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944" y="1623887"/>
            <a:ext cx="3275539" cy="4136171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727379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3467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Task: Sympathy Graph</a:t>
            </a:r>
            <a:endParaRPr lang="en-GB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628800"/>
            <a:ext cx="4032448" cy="3240360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sz="2400" dirty="0" smtClean="0"/>
              <a:t>Continue with your graph from last lesson. </a:t>
            </a:r>
          </a:p>
          <a:p>
            <a:pPr marL="0" indent="0" algn="just">
              <a:buNone/>
            </a:pPr>
            <a:endParaRPr lang="en-GB" sz="2400" dirty="0"/>
          </a:p>
          <a:p>
            <a:pPr marL="0" indent="0" algn="just">
              <a:buNone/>
            </a:pPr>
            <a:r>
              <a:rPr lang="en-GB" sz="2400" dirty="0" smtClean="0"/>
              <a:t>Remember to track key moments of sympathy and note why you made your choices on the opposite page.</a:t>
            </a:r>
            <a:endParaRPr lang="en-GB" sz="2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9" t="6449" b="7826"/>
          <a:stretch/>
        </p:blipFill>
        <p:spPr>
          <a:xfrm>
            <a:off x="4572000" y="1628800"/>
            <a:ext cx="4288672" cy="3281180"/>
          </a:xfrm>
          <a:ln w="28575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4591031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266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Task: Fezziwig’s Party Questions</a:t>
            </a:r>
            <a:endParaRPr lang="en-GB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504" y="1268760"/>
            <a:ext cx="5472608" cy="5040560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>
            <a:normAutofit fontScale="85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GB" dirty="0"/>
              <a:t>How do Mr and Mrs Fezziwig treat their workers at the end of the party</a:t>
            </a:r>
            <a:r>
              <a:rPr lang="en-GB" dirty="0" smtClean="0"/>
              <a:t>?</a:t>
            </a:r>
          </a:p>
          <a:p>
            <a:pPr marL="514350" lvl="0" indent="-514350">
              <a:buFont typeface="+mj-lt"/>
              <a:buAutoNum type="arabicPeriod"/>
            </a:pPr>
            <a:endParaRPr lang="en-GB" sz="1300" dirty="0"/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Where do the prentices sleep? Why does Dickens add </a:t>
            </a:r>
            <a:r>
              <a:rPr lang="en-GB" dirty="0" smtClean="0"/>
              <a:t>this detail? </a:t>
            </a:r>
          </a:p>
          <a:p>
            <a:pPr marL="514350" lvl="0" indent="-514350">
              <a:buFont typeface="+mj-lt"/>
              <a:buAutoNum type="arabicPeriod"/>
            </a:pPr>
            <a:endParaRPr lang="en-GB" sz="1100" dirty="0"/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How does </a:t>
            </a:r>
            <a:r>
              <a:rPr lang="en-GB" dirty="0" smtClean="0"/>
              <a:t>Scrooge’s behaviour change throughout the party?</a:t>
            </a:r>
          </a:p>
          <a:p>
            <a:pPr marL="514350" lvl="0" indent="-514350">
              <a:buFont typeface="+mj-lt"/>
              <a:buAutoNum type="arabicPeriod"/>
            </a:pPr>
            <a:endParaRPr lang="en-GB" sz="1100" dirty="0"/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What is the ghost’s lesson for Scrooge to learn</a:t>
            </a:r>
            <a:r>
              <a:rPr lang="en-GB" dirty="0" smtClean="0"/>
              <a:t>?</a:t>
            </a:r>
          </a:p>
          <a:p>
            <a:pPr marL="514350" lvl="0" indent="-514350">
              <a:buFont typeface="+mj-lt"/>
              <a:buAutoNum type="arabicPeriod"/>
            </a:pPr>
            <a:endParaRPr lang="en-GB" sz="1100" dirty="0"/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Where do the themes of the Christmas spirit and poverty appear in the </a:t>
            </a:r>
            <a:r>
              <a:rPr lang="en-GB" dirty="0" smtClean="0"/>
              <a:t>party scene?</a:t>
            </a:r>
          </a:p>
          <a:p>
            <a:pPr marL="514350" lvl="0" indent="-514350">
              <a:buFont typeface="+mj-lt"/>
              <a:buAutoNum type="arabicPeriod"/>
            </a:pPr>
            <a:endParaRPr lang="en-GB" sz="1100" dirty="0"/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What do you think Scrooge would like to say to the clerks? 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8" t="382" r="11772" b="-382"/>
          <a:stretch/>
        </p:blipFill>
        <p:spPr bwMode="auto">
          <a:xfrm>
            <a:off x="5796136" y="1916832"/>
            <a:ext cx="3155950" cy="3846909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38775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266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Plenary Task: Peer Assessment</a:t>
            </a:r>
            <a:endParaRPr lang="en-GB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504" y="1268760"/>
            <a:ext cx="5616624" cy="5184576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>
            <a:normAutofit fontScale="85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Regardless of class, they “shake </a:t>
            </a:r>
            <a:r>
              <a:rPr lang="en-GB" dirty="0"/>
              <a:t>hands with every person </a:t>
            </a:r>
            <a:r>
              <a:rPr lang="en-GB" dirty="0" smtClean="0"/>
              <a:t>individually”. </a:t>
            </a:r>
          </a:p>
          <a:p>
            <a:pPr marL="514350" lvl="0" indent="-514350">
              <a:buFont typeface="+mj-lt"/>
              <a:buAutoNum type="arabicPeriod"/>
            </a:pPr>
            <a:endParaRPr lang="en-GB" sz="1300" dirty="0"/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The prentices sleep “under a counter” to show their lives are ruled by money.</a:t>
            </a:r>
          </a:p>
          <a:p>
            <a:pPr marL="514350" lvl="0" indent="-514350">
              <a:buFont typeface="+mj-lt"/>
              <a:buAutoNum type="arabicPeriod"/>
            </a:pPr>
            <a:endParaRPr lang="en-GB" sz="1100" dirty="0"/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Scrooge begins to remember and reconnect with his former happy self.</a:t>
            </a:r>
          </a:p>
          <a:p>
            <a:pPr marL="514350" lvl="0" indent="-514350">
              <a:buFont typeface="+mj-lt"/>
              <a:buAutoNum type="arabicPeriod"/>
            </a:pPr>
            <a:endParaRPr lang="en-GB" sz="1100" dirty="0"/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Scrooge learns that a little money can make a big difference to poor people.</a:t>
            </a:r>
          </a:p>
          <a:p>
            <a:pPr marL="514350" lvl="0" indent="-514350">
              <a:buFont typeface="+mj-lt"/>
              <a:buAutoNum type="arabicPeriod"/>
            </a:pPr>
            <a:endParaRPr lang="en-GB" sz="1100" dirty="0"/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The poor, despite their circumstances, are full of the Christmas spirit. Wealth and happiness are not connected.</a:t>
            </a:r>
          </a:p>
          <a:p>
            <a:pPr marL="514350" lvl="0" indent="-514350">
              <a:buFont typeface="+mj-lt"/>
              <a:buAutoNum type="arabicPeriod"/>
            </a:pPr>
            <a:endParaRPr lang="en-GB" sz="1100" dirty="0"/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Scrooge is self-reflecting and would like to make amends with his clerk, Bob.  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8" t="382" r="11772" b="-382"/>
          <a:stretch/>
        </p:blipFill>
        <p:spPr bwMode="auto">
          <a:xfrm>
            <a:off x="5868144" y="1268760"/>
            <a:ext cx="3155950" cy="3846909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68144" y="5229200"/>
            <a:ext cx="3164369" cy="1323439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Mark your partner’s work. Check the content, but keep an eye out for SPaG errors too!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24410691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Starter Activity: </a:t>
            </a:r>
            <a:r>
              <a:rPr lang="en-GB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Useful Haunting</a:t>
            </a:r>
            <a:endParaRPr lang="en-GB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43419" y="1484784"/>
            <a:ext cx="5544616" cy="1612775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sz="2400" dirty="0" smtClean="0"/>
              <a:t>Read the persuasive speech, ‘The Useful Haunting’. It tries to argue that the most influential character to Scrooge in the novella (so far) is Marley. </a:t>
            </a:r>
            <a:endParaRPr lang="en-GB" sz="2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484784"/>
            <a:ext cx="2927625" cy="4904922"/>
          </a:xfrm>
          <a:ln w="28575">
            <a:solidFill>
              <a:srgbClr val="7030A0"/>
            </a:solidFill>
          </a:ln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143419" y="3258732"/>
            <a:ext cx="5544616" cy="2232248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GB" sz="2400" dirty="0" smtClean="0"/>
              <a:t>Highlight and annotate the following persuasive devices in the speech: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GB" sz="2400" b="1" dirty="0" smtClean="0">
                <a:solidFill>
                  <a:srgbClr val="7030A0"/>
                </a:solidFill>
              </a:rPr>
              <a:t>Emotive language</a:t>
            </a:r>
            <a:r>
              <a:rPr lang="en-GB" sz="2400" dirty="0" smtClean="0"/>
              <a:t>, </a:t>
            </a:r>
            <a:r>
              <a:rPr lang="en-GB" sz="2400" b="1" dirty="0" smtClean="0">
                <a:solidFill>
                  <a:srgbClr val="7030A0"/>
                </a:solidFill>
              </a:rPr>
              <a:t>evidence</a:t>
            </a:r>
            <a:r>
              <a:rPr lang="en-GB" sz="2400" dirty="0" smtClean="0"/>
              <a:t>, </a:t>
            </a:r>
            <a:r>
              <a:rPr lang="en-GB" sz="2400" b="1" dirty="0" smtClean="0">
                <a:solidFill>
                  <a:srgbClr val="7030A0"/>
                </a:solidFill>
              </a:rPr>
              <a:t>direct address</a:t>
            </a:r>
            <a:r>
              <a:rPr lang="en-GB" sz="2400" dirty="0" smtClean="0"/>
              <a:t>, </a:t>
            </a:r>
            <a:r>
              <a:rPr lang="en-GB" sz="2400" b="1" dirty="0" smtClean="0">
                <a:solidFill>
                  <a:srgbClr val="7030A0"/>
                </a:solidFill>
              </a:rPr>
              <a:t>rhetorical question</a:t>
            </a:r>
            <a:r>
              <a:rPr lang="en-GB" sz="2400" dirty="0" smtClean="0"/>
              <a:t>, </a:t>
            </a:r>
            <a:r>
              <a:rPr lang="en-GB" sz="2400" b="1" dirty="0" smtClean="0">
                <a:solidFill>
                  <a:srgbClr val="7030A0"/>
                </a:solidFill>
              </a:rPr>
              <a:t>rule of three</a:t>
            </a:r>
            <a:r>
              <a:rPr lang="en-GB" sz="2400" dirty="0" smtClean="0"/>
              <a:t>,</a:t>
            </a:r>
            <a:r>
              <a:rPr lang="en-GB" sz="2400" b="1" dirty="0" smtClean="0"/>
              <a:t> </a:t>
            </a:r>
            <a:r>
              <a:rPr lang="en-GB" sz="2400" b="1" dirty="0" smtClean="0">
                <a:solidFill>
                  <a:srgbClr val="7030A0"/>
                </a:solidFill>
              </a:rPr>
              <a:t>repetition</a:t>
            </a:r>
            <a:r>
              <a:rPr lang="en-GB" sz="2400" dirty="0" smtClean="0"/>
              <a:t>,</a:t>
            </a:r>
            <a:r>
              <a:rPr lang="en-GB" sz="2400" b="1" dirty="0" smtClean="0">
                <a:solidFill>
                  <a:srgbClr val="7030A0"/>
                </a:solidFill>
              </a:rPr>
              <a:t> short sentences</a:t>
            </a:r>
            <a:r>
              <a:rPr lang="en-GB" sz="2400" dirty="0" smtClean="0">
                <a:solidFill>
                  <a:srgbClr val="7030A0"/>
                </a:solidFill>
              </a:rPr>
              <a:t> </a:t>
            </a:r>
            <a:r>
              <a:rPr lang="en-GB" sz="2400" dirty="0" smtClean="0"/>
              <a:t>and </a:t>
            </a:r>
            <a:r>
              <a:rPr lang="en-GB" sz="2400" b="1" dirty="0" smtClean="0">
                <a:solidFill>
                  <a:srgbClr val="7030A0"/>
                </a:solidFill>
              </a:rPr>
              <a:t>counter argument</a:t>
            </a:r>
            <a:r>
              <a:rPr lang="en-GB" sz="2400" dirty="0" smtClean="0"/>
              <a:t>.</a:t>
            </a:r>
            <a:endParaRPr lang="en-GB" sz="240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en-GB" sz="2400" dirty="0" smtClean="0"/>
          </a:p>
          <a:p>
            <a:pPr marL="0" indent="0" algn="just">
              <a:buFont typeface="Arial" panose="020B0604020202020204" pitchFamily="34" charset="0"/>
              <a:buNone/>
            </a:pPr>
            <a:endParaRPr lang="en-GB" sz="240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en-GB" sz="2400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143419" y="5661248"/>
            <a:ext cx="5544615" cy="855712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b="1" dirty="0" smtClean="0"/>
              <a:t>How effective is the speech in your opinion and why?</a:t>
            </a:r>
            <a:endParaRPr lang="en-GB" sz="2400" b="1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316770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648072"/>
          </a:xfrm>
          <a:noFill/>
        </p:spPr>
        <p:txBody>
          <a:bodyPr>
            <a:noAutofit/>
          </a:bodyPr>
          <a:lstStyle/>
          <a:p>
            <a:r>
              <a:rPr lang="en-GB" sz="5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A Christmas Carol</a:t>
            </a:r>
            <a:br>
              <a:rPr lang="en-GB" sz="5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</a:br>
            <a:endParaRPr lang="en-US" sz="5400" i="1" dirty="0">
              <a:solidFill>
                <a:srgbClr val="7030A0"/>
              </a:solidFill>
            </a:endParaRPr>
          </a:p>
        </p:txBody>
      </p:sp>
      <p:sp>
        <p:nvSpPr>
          <p:cNvPr id="29798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3568" y="4509120"/>
            <a:ext cx="7992887" cy="1184995"/>
          </a:xfrm>
          <a:noFill/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sz="500" b="1" dirty="0" smtClean="0">
              <a:latin typeface="Trebuchet MS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en-GB" sz="4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en-GB" sz="40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rebuchet MS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en-GB" sz="40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rebuchet MS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en-GB" sz="19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rebuchet MS" pitchFamily="34" charset="0"/>
              </a:rPr>
              <a:t>Belle &amp; The Engagement</a:t>
            </a:r>
            <a:endParaRPr lang="en-GB" sz="4000" b="1" dirty="0" smtClean="0">
              <a:solidFill>
                <a:srgbClr val="7030A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rebuchet MS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06"/>
          <a:stretch/>
        </p:blipFill>
        <p:spPr bwMode="auto">
          <a:xfrm>
            <a:off x="827584" y="1196752"/>
            <a:ext cx="7356254" cy="3139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24891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Objectives</a:t>
            </a:r>
            <a:endParaRPr lang="en-GB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547260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i="1" dirty="0" smtClean="0">
                <a:solidFill>
                  <a:srgbClr val="7030A0"/>
                </a:solidFill>
              </a:rPr>
              <a:t>By the end of the lesson…</a:t>
            </a:r>
          </a:p>
          <a:p>
            <a:pPr marL="0" indent="0">
              <a:buNone/>
            </a:pPr>
            <a:endParaRPr lang="en-GB" sz="2400" b="1" dirty="0">
              <a:solidFill>
                <a:srgbClr val="7030A0"/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en-GB" sz="2400" b="1" dirty="0" smtClean="0">
                <a:solidFill>
                  <a:srgbClr val="7030A0"/>
                </a:solidFill>
              </a:rPr>
              <a:t>You </a:t>
            </a:r>
            <a:r>
              <a:rPr lang="en-GB" sz="2400" b="1" dirty="0">
                <a:solidFill>
                  <a:srgbClr val="7030A0"/>
                </a:solidFill>
              </a:rPr>
              <a:t>will be able to create </a:t>
            </a:r>
            <a:r>
              <a:rPr lang="en-GB" sz="2400" b="1" dirty="0" smtClean="0">
                <a:solidFill>
                  <a:srgbClr val="7030A0"/>
                </a:solidFill>
              </a:rPr>
              <a:t>a persuasive </a:t>
            </a:r>
            <a:r>
              <a:rPr lang="en-GB" sz="2400" b="1" dirty="0">
                <a:solidFill>
                  <a:srgbClr val="7030A0"/>
                </a:solidFill>
              </a:rPr>
              <a:t>argument for a </a:t>
            </a:r>
            <a:r>
              <a:rPr lang="en-GB" sz="2400" b="1" dirty="0" smtClean="0">
                <a:solidFill>
                  <a:srgbClr val="7030A0"/>
                </a:solidFill>
              </a:rPr>
              <a:t>character</a:t>
            </a:r>
          </a:p>
          <a:p>
            <a:pPr lvl="0">
              <a:buFont typeface="Wingdings" panose="05000000000000000000" pitchFamily="2" charset="2"/>
              <a:buChar char="ü"/>
            </a:pPr>
            <a:endParaRPr lang="en-GB" sz="2400" b="1" dirty="0">
              <a:solidFill>
                <a:srgbClr val="7030A0"/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en-GB" sz="2400" b="1" dirty="0" smtClean="0">
                <a:solidFill>
                  <a:srgbClr val="7030A0"/>
                </a:solidFill>
              </a:rPr>
              <a:t>You </a:t>
            </a:r>
            <a:r>
              <a:rPr lang="en-GB" sz="2400" b="1" dirty="0">
                <a:solidFill>
                  <a:srgbClr val="7030A0"/>
                </a:solidFill>
              </a:rPr>
              <a:t>will consolidate </a:t>
            </a:r>
            <a:r>
              <a:rPr lang="en-GB" sz="2400" b="1" dirty="0" smtClean="0">
                <a:solidFill>
                  <a:srgbClr val="7030A0"/>
                </a:solidFill>
              </a:rPr>
              <a:t>your </a:t>
            </a:r>
            <a:r>
              <a:rPr lang="en-GB" sz="2400" b="1" dirty="0">
                <a:solidFill>
                  <a:srgbClr val="7030A0"/>
                </a:solidFill>
              </a:rPr>
              <a:t>knowledge of Stave Two</a:t>
            </a:r>
          </a:p>
          <a:p>
            <a:pPr>
              <a:buFont typeface="Wingdings" pitchFamily="2" charset="2"/>
              <a:buChar char="ü"/>
            </a:pPr>
            <a:endParaRPr lang="en-GB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GB" sz="2400" b="1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628800"/>
            <a:ext cx="3275539" cy="4136171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727379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60648" y="-25183"/>
            <a:ext cx="91440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Task: Persuasive Speech</a:t>
            </a:r>
            <a:endParaRPr lang="en-GB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8254" y="1124744"/>
            <a:ext cx="6516813" cy="2358894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GB" sz="2400" dirty="0" smtClean="0"/>
              <a:t>With your partner, write a persuasive speech, in the </a:t>
            </a:r>
            <a:r>
              <a:rPr lang="en-GB" sz="2400" b="1" dirty="0" smtClean="0">
                <a:solidFill>
                  <a:srgbClr val="7030A0"/>
                </a:solidFill>
              </a:rPr>
              <a:t>back of your book</a:t>
            </a:r>
            <a:r>
              <a:rPr lang="en-GB" sz="2400" dirty="0" smtClean="0"/>
              <a:t>, that argues for </a:t>
            </a:r>
            <a:r>
              <a:rPr lang="en-GB" sz="2400" b="1" dirty="0" smtClean="0">
                <a:solidFill>
                  <a:srgbClr val="7030A0"/>
                </a:solidFill>
              </a:rPr>
              <a:t>Little Fan</a:t>
            </a:r>
            <a:r>
              <a:rPr lang="en-GB" sz="2400" dirty="0" smtClean="0"/>
              <a:t>, </a:t>
            </a:r>
            <a:r>
              <a:rPr lang="en-GB" sz="2400" b="1" dirty="0" smtClean="0">
                <a:solidFill>
                  <a:srgbClr val="7030A0"/>
                </a:solidFill>
              </a:rPr>
              <a:t>Belle</a:t>
            </a:r>
            <a:r>
              <a:rPr lang="en-GB" sz="2400" dirty="0" smtClean="0">
                <a:solidFill>
                  <a:srgbClr val="7030A0"/>
                </a:solidFill>
              </a:rPr>
              <a:t> </a:t>
            </a:r>
            <a:r>
              <a:rPr lang="en-GB" sz="2400" dirty="0" smtClean="0"/>
              <a:t>or </a:t>
            </a:r>
            <a:r>
              <a:rPr lang="en-GB" sz="2400" b="1" dirty="0" smtClean="0">
                <a:solidFill>
                  <a:srgbClr val="7030A0"/>
                </a:solidFill>
              </a:rPr>
              <a:t>Fezziwig</a:t>
            </a:r>
            <a:r>
              <a:rPr lang="en-GB" sz="2400" dirty="0" smtClean="0">
                <a:solidFill>
                  <a:srgbClr val="7030A0"/>
                </a:solidFill>
              </a:rPr>
              <a:t> </a:t>
            </a:r>
            <a:r>
              <a:rPr lang="en-GB" sz="2400" dirty="0" smtClean="0"/>
              <a:t>as the most influential  character to Scrooge in Stave Two. Use  </a:t>
            </a:r>
            <a:r>
              <a:rPr lang="en-GB" sz="2400" i="1" dirty="0" smtClean="0"/>
              <a:t>The Useful Haunting </a:t>
            </a:r>
            <a:r>
              <a:rPr lang="en-GB" sz="2400" dirty="0" smtClean="0"/>
              <a:t>as a guide. </a:t>
            </a:r>
            <a:r>
              <a:rPr lang="en-GB" sz="2400" b="1" dirty="0" smtClean="0"/>
              <a:t>Be ready to deliver your speech at the end of the lesson!</a:t>
            </a:r>
            <a:endParaRPr lang="en-GB" sz="2400" b="1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143419" y="3717032"/>
            <a:ext cx="6516813" cy="1754444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GB" sz="2400" dirty="0" smtClean="0"/>
              <a:t>Include some of the following persuasive devices: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GB" sz="2400" b="1" dirty="0" smtClean="0">
                <a:solidFill>
                  <a:srgbClr val="7030A0"/>
                </a:solidFill>
              </a:rPr>
              <a:t>Emotive language</a:t>
            </a:r>
            <a:r>
              <a:rPr lang="en-GB" sz="2400" dirty="0" smtClean="0"/>
              <a:t>, </a:t>
            </a:r>
            <a:r>
              <a:rPr lang="en-GB" sz="2400" b="1" dirty="0" smtClean="0">
                <a:solidFill>
                  <a:srgbClr val="7030A0"/>
                </a:solidFill>
              </a:rPr>
              <a:t>evidence</a:t>
            </a:r>
            <a:r>
              <a:rPr lang="en-GB" sz="2400" dirty="0" smtClean="0"/>
              <a:t>, </a:t>
            </a:r>
            <a:r>
              <a:rPr lang="en-GB" sz="2400" b="1" dirty="0" smtClean="0">
                <a:solidFill>
                  <a:srgbClr val="7030A0"/>
                </a:solidFill>
              </a:rPr>
              <a:t>direct address</a:t>
            </a:r>
            <a:r>
              <a:rPr lang="en-GB" sz="2400" dirty="0" smtClean="0"/>
              <a:t>, </a:t>
            </a:r>
            <a:r>
              <a:rPr lang="en-GB" sz="2400" b="1" dirty="0" smtClean="0">
                <a:solidFill>
                  <a:srgbClr val="7030A0"/>
                </a:solidFill>
              </a:rPr>
              <a:t>rhetorical question</a:t>
            </a:r>
            <a:r>
              <a:rPr lang="en-GB" sz="2400" dirty="0" smtClean="0"/>
              <a:t>, </a:t>
            </a:r>
            <a:r>
              <a:rPr lang="en-GB" sz="2400" b="1" dirty="0" smtClean="0">
                <a:solidFill>
                  <a:srgbClr val="7030A0"/>
                </a:solidFill>
              </a:rPr>
              <a:t>rule of three</a:t>
            </a:r>
            <a:r>
              <a:rPr lang="en-GB" sz="2400" dirty="0" smtClean="0"/>
              <a:t>,</a:t>
            </a:r>
            <a:r>
              <a:rPr lang="en-GB" sz="2400" b="1" dirty="0" smtClean="0"/>
              <a:t> </a:t>
            </a:r>
            <a:r>
              <a:rPr lang="en-GB" sz="2400" b="1" dirty="0" smtClean="0">
                <a:solidFill>
                  <a:srgbClr val="7030A0"/>
                </a:solidFill>
              </a:rPr>
              <a:t>repetition</a:t>
            </a:r>
            <a:r>
              <a:rPr lang="en-GB" sz="2400" dirty="0" smtClean="0"/>
              <a:t>,</a:t>
            </a:r>
            <a:r>
              <a:rPr lang="en-GB" sz="2400" b="1" dirty="0" smtClean="0">
                <a:solidFill>
                  <a:srgbClr val="7030A0"/>
                </a:solidFill>
              </a:rPr>
              <a:t> short sentences</a:t>
            </a:r>
            <a:r>
              <a:rPr lang="en-GB" sz="2400" dirty="0" smtClean="0">
                <a:solidFill>
                  <a:srgbClr val="7030A0"/>
                </a:solidFill>
              </a:rPr>
              <a:t> </a:t>
            </a:r>
            <a:r>
              <a:rPr lang="en-GB" sz="2400" dirty="0" smtClean="0"/>
              <a:t>and </a:t>
            </a:r>
            <a:r>
              <a:rPr lang="en-GB" sz="2400" b="1" dirty="0" smtClean="0">
                <a:solidFill>
                  <a:srgbClr val="7030A0"/>
                </a:solidFill>
              </a:rPr>
              <a:t>counter argument</a:t>
            </a:r>
            <a:r>
              <a:rPr lang="en-GB" sz="2400" dirty="0" smtClean="0"/>
              <a:t>.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n-GB" sz="240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en-GB" sz="2400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143418" y="5682061"/>
            <a:ext cx="6660829" cy="427856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b="1" dirty="0" smtClean="0"/>
              <a:t>Use the correct layout and pay attention to SPaG!</a:t>
            </a:r>
            <a:endParaRPr lang="en-GB" sz="2400" b="1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en-GB" sz="24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" r="60776" b="12006"/>
          <a:stretch/>
        </p:blipFill>
        <p:spPr bwMode="auto">
          <a:xfrm>
            <a:off x="6969077" y="227198"/>
            <a:ext cx="1930656" cy="2275625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8" t="382" r="11772" b="-382"/>
          <a:stretch/>
        </p:blipFill>
        <p:spPr bwMode="auto">
          <a:xfrm>
            <a:off x="6964225" y="4464453"/>
            <a:ext cx="1924389" cy="2345711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1"/>
          <a:stretch/>
        </p:blipFill>
        <p:spPr bwMode="auto">
          <a:xfrm>
            <a:off x="6948264" y="2502823"/>
            <a:ext cx="1930656" cy="1961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456710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60648" y="-25183"/>
            <a:ext cx="91440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Plenary Activity: Debate!</a:t>
            </a:r>
            <a:endParaRPr lang="en-GB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17314" y="980728"/>
            <a:ext cx="6686933" cy="2358894"/>
          </a:xfr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GB" dirty="0" smtClean="0"/>
              <a:t>I want to hear at least one argument for each of the characters. Listen closely to the </a:t>
            </a:r>
            <a:r>
              <a:rPr lang="en-GB" smtClean="0"/>
              <a:t>pair speaking, </a:t>
            </a:r>
            <a:r>
              <a:rPr lang="en-GB" dirty="0" smtClean="0"/>
              <a:t>as I may ask you to explain the persuasive devices they used or to counter argue their point of view!</a:t>
            </a:r>
            <a:endParaRPr lang="en-GB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143419" y="3487652"/>
            <a:ext cx="6660828" cy="1754444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GB" sz="2400" dirty="0"/>
              <a:t>P</a:t>
            </a:r>
            <a:r>
              <a:rPr lang="en-GB" sz="2400" dirty="0" smtClean="0"/>
              <a:t>ersuasive devices: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GB" sz="2400" b="1" dirty="0" smtClean="0">
                <a:solidFill>
                  <a:srgbClr val="7030A0"/>
                </a:solidFill>
              </a:rPr>
              <a:t>Emotive language</a:t>
            </a:r>
            <a:r>
              <a:rPr lang="en-GB" sz="2400" dirty="0" smtClean="0"/>
              <a:t>, </a:t>
            </a:r>
            <a:r>
              <a:rPr lang="en-GB" sz="2400" b="1" dirty="0" smtClean="0">
                <a:solidFill>
                  <a:srgbClr val="7030A0"/>
                </a:solidFill>
              </a:rPr>
              <a:t>evidence</a:t>
            </a:r>
            <a:r>
              <a:rPr lang="en-GB" sz="2400" dirty="0" smtClean="0"/>
              <a:t>, </a:t>
            </a:r>
            <a:r>
              <a:rPr lang="en-GB" sz="2400" b="1" dirty="0" smtClean="0">
                <a:solidFill>
                  <a:srgbClr val="7030A0"/>
                </a:solidFill>
              </a:rPr>
              <a:t>direct address</a:t>
            </a:r>
            <a:r>
              <a:rPr lang="en-GB" sz="2400" dirty="0" smtClean="0"/>
              <a:t>, </a:t>
            </a:r>
            <a:r>
              <a:rPr lang="en-GB" sz="2400" b="1" dirty="0" smtClean="0">
                <a:solidFill>
                  <a:srgbClr val="7030A0"/>
                </a:solidFill>
              </a:rPr>
              <a:t>rhetorical question</a:t>
            </a:r>
            <a:r>
              <a:rPr lang="en-GB" sz="2400" dirty="0" smtClean="0"/>
              <a:t>, </a:t>
            </a:r>
            <a:r>
              <a:rPr lang="en-GB" sz="2400" b="1" dirty="0" smtClean="0">
                <a:solidFill>
                  <a:srgbClr val="7030A0"/>
                </a:solidFill>
              </a:rPr>
              <a:t>rule of three</a:t>
            </a:r>
            <a:r>
              <a:rPr lang="en-GB" sz="2400" dirty="0" smtClean="0"/>
              <a:t>,</a:t>
            </a:r>
            <a:r>
              <a:rPr lang="en-GB" sz="2400" b="1" dirty="0" smtClean="0"/>
              <a:t> </a:t>
            </a:r>
            <a:r>
              <a:rPr lang="en-GB" sz="2400" b="1" dirty="0" smtClean="0">
                <a:solidFill>
                  <a:srgbClr val="7030A0"/>
                </a:solidFill>
              </a:rPr>
              <a:t>repetition</a:t>
            </a:r>
            <a:r>
              <a:rPr lang="en-GB" sz="2400" dirty="0" smtClean="0"/>
              <a:t>,</a:t>
            </a:r>
            <a:r>
              <a:rPr lang="en-GB" sz="2400" b="1" dirty="0" smtClean="0">
                <a:solidFill>
                  <a:srgbClr val="7030A0"/>
                </a:solidFill>
              </a:rPr>
              <a:t> short sentences</a:t>
            </a:r>
            <a:r>
              <a:rPr lang="en-GB" sz="2400" dirty="0" smtClean="0">
                <a:solidFill>
                  <a:srgbClr val="7030A0"/>
                </a:solidFill>
              </a:rPr>
              <a:t> </a:t>
            </a:r>
            <a:r>
              <a:rPr lang="en-GB" sz="2400" dirty="0" smtClean="0"/>
              <a:t>and </a:t>
            </a:r>
            <a:r>
              <a:rPr lang="en-GB" sz="2400" b="1" dirty="0" smtClean="0">
                <a:solidFill>
                  <a:srgbClr val="7030A0"/>
                </a:solidFill>
              </a:rPr>
              <a:t>counter argument</a:t>
            </a:r>
            <a:r>
              <a:rPr lang="en-GB" sz="2400" dirty="0" smtClean="0"/>
              <a:t>.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n-GB" sz="240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en-GB" sz="2400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143418" y="5373216"/>
            <a:ext cx="6660829" cy="1368151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b="1" dirty="0" smtClean="0"/>
              <a:t>Class Vote: </a:t>
            </a:r>
          </a:p>
          <a:p>
            <a:pPr marL="457200" indent="-457200" algn="ctr">
              <a:buAutoNum type="arabicPeriod"/>
            </a:pPr>
            <a:r>
              <a:rPr lang="en-GB" sz="2400" b="1" dirty="0" smtClean="0"/>
              <a:t>Which pair had the most persuasive argument?</a:t>
            </a:r>
          </a:p>
          <a:p>
            <a:pPr marL="457200" indent="-457200" algn="ctr">
              <a:buAutoNum type="arabicPeriod"/>
            </a:pPr>
            <a:r>
              <a:rPr lang="en-GB" sz="2400" b="1" dirty="0"/>
              <a:t>W</a:t>
            </a:r>
            <a:r>
              <a:rPr lang="en-GB" sz="2400" b="1" dirty="0" smtClean="0"/>
              <a:t>ho is the most influential character in Stave Two?</a:t>
            </a:r>
            <a:endParaRPr lang="en-GB" sz="2400" b="1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en-GB" sz="24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" r="60776" b="12006"/>
          <a:stretch/>
        </p:blipFill>
        <p:spPr bwMode="auto">
          <a:xfrm>
            <a:off x="6969077" y="227198"/>
            <a:ext cx="1930656" cy="2275625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8" t="382" r="11772" b="-382"/>
          <a:stretch/>
        </p:blipFill>
        <p:spPr bwMode="auto">
          <a:xfrm>
            <a:off x="6964225" y="4464453"/>
            <a:ext cx="1924389" cy="2345711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1"/>
          <a:stretch/>
        </p:blipFill>
        <p:spPr bwMode="auto">
          <a:xfrm>
            <a:off x="6948264" y="2502823"/>
            <a:ext cx="1930656" cy="1961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428651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884</Words>
  <Application>Microsoft Office PowerPoint</Application>
  <PresentationFormat>On-screen Show (4:3)</PresentationFormat>
  <Paragraphs>100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Starter Activity: what is a ‘stave’?</vt:lpstr>
      <vt:lpstr>A Christmas Carol </vt:lpstr>
      <vt:lpstr>Learning Objectives</vt:lpstr>
      <vt:lpstr>Task: Sympathy Graph</vt:lpstr>
      <vt:lpstr>Plenary Activity: Sharing Results</vt:lpstr>
      <vt:lpstr>Starter Activity: Hot-Seating Scrooge</vt:lpstr>
      <vt:lpstr>A Christmas Carol </vt:lpstr>
      <vt:lpstr>Learning Objectives</vt:lpstr>
      <vt:lpstr>Task: Sympathy Graph</vt:lpstr>
      <vt:lpstr>Task: Fezziwig’s Party Questions</vt:lpstr>
      <vt:lpstr>Plenary Task: Peer Assessment</vt:lpstr>
      <vt:lpstr>Starter Activity: The Useful Haunting</vt:lpstr>
      <vt:lpstr>A Christmas Carol </vt:lpstr>
      <vt:lpstr>Learning Objectives</vt:lpstr>
      <vt:lpstr>Task: Persuasive Speech</vt:lpstr>
      <vt:lpstr>Plenary Activity: Debate!</vt:lpstr>
    </vt:vector>
  </TitlesOfParts>
  <Company>Wellacre Technology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Starter Activity:</dc:title>
  <dc:creator>K McDonough</dc:creator>
  <cp:lastModifiedBy>K McDonough</cp:lastModifiedBy>
  <cp:revision>41</cp:revision>
  <dcterms:created xsi:type="dcterms:W3CDTF">2015-07-25T10:29:13Z</dcterms:created>
  <dcterms:modified xsi:type="dcterms:W3CDTF">2015-08-04T16:23:01Z</dcterms:modified>
</cp:coreProperties>
</file>