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6" r:id="rId4"/>
    <p:sldId id="273" r:id="rId5"/>
    <p:sldId id="269" r:id="rId6"/>
    <p:sldId id="270" r:id="rId7"/>
    <p:sldId id="259" r:id="rId8"/>
    <p:sldId id="267" r:id="rId9"/>
    <p:sldId id="274" r:id="rId10"/>
    <p:sldId id="264" r:id="rId11"/>
    <p:sldId id="262" r:id="rId12"/>
    <p:sldId id="260" r:id="rId13"/>
    <p:sldId id="268" r:id="rId14"/>
    <p:sldId id="272" r:id="rId15"/>
    <p:sldId id="271" r:id="rId16"/>
    <p:sldId id="275" r:id="rId17"/>
    <p:sldId id="278" r:id="rId18"/>
    <p:sldId id="276" r:id="rId19"/>
    <p:sldId id="285" r:id="rId20"/>
    <p:sldId id="286" r:id="rId21"/>
    <p:sldId id="282" r:id="rId22"/>
    <p:sldId id="280" r:id="rId23"/>
    <p:sldId id="279" r:id="rId24"/>
    <p:sldId id="277" r:id="rId25"/>
    <p:sldId id="283" r:id="rId26"/>
    <p:sldId id="284"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656" y="-2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EDB3544-F709-4C8C-8572-6B7CB4B0463A}" type="datetimeFigureOut">
              <a:rPr lang="en-GB" smtClean="0"/>
              <a:t>04/08/2015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3E0DBC-10A2-49FF-B8D5-E4B6250FF014}" type="slidenum">
              <a:rPr lang="en-GB" smtClean="0"/>
              <a:t>‹#›</a:t>
            </a:fld>
            <a:endParaRPr lang="en-GB"/>
          </a:p>
        </p:txBody>
      </p:sp>
    </p:spTree>
    <p:extLst>
      <p:ext uri="{BB962C8B-B14F-4D97-AF65-F5344CB8AC3E}">
        <p14:creationId xmlns:p14="http://schemas.microsoft.com/office/powerpoint/2010/main" val="895060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EDB3544-F709-4C8C-8572-6B7CB4B0463A}" type="datetimeFigureOut">
              <a:rPr lang="en-GB" smtClean="0"/>
              <a:t>04/08/2015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3E0DBC-10A2-49FF-B8D5-E4B6250FF014}" type="slidenum">
              <a:rPr lang="en-GB" smtClean="0"/>
              <a:t>‹#›</a:t>
            </a:fld>
            <a:endParaRPr lang="en-GB"/>
          </a:p>
        </p:txBody>
      </p:sp>
    </p:spTree>
    <p:extLst>
      <p:ext uri="{BB962C8B-B14F-4D97-AF65-F5344CB8AC3E}">
        <p14:creationId xmlns:p14="http://schemas.microsoft.com/office/powerpoint/2010/main" val="3082860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DB3544-F709-4C8C-8572-6B7CB4B0463A}" type="datetimeFigureOut">
              <a:rPr lang="en-GB" smtClean="0"/>
              <a:t>04/08/2015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3E0DBC-10A2-49FF-B8D5-E4B6250FF014}" type="slidenum">
              <a:rPr lang="en-GB" smtClean="0"/>
              <a:t>‹#›</a:t>
            </a:fld>
            <a:endParaRPr lang="en-GB"/>
          </a:p>
        </p:txBody>
      </p:sp>
    </p:spTree>
    <p:extLst>
      <p:ext uri="{BB962C8B-B14F-4D97-AF65-F5344CB8AC3E}">
        <p14:creationId xmlns:p14="http://schemas.microsoft.com/office/powerpoint/2010/main" val="2621145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EDB3544-F709-4C8C-8572-6B7CB4B0463A}" type="datetimeFigureOut">
              <a:rPr lang="en-GB" smtClean="0"/>
              <a:t>04/08/2015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F3E0DBC-10A2-49FF-B8D5-E4B6250FF014}" type="slidenum">
              <a:rPr lang="en-GB" smtClean="0"/>
              <a:t>‹#›</a:t>
            </a:fld>
            <a:endParaRPr lang="en-GB"/>
          </a:p>
        </p:txBody>
      </p:sp>
    </p:spTree>
    <p:extLst>
      <p:ext uri="{BB962C8B-B14F-4D97-AF65-F5344CB8AC3E}">
        <p14:creationId xmlns:p14="http://schemas.microsoft.com/office/powerpoint/2010/main" val="265783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EDB3544-F709-4C8C-8572-6B7CB4B0463A}" type="datetimeFigureOut">
              <a:rPr lang="en-GB" smtClean="0"/>
              <a:t>04/08/2015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F3E0DBC-10A2-49FF-B8D5-E4B6250FF014}" type="slidenum">
              <a:rPr lang="en-GB" smtClean="0"/>
              <a:t>‹#›</a:t>
            </a:fld>
            <a:endParaRPr lang="en-GB"/>
          </a:p>
        </p:txBody>
      </p:sp>
    </p:spTree>
    <p:extLst>
      <p:ext uri="{BB962C8B-B14F-4D97-AF65-F5344CB8AC3E}">
        <p14:creationId xmlns:p14="http://schemas.microsoft.com/office/powerpoint/2010/main" val="25588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EDB3544-F709-4C8C-8572-6B7CB4B0463A}" type="datetimeFigureOut">
              <a:rPr lang="en-GB" smtClean="0"/>
              <a:t>04/08/2015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F3E0DBC-10A2-49FF-B8D5-E4B6250FF014}" type="slidenum">
              <a:rPr lang="en-GB" smtClean="0"/>
              <a:t>‹#›</a:t>
            </a:fld>
            <a:endParaRPr lang="en-GB"/>
          </a:p>
        </p:txBody>
      </p:sp>
    </p:spTree>
    <p:extLst>
      <p:ext uri="{BB962C8B-B14F-4D97-AF65-F5344CB8AC3E}">
        <p14:creationId xmlns:p14="http://schemas.microsoft.com/office/powerpoint/2010/main" val="2186758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DB3544-F709-4C8C-8572-6B7CB4B0463A}" type="datetimeFigureOut">
              <a:rPr lang="en-GB" smtClean="0"/>
              <a:t>04/08/2015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F3E0DBC-10A2-49FF-B8D5-E4B6250FF014}" type="slidenum">
              <a:rPr lang="en-GB" smtClean="0"/>
              <a:t>‹#›</a:t>
            </a:fld>
            <a:endParaRPr lang="en-GB"/>
          </a:p>
        </p:txBody>
      </p:sp>
    </p:spTree>
    <p:extLst>
      <p:ext uri="{BB962C8B-B14F-4D97-AF65-F5344CB8AC3E}">
        <p14:creationId xmlns:p14="http://schemas.microsoft.com/office/powerpoint/2010/main" val="1189286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DB3544-F709-4C8C-8572-6B7CB4B0463A}" type="datetimeFigureOut">
              <a:rPr lang="en-GB" smtClean="0"/>
              <a:t>04/08/2015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F3E0DBC-10A2-49FF-B8D5-E4B6250FF014}" type="slidenum">
              <a:rPr lang="en-GB" smtClean="0"/>
              <a:t>‹#›</a:t>
            </a:fld>
            <a:endParaRPr lang="en-GB"/>
          </a:p>
        </p:txBody>
      </p:sp>
    </p:spTree>
    <p:extLst>
      <p:ext uri="{BB962C8B-B14F-4D97-AF65-F5344CB8AC3E}">
        <p14:creationId xmlns:p14="http://schemas.microsoft.com/office/powerpoint/2010/main" val="2282727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DB3544-F709-4C8C-8572-6B7CB4B0463A}" type="datetimeFigureOut">
              <a:rPr lang="en-GB" smtClean="0"/>
              <a:t>04/08/2015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F3E0DBC-10A2-49FF-B8D5-E4B6250FF014}" type="slidenum">
              <a:rPr lang="en-GB" smtClean="0"/>
              <a:t>‹#›</a:t>
            </a:fld>
            <a:endParaRPr lang="en-GB"/>
          </a:p>
        </p:txBody>
      </p:sp>
    </p:spTree>
    <p:extLst>
      <p:ext uri="{BB962C8B-B14F-4D97-AF65-F5344CB8AC3E}">
        <p14:creationId xmlns:p14="http://schemas.microsoft.com/office/powerpoint/2010/main" val="759130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EDB3544-F709-4C8C-8572-6B7CB4B0463A}" type="datetimeFigureOut">
              <a:rPr lang="en-GB" smtClean="0"/>
              <a:t>04/08/2015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3E0DBC-10A2-49FF-B8D5-E4B6250FF014}" type="slidenum">
              <a:rPr lang="en-GB" smtClean="0"/>
              <a:t>‹#›</a:t>
            </a:fld>
            <a:endParaRPr lang="en-GB"/>
          </a:p>
        </p:txBody>
      </p:sp>
    </p:spTree>
    <p:extLst>
      <p:ext uri="{BB962C8B-B14F-4D97-AF65-F5344CB8AC3E}">
        <p14:creationId xmlns:p14="http://schemas.microsoft.com/office/powerpoint/2010/main" val="1589689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EDB3544-F709-4C8C-8572-6B7CB4B0463A}" type="datetimeFigureOut">
              <a:rPr lang="en-GB" smtClean="0"/>
              <a:t>04/08/2015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3E0DBC-10A2-49FF-B8D5-E4B6250FF014}" type="slidenum">
              <a:rPr lang="en-GB" smtClean="0"/>
              <a:t>‹#›</a:t>
            </a:fld>
            <a:endParaRPr lang="en-GB"/>
          </a:p>
        </p:txBody>
      </p:sp>
    </p:spTree>
    <p:extLst>
      <p:ext uri="{BB962C8B-B14F-4D97-AF65-F5344CB8AC3E}">
        <p14:creationId xmlns:p14="http://schemas.microsoft.com/office/powerpoint/2010/main" val="3994377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DB3544-F709-4C8C-8572-6B7CB4B0463A}" type="datetimeFigureOut">
              <a:rPr lang="en-GB" smtClean="0"/>
              <a:t>04/08/2015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3E0DBC-10A2-49FF-B8D5-E4B6250FF014}" type="slidenum">
              <a:rPr lang="en-GB" smtClean="0"/>
              <a:t>‹#›</a:t>
            </a:fld>
            <a:endParaRPr lang="en-GB"/>
          </a:p>
        </p:txBody>
      </p:sp>
    </p:spTree>
    <p:extLst>
      <p:ext uri="{BB962C8B-B14F-4D97-AF65-F5344CB8AC3E}">
        <p14:creationId xmlns:p14="http://schemas.microsoft.com/office/powerpoint/2010/main" val="13464540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4.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www.google.co.uk/url?sa=i&amp;rct=j&amp;q=&amp;esrc=s&amp;source=images&amp;cd=&amp;cad=rja&amp;uact=8&amp;ved=0CAcQjRxqFQoTCPDs9tPcj8cCFUQr2wodGy4CFQ&amp;url=http%3A%2F%2Fimgarcade.com%2F1%2Fhappy-scrooge%2F&amp;ei=pdfAVbCGEcTW7Aab3IioAQ&amp;bvm=bv.99261572,d.ZGU&amp;psig=AFQjCNG3_URyLvMTZmQJ_U8-iL-C3YDvsw&amp;ust=1438787844836957" TargetMode="External"/><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1400"/>
            <a:ext cx="9144000" cy="1143000"/>
          </a:xfrm>
        </p:spPr>
        <p:txBody>
          <a:bodyPr>
            <a:noAutofit/>
          </a:bodyPr>
          <a:lstStyle/>
          <a:p>
            <a:r>
              <a:rPr lang="en-GB" sz="3800" b="1" dirty="0" smtClean="0">
                <a:solidFill>
                  <a:srgbClr val="7030A0"/>
                </a:solidFill>
                <a:effectLst>
                  <a:outerShdw blurRad="38100" dist="38100" dir="2700000" algn="tl">
                    <a:srgbClr val="000000">
                      <a:alpha val="43137"/>
                    </a:srgbClr>
                  </a:outerShdw>
                </a:effectLst>
              </a:rPr>
              <a:t>Starter Activity: Stave Three Cloze Summary</a:t>
            </a:r>
            <a:endParaRPr lang="en-GB" sz="3800"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107504" y="764704"/>
            <a:ext cx="4470648" cy="5760640"/>
          </a:xfrm>
          <a:solidFill>
            <a:schemeClr val="bg1"/>
          </a:solidFill>
          <a:ln w="28575">
            <a:solidFill>
              <a:srgbClr val="7030A0"/>
            </a:solidFill>
          </a:ln>
        </p:spPr>
        <p:txBody>
          <a:bodyPr>
            <a:noAutofit/>
          </a:bodyPr>
          <a:lstStyle/>
          <a:p>
            <a:pPr marL="0" indent="0" algn="just">
              <a:buNone/>
            </a:pPr>
            <a:r>
              <a:rPr lang="en-GB" sz="1300" dirty="0"/>
              <a:t>Scrooge meets the Ghost of Christmas Present. He symbolises __________________________. He sits on a throne of food and wear a __________ with no sword (which symbolises peace). The ghost shows Scrooge the Christmas of other people: he waves his torch to spread the Christmas Spirit, focusing on poor people as they “______________”.</a:t>
            </a:r>
          </a:p>
          <a:p>
            <a:pPr marL="0" indent="0" algn="just">
              <a:buNone/>
            </a:pPr>
            <a:endParaRPr lang="en-GB" sz="800" dirty="0"/>
          </a:p>
          <a:p>
            <a:pPr marL="0" indent="0" algn="just">
              <a:buNone/>
            </a:pPr>
            <a:r>
              <a:rPr lang="en-GB" sz="1300" dirty="0"/>
              <a:t>They visit the Cratchit family, who offer the reader an idealised version of the Christmas for the poor. They wear “____________” to celebrate the day and work as a team to create their meagre Christmas dinner.  They _____________ Scrooge, despite the fact that he underpays Bob and treats him poorly. Scrooge becomes upset for Tiny Tim when the ghost reveals he will die.</a:t>
            </a:r>
          </a:p>
          <a:p>
            <a:pPr marL="0" indent="0" algn="just">
              <a:buNone/>
            </a:pPr>
            <a:endParaRPr lang="en-GB" sz="800" dirty="0"/>
          </a:p>
          <a:p>
            <a:pPr marL="0" indent="0" algn="just">
              <a:buNone/>
            </a:pPr>
            <a:r>
              <a:rPr lang="en-GB" sz="1300" dirty="0"/>
              <a:t>At Fred’s Christmas party, everyone enjoys themselves. The Cratchit family represents the poor and Fred’s party represents the _________ ___________. They make fun of Scrooge and his behaviour. Fred says his wealth is of no use as he “_____________________________”.</a:t>
            </a:r>
          </a:p>
          <a:p>
            <a:pPr marL="0" indent="0" algn="just">
              <a:buNone/>
            </a:pPr>
            <a:r>
              <a:rPr lang="en-GB" sz="1300" dirty="0"/>
              <a:t> </a:t>
            </a:r>
          </a:p>
          <a:p>
            <a:pPr marL="0" indent="0" algn="just">
              <a:buNone/>
            </a:pPr>
            <a:r>
              <a:rPr lang="en-GB" sz="1300" dirty="0"/>
              <a:t>The ghost shows Scrooge __________________________: they are personified problems of society. Scrooge is horrified and asked if they can be helped, but the ghost uses his own words to shame him: “_________________________________________________________” The ghost dies.</a:t>
            </a:r>
          </a:p>
        </p:txBody>
      </p:sp>
      <p:sp>
        <p:nvSpPr>
          <p:cNvPr id="4" name="Content Placeholder 3"/>
          <p:cNvSpPr>
            <a:spLocks noGrp="1"/>
          </p:cNvSpPr>
          <p:nvPr>
            <p:ph sz="half" idx="2"/>
          </p:nvPr>
        </p:nvSpPr>
        <p:spPr>
          <a:xfrm>
            <a:off x="4716016" y="764704"/>
            <a:ext cx="4248472" cy="5832648"/>
          </a:xfrm>
          <a:solidFill>
            <a:schemeClr val="bg1"/>
          </a:solidFill>
          <a:ln w="28575">
            <a:solidFill>
              <a:srgbClr val="7030A0"/>
            </a:solidFill>
          </a:ln>
        </p:spPr>
        <p:txBody>
          <a:bodyPr>
            <a:normAutofit fontScale="25000" lnSpcReduction="20000"/>
          </a:bodyPr>
          <a:lstStyle/>
          <a:p>
            <a:pPr marL="0" indent="0" algn="just">
              <a:buNone/>
            </a:pPr>
            <a:r>
              <a:rPr lang="en-GB" sz="6000" dirty="0"/>
              <a:t>Scrooge meets the Ghost of Christmas Present. He symbolises </a:t>
            </a:r>
            <a:r>
              <a:rPr lang="en-GB" sz="6000" b="1" dirty="0">
                <a:solidFill>
                  <a:srgbClr val="7030A0"/>
                </a:solidFill>
              </a:rPr>
              <a:t>generosity and goodwill</a:t>
            </a:r>
            <a:r>
              <a:rPr lang="en-GB" sz="6000" dirty="0"/>
              <a:t>. He sits on a throne of food and wear a </a:t>
            </a:r>
            <a:r>
              <a:rPr lang="en-GB" sz="6000" b="1" dirty="0">
                <a:solidFill>
                  <a:srgbClr val="7030A0"/>
                </a:solidFill>
              </a:rPr>
              <a:t>scabbard</a:t>
            </a:r>
            <a:r>
              <a:rPr lang="en-GB" sz="6000" dirty="0">
                <a:solidFill>
                  <a:srgbClr val="7030A0"/>
                </a:solidFill>
              </a:rPr>
              <a:t> </a:t>
            </a:r>
            <a:r>
              <a:rPr lang="en-GB" sz="6000" dirty="0"/>
              <a:t>with no sword (which symbolises peace). The ghost shows Scrooge the Christmas of other people: he waves his torch to spread the Christmas Spirit, focusing on poor people as they “</a:t>
            </a:r>
            <a:r>
              <a:rPr lang="en-GB" sz="6000" b="1" dirty="0">
                <a:solidFill>
                  <a:srgbClr val="7030A0"/>
                </a:solidFill>
              </a:rPr>
              <a:t>need most</a:t>
            </a:r>
            <a:r>
              <a:rPr lang="en-GB" sz="6000" dirty="0"/>
              <a:t>”.</a:t>
            </a:r>
          </a:p>
          <a:p>
            <a:pPr marL="0" indent="0" algn="just">
              <a:buNone/>
            </a:pPr>
            <a:endParaRPr lang="en-GB" sz="3200" dirty="0"/>
          </a:p>
          <a:p>
            <a:pPr marL="0" indent="0" algn="just">
              <a:buNone/>
            </a:pPr>
            <a:r>
              <a:rPr lang="en-GB" sz="6000" dirty="0"/>
              <a:t>They visit the Cratchit family, who offer the reader an idealised version of the Christmas for the poor. They wear “</a:t>
            </a:r>
            <a:r>
              <a:rPr lang="en-GB" sz="6000" b="1" dirty="0">
                <a:solidFill>
                  <a:srgbClr val="7030A0"/>
                </a:solidFill>
              </a:rPr>
              <a:t>ribbons</a:t>
            </a:r>
            <a:r>
              <a:rPr lang="en-GB" sz="6000" dirty="0"/>
              <a:t>” to celebrate the day and work as a team to create their meagre Christmas dinner.  They </a:t>
            </a:r>
            <a:r>
              <a:rPr lang="en-GB" sz="6000" b="1" dirty="0">
                <a:solidFill>
                  <a:srgbClr val="7030A0"/>
                </a:solidFill>
              </a:rPr>
              <a:t>toast</a:t>
            </a:r>
            <a:r>
              <a:rPr lang="en-GB" sz="6000" dirty="0">
                <a:solidFill>
                  <a:srgbClr val="7030A0"/>
                </a:solidFill>
              </a:rPr>
              <a:t> </a:t>
            </a:r>
            <a:r>
              <a:rPr lang="en-GB" sz="6000" dirty="0"/>
              <a:t>Scrooge, despite the fact that he underpays Bob and treats him poorly. Scrooge becomes upset for Tiny Tim when the ghost reveals he will die.</a:t>
            </a:r>
          </a:p>
          <a:p>
            <a:pPr marL="0" indent="0" algn="just">
              <a:buNone/>
            </a:pPr>
            <a:endParaRPr lang="en-GB" sz="3200" dirty="0"/>
          </a:p>
          <a:p>
            <a:pPr marL="0" indent="0" algn="just">
              <a:buNone/>
            </a:pPr>
            <a:r>
              <a:rPr lang="en-GB" sz="6000" dirty="0"/>
              <a:t>At Fred’s Christmas party, everyone enjoys themselves. The Cratchit family represents the poor and Fred’s party represents the </a:t>
            </a:r>
            <a:r>
              <a:rPr lang="en-GB" sz="6000" b="1" dirty="0">
                <a:solidFill>
                  <a:srgbClr val="7030A0"/>
                </a:solidFill>
              </a:rPr>
              <a:t>middle classes</a:t>
            </a:r>
            <a:r>
              <a:rPr lang="en-GB" sz="6000" dirty="0"/>
              <a:t>. They make fun of Scrooge and his behaviour. Fred says his wealth is of no use as he “</a:t>
            </a:r>
            <a:r>
              <a:rPr lang="en-GB" sz="6000" b="1" dirty="0">
                <a:solidFill>
                  <a:srgbClr val="7030A0"/>
                </a:solidFill>
              </a:rPr>
              <a:t>doesn’t’ do any good with it</a:t>
            </a:r>
            <a:r>
              <a:rPr lang="en-GB" sz="6000" dirty="0"/>
              <a:t>”.</a:t>
            </a:r>
          </a:p>
          <a:p>
            <a:pPr marL="0" indent="0" algn="just">
              <a:buNone/>
            </a:pPr>
            <a:endParaRPr lang="en-GB" sz="3200" dirty="0"/>
          </a:p>
          <a:p>
            <a:pPr marL="0" indent="0" algn="just">
              <a:buNone/>
            </a:pPr>
            <a:r>
              <a:rPr lang="en-GB" sz="6000" dirty="0"/>
              <a:t>The ghost shows Scrooge </a:t>
            </a:r>
            <a:r>
              <a:rPr lang="en-GB" sz="6000" b="1" dirty="0">
                <a:solidFill>
                  <a:srgbClr val="7030A0"/>
                </a:solidFill>
              </a:rPr>
              <a:t>Ignorance and Want</a:t>
            </a:r>
            <a:r>
              <a:rPr lang="en-GB" sz="6000" dirty="0"/>
              <a:t>: they are personified problems of society. Scrooge is horrified and asked if they can be helped, but the ghost uses his own words to shame him: “</a:t>
            </a:r>
            <a:r>
              <a:rPr lang="en-GB" sz="6000" b="1" dirty="0">
                <a:solidFill>
                  <a:srgbClr val="7030A0"/>
                </a:solidFill>
              </a:rPr>
              <a:t>Are there no prisons? Are there no workhouses?</a:t>
            </a:r>
            <a:r>
              <a:rPr lang="en-GB" sz="6000" dirty="0"/>
              <a:t>” The ghost dies. </a:t>
            </a:r>
          </a:p>
          <a:p>
            <a:pPr marL="0" indent="0" algn="just">
              <a:buNone/>
            </a:pPr>
            <a:endParaRPr lang="en-GB" sz="5400" dirty="0"/>
          </a:p>
          <a:p>
            <a:pPr marL="0" indent="0">
              <a:buNone/>
            </a:pPr>
            <a:endParaRPr lang="en-GB" dirty="0"/>
          </a:p>
        </p:txBody>
      </p:sp>
    </p:spTree>
    <p:extLst>
      <p:ext uri="{BB962C8B-B14F-4D97-AF65-F5344CB8AC3E}">
        <p14:creationId xmlns:p14="http://schemas.microsoft.com/office/powerpoint/2010/main" val="3558884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20688"/>
            <a:ext cx="8229600" cy="648072"/>
          </a:xfrm>
          <a:noFill/>
        </p:spPr>
        <p:txBody>
          <a:bodyPr>
            <a:noAutofit/>
          </a:bodyPr>
          <a:lstStyle/>
          <a:p>
            <a:r>
              <a:rPr lang="en-GB" sz="5400" b="1" i="1" dirty="0">
                <a:solidFill>
                  <a:srgbClr val="7030A0"/>
                </a:solidFill>
                <a:effectLst>
                  <a:outerShdw blurRad="38100" dist="38100" dir="2700000" algn="tl">
                    <a:srgbClr val="000000"/>
                  </a:outerShdw>
                </a:effectLst>
                <a:latin typeface="Trebuchet MS" pitchFamily="34" charset="0"/>
              </a:rPr>
              <a:t>A Christmas Carol</a:t>
            </a:r>
            <a:br>
              <a:rPr lang="en-GB" sz="5400" b="1" i="1" dirty="0">
                <a:solidFill>
                  <a:srgbClr val="7030A0"/>
                </a:solidFill>
                <a:effectLst>
                  <a:outerShdw blurRad="38100" dist="38100" dir="2700000" algn="tl">
                    <a:srgbClr val="000000"/>
                  </a:outerShdw>
                </a:effectLst>
                <a:latin typeface="Trebuchet MS" pitchFamily="34" charset="0"/>
              </a:rPr>
            </a:br>
            <a:endParaRPr lang="en-US" sz="5400" i="1" dirty="0">
              <a:solidFill>
                <a:srgbClr val="7030A0"/>
              </a:solidFill>
            </a:endParaRPr>
          </a:p>
        </p:txBody>
      </p:sp>
      <p:sp>
        <p:nvSpPr>
          <p:cNvPr id="297987" name="Rectangle 3"/>
          <p:cNvSpPr>
            <a:spLocks noGrp="1" noChangeArrowheads="1"/>
          </p:cNvSpPr>
          <p:nvPr>
            <p:ph sz="half" idx="1"/>
          </p:nvPr>
        </p:nvSpPr>
        <p:spPr>
          <a:xfrm>
            <a:off x="0" y="4941168"/>
            <a:ext cx="9144000" cy="1296144"/>
          </a:xfrm>
          <a:noFill/>
        </p:spPr>
        <p:txBody>
          <a:bodyPr>
            <a:normAutofit fontScale="92500" lnSpcReduction="10000"/>
          </a:bodyPr>
          <a:lstStyle/>
          <a:p>
            <a:pPr eaLnBrk="1" hangingPunct="1">
              <a:lnSpc>
                <a:spcPct val="80000"/>
              </a:lnSpc>
              <a:buFontTx/>
              <a:buNone/>
              <a:defRPr/>
            </a:pPr>
            <a:endParaRPr lang="en-GB" sz="500" b="1" dirty="0" smtClean="0">
              <a:latin typeface="Trebuchet MS" pitchFamily="34" charset="0"/>
            </a:endParaRPr>
          </a:p>
          <a:p>
            <a:pPr algn="ctr" eaLnBrk="1" hangingPunct="1">
              <a:lnSpc>
                <a:spcPct val="80000"/>
              </a:lnSpc>
              <a:buFontTx/>
              <a:buNone/>
              <a:defRPr/>
            </a:pPr>
            <a:r>
              <a:rPr lang="en-GB" sz="4800" b="1" dirty="0" smtClean="0">
                <a:solidFill>
                  <a:srgbClr val="7030A0"/>
                </a:solidFill>
                <a:effectLst>
                  <a:outerShdw blurRad="38100" dist="38100" dir="2700000" algn="tl">
                    <a:srgbClr val="000000"/>
                  </a:outerShdw>
                </a:effectLst>
                <a:latin typeface="Trebuchet MS" pitchFamily="34" charset="0"/>
              </a:rPr>
              <a:t>The Ghost of Christmas Yet To Come</a:t>
            </a: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152076"/>
            <a:ext cx="5898232" cy="3760123"/>
          </a:xfrm>
          <a:prstGeom prst="rect">
            <a:avLst/>
          </a:prstGeom>
          <a:noFill/>
          <a:ln w="28575">
            <a:solidFill>
              <a:srgbClr val="7030A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17077334"/>
      </p:ext>
    </p:extLst>
  </p:cSld>
  <p:clrMapOvr>
    <a:masterClrMapping/>
  </p:clrMapOvr>
  <p:transition spd="med">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smtClean="0">
                <a:solidFill>
                  <a:srgbClr val="7030A0"/>
                </a:solidFill>
                <a:effectLst>
                  <a:outerShdw blurRad="38100" dist="38100" dir="2700000" algn="tl">
                    <a:srgbClr val="000000">
                      <a:alpha val="43137"/>
                    </a:srgbClr>
                  </a:outerShdw>
                </a:effectLst>
              </a:rPr>
              <a:t>Learning Objectives</a:t>
            </a:r>
            <a:endParaRPr lang="en-GB" sz="5400"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0" y="1600200"/>
            <a:ext cx="5652120" cy="4525963"/>
          </a:xfrm>
        </p:spPr>
        <p:txBody>
          <a:bodyPr>
            <a:normAutofit/>
          </a:bodyPr>
          <a:lstStyle/>
          <a:p>
            <a:pPr marL="0" indent="0">
              <a:buNone/>
            </a:pPr>
            <a:r>
              <a:rPr lang="en-GB" sz="2000" b="1" i="1" dirty="0" smtClean="0">
                <a:solidFill>
                  <a:srgbClr val="7030A0"/>
                </a:solidFill>
              </a:rPr>
              <a:t>By the end of the lesson…</a:t>
            </a:r>
          </a:p>
          <a:p>
            <a:pPr marL="0" indent="0">
              <a:buNone/>
            </a:pPr>
            <a:endParaRPr lang="en-GB" sz="2000" b="1" i="1" dirty="0" smtClean="0">
              <a:solidFill>
                <a:srgbClr val="7030A0"/>
              </a:solidFill>
            </a:endParaRPr>
          </a:p>
          <a:p>
            <a:pPr lvl="0">
              <a:buFont typeface="Wingdings" panose="05000000000000000000" pitchFamily="2" charset="2"/>
              <a:buChar char="ü"/>
            </a:pPr>
            <a:r>
              <a:rPr lang="en-GB" sz="2400" dirty="0" smtClean="0">
                <a:solidFill>
                  <a:srgbClr val="7030A0"/>
                </a:solidFill>
              </a:rPr>
              <a:t>You</a:t>
            </a:r>
            <a:r>
              <a:rPr lang="en-GB" sz="2400" dirty="0" smtClean="0">
                <a:solidFill>
                  <a:srgbClr val="7030A0"/>
                </a:solidFill>
              </a:rPr>
              <a:t> </a:t>
            </a:r>
            <a:r>
              <a:rPr lang="en-GB" sz="2400" dirty="0">
                <a:solidFill>
                  <a:srgbClr val="7030A0"/>
                </a:solidFill>
              </a:rPr>
              <a:t>will consolidate </a:t>
            </a:r>
            <a:r>
              <a:rPr lang="en-GB" sz="2400" dirty="0" smtClean="0">
                <a:solidFill>
                  <a:srgbClr val="7030A0"/>
                </a:solidFill>
              </a:rPr>
              <a:t>your</a:t>
            </a:r>
            <a:r>
              <a:rPr lang="en-GB" sz="2400" dirty="0" smtClean="0">
                <a:solidFill>
                  <a:srgbClr val="7030A0"/>
                </a:solidFill>
              </a:rPr>
              <a:t> </a:t>
            </a:r>
            <a:r>
              <a:rPr lang="en-GB" sz="2400" dirty="0">
                <a:solidFill>
                  <a:srgbClr val="7030A0"/>
                </a:solidFill>
              </a:rPr>
              <a:t>knowledge of Ignorance &amp; </a:t>
            </a:r>
            <a:r>
              <a:rPr lang="en-GB" sz="2400" dirty="0" smtClean="0">
                <a:solidFill>
                  <a:srgbClr val="7030A0"/>
                </a:solidFill>
              </a:rPr>
              <a:t>Want</a:t>
            </a:r>
          </a:p>
          <a:p>
            <a:pPr lvl="0">
              <a:buFont typeface="Wingdings" panose="05000000000000000000" pitchFamily="2" charset="2"/>
              <a:buChar char="ü"/>
            </a:pPr>
            <a:endParaRPr lang="en-GB" sz="2400" dirty="0">
              <a:solidFill>
                <a:srgbClr val="7030A0"/>
              </a:solidFill>
            </a:endParaRPr>
          </a:p>
          <a:p>
            <a:pPr>
              <a:buFont typeface="Wingdings" panose="05000000000000000000" pitchFamily="2" charset="2"/>
              <a:buChar char="ü"/>
            </a:pPr>
            <a:r>
              <a:rPr lang="en-GB" sz="2400" dirty="0" smtClean="0">
                <a:solidFill>
                  <a:srgbClr val="7030A0"/>
                </a:solidFill>
              </a:rPr>
              <a:t>You</a:t>
            </a:r>
            <a:r>
              <a:rPr lang="en-GB" sz="2400" dirty="0" smtClean="0">
                <a:solidFill>
                  <a:srgbClr val="7030A0"/>
                </a:solidFill>
              </a:rPr>
              <a:t> </a:t>
            </a:r>
            <a:r>
              <a:rPr lang="en-GB" sz="2400" dirty="0">
                <a:solidFill>
                  <a:srgbClr val="7030A0"/>
                </a:solidFill>
              </a:rPr>
              <a:t>will explore the character of the Ghost of Christmas Yet To Come</a:t>
            </a:r>
            <a:endParaRPr lang="en-GB" sz="2400" b="1" dirty="0">
              <a:solidFill>
                <a:srgbClr val="7030A0"/>
              </a:solidFill>
            </a:endParaRPr>
          </a:p>
        </p:txBody>
      </p:sp>
      <p:pic>
        <p:nvPicPr>
          <p:cNvPr id="1026" name="Picture 2"/>
          <p:cNvPicPr>
            <a:picLocks noGrp="1" noChangeAspect="1" noChangeArrowheads="1"/>
          </p:cNvPicPr>
          <p:nvPr>
            <p:ph sz="half" idx="2"/>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24128" y="1700808"/>
            <a:ext cx="3275539" cy="4136171"/>
          </a:xfrm>
          <a:prstGeom prst="rect">
            <a:avLst/>
          </a:prstGeom>
          <a:noFill/>
          <a:ln w="28575">
            <a:solidFill>
              <a:srgbClr val="703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4277422"/>
      </p:ext>
    </p:extLst>
  </p:cSld>
  <p:clrMapOvr>
    <a:masterClrMapping/>
  </p:clrMapOvr>
  <p:transition spd="med">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4352"/>
            <a:ext cx="8229600" cy="1143000"/>
          </a:xfrm>
        </p:spPr>
        <p:txBody>
          <a:bodyPr/>
          <a:lstStyle/>
          <a:p>
            <a:r>
              <a:rPr lang="en-GB" b="1" dirty="0" smtClean="0">
                <a:solidFill>
                  <a:srgbClr val="7030A0"/>
                </a:solidFill>
                <a:effectLst>
                  <a:outerShdw blurRad="38100" dist="38100" dir="2700000" algn="tl">
                    <a:srgbClr val="000000">
                      <a:alpha val="43137"/>
                    </a:srgbClr>
                  </a:outerShdw>
                </a:effectLst>
              </a:rPr>
              <a:t>Task: Ignorance &amp; Want</a:t>
            </a:r>
            <a:endParaRPr lang="en-GB" b="1" dirty="0">
              <a:solidFill>
                <a:srgbClr val="7030A0"/>
              </a:solidFill>
              <a:effectLst>
                <a:outerShdw blurRad="38100" dist="38100" dir="2700000" algn="tl">
                  <a:srgbClr val="000000">
                    <a:alpha val="43137"/>
                  </a:srgbClr>
                </a:outerShdw>
              </a:effectLst>
            </a:endParaRPr>
          </a:p>
        </p:txBody>
      </p:sp>
      <p:pic>
        <p:nvPicPr>
          <p:cNvPr id="7" name="Content Placeholder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3779912" y="1268760"/>
            <a:ext cx="1826729" cy="2376264"/>
          </a:xfrm>
          <a:ln w="28575">
            <a:solidFill>
              <a:srgbClr val="7030A0"/>
            </a:solidFill>
          </a:ln>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07504" y="1628800"/>
            <a:ext cx="3031345" cy="3877891"/>
          </a:xfrm>
          <a:ln w="28575">
            <a:solidFill>
              <a:srgbClr val="7030A0"/>
            </a:solidFill>
          </a:ln>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79912" y="3861048"/>
            <a:ext cx="1872208" cy="2423772"/>
          </a:xfrm>
          <a:prstGeom prst="rect">
            <a:avLst/>
          </a:prstGeom>
          <a:ln w="28575">
            <a:solidFill>
              <a:srgbClr val="7030A0"/>
            </a:solidFill>
          </a:ln>
        </p:spPr>
      </p:pic>
      <p:cxnSp>
        <p:nvCxnSpPr>
          <p:cNvPr id="10" name="Straight Arrow Connector 9"/>
          <p:cNvCxnSpPr/>
          <p:nvPr/>
        </p:nvCxnSpPr>
        <p:spPr>
          <a:xfrm flipV="1">
            <a:off x="3275856" y="2636912"/>
            <a:ext cx="360040" cy="360040"/>
          </a:xfrm>
          <a:prstGeom prst="straightConnector1">
            <a:avLst/>
          </a:prstGeom>
          <a:ln w="38100">
            <a:solidFill>
              <a:srgbClr val="7030A0"/>
            </a:solidFill>
            <a:tailEnd type="arrow"/>
          </a:ln>
        </p:spPr>
        <p:style>
          <a:lnRef idx="1">
            <a:schemeClr val="accent4"/>
          </a:lnRef>
          <a:fillRef idx="0">
            <a:schemeClr val="accent4"/>
          </a:fillRef>
          <a:effectRef idx="0">
            <a:schemeClr val="accent4"/>
          </a:effectRef>
          <a:fontRef idx="minor">
            <a:schemeClr val="tx1"/>
          </a:fontRef>
        </p:style>
      </p:cxnSp>
      <p:cxnSp>
        <p:nvCxnSpPr>
          <p:cNvPr id="13" name="Straight Arrow Connector 12"/>
          <p:cNvCxnSpPr/>
          <p:nvPr/>
        </p:nvCxnSpPr>
        <p:spPr>
          <a:xfrm>
            <a:off x="3248141" y="4293096"/>
            <a:ext cx="387755" cy="351656"/>
          </a:xfrm>
          <a:prstGeom prst="straightConnector1">
            <a:avLst/>
          </a:prstGeom>
          <a:ln w="38100">
            <a:solidFill>
              <a:srgbClr val="7030A0"/>
            </a:solidFill>
            <a:tailEnd type="arrow"/>
          </a:ln>
        </p:spPr>
        <p:style>
          <a:lnRef idx="1">
            <a:schemeClr val="accent4"/>
          </a:lnRef>
          <a:fillRef idx="0">
            <a:schemeClr val="accent4"/>
          </a:fillRef>
          <a:effectRef idx="0">
            <a:schemeClr val="accent4"/>
          </a:effectRef>
          <a:fontRef idx="minor">
            <a:schemeClr val="tx1"/>
          </a:fontRef>
        </p:style>
      </p:cxnSp>
      <p:sp>
        <p:nvSpPr>
          <p:cNvPr id="15" name="TextBox 14"/>
          <p:cNvSpPr txBox="1"/>
          <p:nvPr/>
        </p:nvSpPr>
        <p:spPr>
          <a:xfrm>
            <a:off x="5868144" y="1470779"/>
            <a:ext cx="3096344" cy="4708981"/>
          </a:xfrm>
          <a:prstGeom prst="rect">
            <a:avLst/>
          </a:prstGeom>
          <a:solidFill>
            <a:schemeClr val="bg1"/>
          </a:solidFill>
          <a:ln w="28575">
            <a:solidFill>
              <a:srgbClr val="7030A0"/>
            </a:solidFill>
          </a:ln>
        </p:spPr>
        <p:txBody>
          <a:bodyPr wrap="square" rtlCol="0">
            <a:spAutoFit/>
          </a:bodyPr>
          <a:lstStyle/>
          <a:p>
            <a:pPr algn="just"/>
            <a:r>
              <a:rPr lang="en-GB" sz="2000" dirty="0" smtClean="0"/>
              <a:t>In Stave Three, Scrooge meets Ignorance and Want. </a:t>
            </a:r>
          </a:p>
          <a:p>
            <a:pPr algn="just"/>
            <a:endParaRPr lang="en-GB" sz="2000" dirty="0"/>
          </a:p>
          <a:p>
            <a:pPr algn="just"/>
            <a:r>
              <a:rPr lang="en-GB" sz="2000" dirty="0" smtClean="0"/>
              <a:t>In Stave Four, Scrooge meets them again in human form. </a:t>
            </a:r>
          </a:p>
          <a:p>
            <a:pPr algn="just"/>
            <a:endParaRPr lang="en-GB" sz="2000" dirty="0"/>
          </a:p>
          <a:p>
            <a:pPr algn="just"/>
            <a:r>
              <a:rPr lang="en-GB" sz="2000" dirty="0" smtClean="0"/>
              <a:t>Who do you think the characters are and why do they represent Ignorance and want?</a:t>
            </a:r>
          </a:p>
          <a:p>
            <a:pPr algn="just"/>
            <a:endParaRPr lang="en-GB" sz="2000" dirty="0"/>
          </a:p>
          <a:p>
            <a:pPr algn="just"/>
            <a:r>
              <a:rPr lang="en-GB" sz="2000" dirty="0" smtClean="0"/>
              <a:t>Why might Dickens have chosen to structure the novella like this?</a:t>
            </a:r>
            <a:endParaRPr lang="en-GB" sz="2000" dirty="0"/>
          </a:p>
        </p:txBody>
      </p:sp>
    </p:spTree>
    <p:extLst>
      <p:ext uri="{BB962C8B-B14F-4D97-AF65-F5344CB8AC3E}">
        <p14:creationId xmlns:p14="http://schemas.microsoft.com/office/powerpoint/2010/main" val="370390780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405"/>
            <a:ext cx="9144000" cy="1143000"/>
          </a:xfrm>
        </p:spPr>
        <p:txBody>
          <a:bodyPr>
            <a:normAutofit/>
          </a:bodyPr>
          <a:lstStyle/>
          <a:p>
            <a:r>
              <a:rPr lang="en-GB" b="1" dirty="0" smtClean="0">
                <a:solidFill>
                  <a:srgbClr val="7030A0"/>
                </a:solidFill>
                <a:effectLst>
                  <a:outerShdw blurRad="38100" dist="38100" dir="2700000" algn="tl">
                    <a:srgbClr val="000000">
                      <a:alpha val="43137"/>
                    </a:srgbClr>
                  </a:outerShdw>
                </a:effectLst>
              </a:rPr>
              <a:t>Plenary Activity: Context </a:t>
            </a:r>
            <a:r>
              <a:rPr lang="en-GB" b="1" dirty="0">
                <a:solidFill>
                  <a:srgbClr val="7030A0"/>
                </a:solidFill>
                <a:effectLst>
                  <a:outerShdw blurRad="38100" dist="38100" dir="2700000" algn="tl">
                    <a:srgbClr val="000000">
                      <a:alpha val="43137"/>
                    </a:srgbClr>
                  </a:outerShdw>
                </a:effectLst>
              </a:rPr>
              <a:t>Question</a:t>
            </a:r>
          </a:p>
        </p:txBody>
      </p:sp>
      <p:sp>
        <p:nvSpPr>
          <p:cNvPr id="3" name="Content Placeholder 2"/>
          <p:cNvSpPr>
            <a:spLocks noGrp="1"/>
          </p:cNvSpPr>
          <p:nvPr>
            <p:ph sz="half" idx="1"/>
          </p:nvPr>
        </p:nvSpPr>
        <p:spPr>
          <a:xfrm>
            <a:off x="4499992" y="1052736"/>
            <a:ext cx="4392488" cy="5544616"/>
          </a:xfrm>
          <a:solidFill>
            <a:schemeClr val="bg1"/>
          </a:solidFill>
          <a:ln w="28575">
            <a:solidFill>
              <a:srgbClr val="7030A0"/>
            </a:solidFill>
          </a:ln>
        </p:spPr>
        <p:txBody>
          <a:bodyPr>
            <a:normAutofit fontScale="55000" lnSpcReduction="20000"/>
          </a:bodyPr>
          <a:lstStyle/>
          <a:p>
            <a:pPr marL="0" indent="0" algn="just">
              <a:buNone/>
            </a:pPr>
            <a:r>
              <a:rPr lang="en-GB" sz="2900" dirty="0"/>
              <a:t>They left the busy scene, and went into an obscure part of the town, where Scrooge had never penetrated before, although he recognised its situation, and its bad repute. The ways were foul and narrow; the shops and houses wretched; the people half-naked, drunken, slipshod, ugly. Alleys and archways, like so many cesspools, disgorged their offenses of smell, and dirt, and life, upon the straggling streets; and the whole quarter reeked with crime, with filth, and misery. </a:t>
            </a:r>
            <a:endParaRPr lang="en-GB" sz="2900" dirty="0" smtClean="0"/>
          </a:p>
          <a:p>
            <a:pPr marL="0" indent="0" algn="just">
              <a:buNone/>
            </a:pPr>
            <a:endParaRPr lang="en-GB" sz="2900" dirty="0"/>
          </a:p>
          <a:p>
            <a:pPr marL="0" indent="0" algn="just">
              <a:buNone/>
            </a:pPr>
            <a:r>
              <a:rPr lang="en-GB" sz="2900" dirty="0"/>
              <a:t>Far in this den of infamous resort, there was a low-browed, beetling shop, below a pent-house roof, where iron, old rags, bottles, bones, and greasy offal, were bought. Upon the floor within, were piled up heaps of rusty keys, nails, chains, hinges, files, scales, weights, and refuse iron of all kinds. Secrets that few would like to scrutinise were bred and hidden in mountains of unseemly rags, masses of corrupted fat, and sepulchres of bones. Sitting in among the wares he dealt in, by a charcoal stove, made of old bricks, was a grey-haired rascal, nearly seventy years of age; who had screened himself from the cold air without, by a frowsy curtaining of miscellaneous tatters, hung upon a line; and smoked his pipe in all the luxury of calm retirement. </a:t>
            </a:r>
          </a:p>
          <a:p>
            <a:pPr marL="0" indent="0" algn="just">
              <a:buNone/>
            </a:pPr>
            <a:endParaRPr lang="en-GB" dirty="0" smtClean="0"/>
          </a:p>
          <a:p>
            <a:pPr marL="0" indent="0" algn="just">
              <a:buNone/>
            </a:pPr>
            <a:endParaRPr lang="en-GB" dirty="0"/>
          </a:p>
        </p:txBody>
      </p:sp>
      <p:sp>
        <p:nvSpPr>
          <p:cNvPr id="4" name="Content Placeholder 3"/>
          <p:cNvSpPr>
            <a:spLocks noGrp="1"/>
          </p:cNvSpPr>
          <p:nvPr>
            <p:ph sz="half" idx="2"/>
          </p:nvPr>
        </p:nvSpPr>
        <p:spPr>
          <a:xfrm>
            <a:off x="179512" y="1484784"/>
            <a:ext cx="4182616" cy="648072"/>
          </a:xfrm>
          <a:solidFill>
            <a:schemeClr val="bg1"/>
          </a:solidFill>
          <a:ln w="28575">
            <a:solidFill>
              <a:srgbClr val="7030A0"/>
            </a:solidFill>
          </a:ln>
        </p:spPr>
        <p:txBody>
          <a:bodyPr>
            <a:normAutofit fontScale="55000" lnSpcReduction="20000"/>
          </a:bodyPr>
          <a:lstStyle/>
          <a:p>
            <a:pPr marL="0" indent="0" algn="ctr">
              <a:buNone/>
            </a:pPr>
            <a:r>
              <a:rPr lang="en-GB" sz="3600" b="1" dirty="0" smtClean="0"/>
              <a:t>How does Dickens create mood and atmosphere in the following extract?</a:t>
            </a:r>
          </a:p>
          <a:p>
            <a:pPr marL="0" indent="0">
              <a:buNone/>
            </a:pPr>
            <a:endParaRPr lang="en-GB" dirty="0"/>
          </a:p>
          <a:p>
            <a:pPr marL="0" indent="0">
              <a:buNone/>
            </a:pPr>
            <a:endParaRPr lang="en-GB" dirty="0" smtClean="0"/>
          </a:p>
          <a:p>
            <a:pPr marL="0" indent="0">
              <a:buNone/>
            </a:pPr>
            <a:endParaRPr lang="en-GB" dirty="0"/>
          </a:p>
        </p:txBody>
      </p:sp>
      <p:sp>
        <p:nvSpPr>
          <p:cNvPr id="5" name="Content Placeholder 3"/>
          <p:cNvSpPr txBox="1">
            <a:spLocks/>
          </p:cNvSpPr>
          <p:nvPr/>
        </p:nvSpPr>
        <p:spPr>
          <a:xfrm>
            <a:off x="179512" y="2348880"/>
            <a:ext cx="4182616" cy="4176464"/>
          </a:xfrm>
          <a:prstGeom prst="rect">
            <a:avLst/>
          </a:prstGeom>
          <a:solidFill>
            <a:schemeClr val="bg1"/>
          </a:solidFill>
          <a:ln w="28575">
            <a:solidFill>
              <a:srgbClr val="7030A0"/>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Font typeface="Arial" pitchFamily="34" charset="0"/>
              <a:buNone/>
            </a:pPr>
            <a:r>
              <a:rPr lang="en-GB" sz="2000" dirty="0" smtClean="0"/>
              <a:t>Tips for success:</a:t>
            </a:r>
          </a:p>
          <a:p>
            <a:pPr marL="0" indent="0">
              <a:buFont typeface="Arial" pitchFamily="34" charset="0"/>
              <a:buNone/>
            </a:pPr>
            <a:endParaRPr lang="en-GB" sz="800" dirty="0"/>
          </a:p>
          <a:p>
            <a:pPr>
              <a:buFont typeface="Wingdings" panose="05000000000000000000" pitchFamily="2" charset="2"/>
              <a:buChar char="ü"/>
            </a:pPr>
            <a:r>
              <a:rPr lang="en-GB" sz="2000" dirty="0" smtClean="0"/>
              <a:t>Look for 5-6 ideas</a:t>
            </a:r>
          </a:p>
          <a:p>
            <a:pPr>
              <a:buFont typeface="Wingdings" panose="05000000000000000000" pitchFamily="2" charset="2"/>
              <a:buChar char="ü"/>
            </a:pPr>
            <a:endParaRPr lang="en-GB" sz="800" dirty="0" smtClean="0"/>
          </a:p>
          <a:p>
            <a:pPr>
              <a:buFont typeface="Wingdings" panose="05000000000000000000" pitchFamily="2" charset="2"/>
              <a:buChar char="ü"/>
            </a:pPr>
            <a:r>
              <a:rPr lang="en-GB" sz="2000" dirty="0" smtClean="0"/>
              <a:t>Keep highlighted evidence short</a:t>
            </a:r>
          </a:p>
          <a:p>
            <a:pPr>
              <a:buFont typeface="Wingdings" panose="05000000000000000000" pitchFamily="2" charset="2"/>
              <a:buChar char="ü"/>
            </a:pPr>
            <a:endParaRPr lang="en-GB" sz="800" dirty="0" smtClean="0"/>
          </a:p>
          <a:p>
            <a:pPr>
              <a:buFont typeface="Wingdings" panose="05000000000000000000" pitchFamily="2" charset="2"/>
              <a:buChar char="ü"/>
            </a:pPr>
            <a:r>
              <a:rPr lang="en-GB" sz="2000" dirty="0" smtClean="0"/>
              <a:t>Analyse language closely (always look for layers of meaning)</a:t>
            </a:r>
          </a:p>
          <a:p>
            <a:pPr>
              <a:buFont typeface="Wingdings" panose="05000000000000000000" pitchFamily="2" charset="2"/>
              <a:buChar char="ü"/>
            </a:pPr>
            <a:endParaRPr lang="en-GB" sz="800" dirty="0" smtClean="0"/>
          </a:p>
          <a:p>
            <a:pPr>
              <a:buFont typeface="Wingdings" panose="05000000000000000000" pitchFamily="2" charset="2"/>
              <a:buChar char="ü"/>
            </a:pPr>
            <a:r>
              <a:rPr lang="en-GB" sz="2000" dirty="0" smtClean="0"/>
              <a:t>Ask yourself: how does this add to/change the atmosphere?</a:t>
            </a:r>
          </a:p>
          <a:p>
            <a:pPr>
              <a:buFont typeface="Wingdings" panose="05000000000000000000" pitchFamily="2" charset="2"/>
              <a:buChar char="ü"/>
            </a:pPr>
            <a:endParaRPr lang="en-GB" sz="800" dirty="0" smtClean="0"/>
          </a:p>
          <a:p>
            <a:pPr>
              <a:buFont typeface="Wingdings" panose="05000000000000000000" pitchFamily="2" charset="2"/>
              <a:buChar char="ü"/>
            </a:pPr>
            <a:r>
              <a:rPr lang="en-GB" sz="2000" dirty="0" smtClean="0"/>
              <a:t>Track through and find points across the entire extract</a:t>
            </a:r>
          </a:p>
          <a:p>
            <a:pPr marL="0" indent="0">
              <a:buFont typeface="Arial" pitchFamily="34" charset="0"/>
              <a:buNone/>
            </a:pPr>
            <a:endParaRPr lang="en-GB" dirty="0"/>
          </a:p>
          <a:p>
            <a:pPr marL="0" indent="0">
              <a:buFont typeface="Arial" pitchFamily="34" charset="0"/>
              <a:buNone/>
            </a:pPr>
            <a:endParaRPr lang="en-GB" dirty="0" smtClean="0"/>
          </a:p>
          <a:p>
            <a:pPr marL="0" indent="0">
              <a:buFont typeface="Arial" pitchFamily="34" charset="0"/>
              <a:buNone/>
            </a:pPr>
            <a:endParaRPr lang="en-GB" dirty="0" smtClean="0"/>
          </a:p>
          <a:p>
            <a:pPr marL="0" indent="0">
              <a:buFont typeface="Arial" pitchFamily="34" charset="0"/>
              <a:buNone/>
            </a:pPr>
            <a:endParaRPr lang="en-GB" dirty="0"/>
          </a:p>
        </p:txBody>
      </p:sp>
    </p:spTree>
    <p:extLst>
      <p:ext uri="{BB962C8B-B14F-4D97-AF65-F5344CB8AC3E}">
        <p14:creationId xmlns:p14="http://schemas.microsoft.com/office/powerpoint/2010/main" val="647026431"/>
      </p:ext>
    </p:extLst>
  </p:cSld>
  <p:clrMapOvr>
    <a:masterClrMapping/>
  </p:clrMapOvr>
  <p:transition spd="slow">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192" y="-156644"/>
            <a:ext cx="8229600" cy="1143000"/>
          </a:xfrm>
        </p:spPr>
        <p:txBody>
          <a:bodyPr/>
          <a:lstStyle/>
          <a:p>
            <a:r>
              <a:rPr lang="en-GB" b="1" dirty="0" smtClean="0">
                <a:solidFill>
                  <a:srgbClr val="7030A0"/>
                </a:solidFill>
                <a:effectLst>
                  <a:outerShdw blurRad="38100" dist="38100" dir="2700000" algn="tl">
                    <a:srgbClr val="000000">
                      <a:alpha val="43137"/>
                    </a:srgbClr>
                  </a:outerShdw>
                </a:effectLst>
              </a:rPr>
              <a:t>Starter Activity: Peer Assessment</a:t>
            </a:r>
            <a:endParaRPr lang="en-GB" b="1" dirty="0">
              <a:solidFill>
                <a:srgbClr val="7030A0"/>
              </a:solidFill>
              <a:effectLst>
                <a:outerShdw blurRad="38100" dist="38100" dir="2700000" algn="tl">
                  <a:srgbClr val="000000">
                    <a:alpha val="43137"/>
                  </a:srgbClr>
                </a:outerShdw>
              </a:effectLst>
            </a:endParaRPr>
          </a:p>
        </p:txBody>
      </p:sp>
      <p:sp>
        <p:nvSpPr>
          <p:cNvPr id="10" name="Content Placeholder 3"/>
          <p:cNvSpPr txBox="1">
            <a:spLocks noGrp="1"/>
          </p:cNvSpPr>
          <p:nvPr>
            <p:ph sz="half" idx="1"/>
          </p:nvPr>
        </p:nvSpPr>
        <p:spPr>
          <a:xfrm>
            <a:off x="179512" y="1600201"/>
            <a:ext cx="4176464" cy="3989040"/>
          </a:xfrm>
          <a:prstGeom prst="rect">
            <a:avLst/>
          </a:prstGeom>
          <a:solidFill>
            <a:schemeClr val="bg1"/>
          </a:solidFill>
          <a:ln w="28575">
            <a:solidFill>
              <a:srgbClr val="7030A0"/>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Font typeface="Arial" pitchFamily="34" charset="0"/>
              <a:buNone/>
            </a:pPr>
            <a:r>
              <a:rPr lang="en-GB" sz="2000" b="1" dirty="0" smtClean="0"/>
              <a:t>Assessment Criteria:</a:t>
            </a:r>
          </a:p>
          <a:p>
            <a:pPr marL="0" indent="0">
              <a:buFont typeface="Arial" pitchFamily="34" charset="0"/>
              <a:buNone/>
            </a:pPr>
            <a:endParaRPr lang="en-GB" sz="800" dirty="0"/>
          </a:p>
          <a:p>
            <a:pPr>
              <a:buFont typeface="Wingdings" panose="05000000000000000000" pitchFamily="2" charset="2"/>
              <a:buChar char="ü"/>
            </a:pPr>
            <a:r>
              <a:rPr lang="en-GB" sz="2000" dirty="0" smtClean="0"/>
              <a:t>Look for 5-6 ideas</a:t>
            </a:r>
          </a:p>
          <a:p>
            <a:pPr>
              <a:buFont typeface="Wingdings" panose="05000000000000000000" pitchFamily="2" charset="2"/>
              <a:buChar char="ü"/>
            </a:pPr>
            <a:endParaRPr lang="en-GB" sz="800" dirty="0" smtClean="0"/>
          </a:p>
          <a:p>
            <a:pPr>
              <a:buFont typeface="Wingdings" panose="05000000000000000000" pitchFamily="2" charset="2"/>
              <a:buChar char="ü"/>
            </a:pPr>
            <a:r>
              <a:rPr lang="en-GB" sz="2000" dirty="0" smtClean="0"/>
              <a:t>Keep highlighted evidence short</a:t>
            </a:r>
          </a:p>
          <a:p>
            <a:pPr>
              <a:buFont typeface="Wingdings" panose="05000000000000000000" pitchFamily="2" charset="2"/>
              <a:buChar char="ü"/>
            </a:pPr>
            <a:endParaRPr lang="en-GB" sz="800" dirty="0" smtClean="0"/>
          </a:p>
          <a:p>
            <a:pPr>
              <a:buFont typeface="Wingdings" panose="05000000000000000000" pitchFamily="2" charset="2"/>
              <a:buChar char="ü"/>
            </a:pPr>
            <a:r>
              <a:rPr lang="en-GB" sz="2000" dirty="0" smtClean="0"/>
              <a:t>Analyse language closely (always look for layers of meaning)</a:t>
            </a:r>
          </a:p>
          <a:p>
            <a:pPr>
              <a:buFont typeface="Wingdings" panose="05000000000000000000" pitchFamily="2" charset="2"/>
              <a:buChar char="ü"/>
            </a:pPr>
            <a:endParaRPr lang="en-GB" sz="800" dirty="0" smtClean="0"/>
          </a:p>
          <a:p>
            <a:pPr>
              <a:buFont typeface="Wingdings" panose="05000000000000000000" pitchFamily="2" charset="2"/>
              <a:buChar char="ü"/>
            </a:pPr>
            <a:r>
              <a:rPr lang="en-GB" sz="2000" dirty="0" smtClean="0"/>
              <a:t>Ask yourself: how does this add to/change the atmosphere?</a:t>
            </a:r>
          </a:p>
          <a:p>
            <a:pPr>
              <a:buFont typeface="Wingdings" panose="05000000000000000000" pitchFamily="2" charset="2"/>
              <a:buChar char="ü"/>
            </a:pPr>
            <a:endParaRPr lang="en-GB" sz="800" dirty="0" smtClean="0"/>
          </a:p>
          <a:p>
            <a:pPr>
              <a:buFont typeface="Wingdings" panose="05000000000000000000" pitchFamily="2" charset="2"/>
              <a:buChar char="ü"/>
            </a:pPr>
            <a:r>
              <a:rPr lang="en-GB" sz="2000" dirty="0" smtClean="0"/>
              <a:t>Track through and find points across the entire extract</a:t>
            </a:r>
          </a:p>
          <a:p>
            <a:pPr marL="0" indent="0">
              <a:buFont typeface="Arial" pitchFamily="34" charset="0"/>
              <a:buNone/>
            </a:pPr>
            <a:endParaRPr lang="en-GB" dirty="0"/>
          </a:p>
          <a:p>
            <a:pPr marL="0" indent="0">
              <a:buFont typeface="Arial" pitchFamily="34" charset="0"/>
              <a:buNone/>
            </a:pPr>
            <a:endParaRPr lang="en-GB" dirty="0" smtClean="0"/>
          </a:p>
          <a:p>
            <a:pPr marL="0" indent="0">
              <a:buFont typeface="Arial" pitchFamily="34" charset="0"/>
              <a:buNone/>
            </a:pPr>
            <a:endParaRPr lang="en-GB" dirty="0" smtClean="0"/>
          </a:p>
          <a:p>
            <a:pPr marL="0" indent="0">
              <a:buFont typeface="Arial" pitchFamily="34" charset="0"/>
              <a:buNone/>
            </a:pPr>
            <a:endParaRPr lang="en-GB" dirty="0"/>
          </a:p>
        </p:txBody>
      </p:sp>
      <p:sp>
        <p:nvSpPr>
          <p:cNvPr id="4" name="TextBox 3"/>
          <p:cNvSpPr txBox="1"/>
          <p:nvPr/>
        </p:nvSpPr>
        <p:spPr>
          <a:xfrm>
            <a:off x="179512" y="5733256"/>
            <a:ext cx="4176464" cy="646331"/>
          </a:xfrm>
          <a:prstGeom prst="rect">
            <a:avLst/>
          </a:prstGeom>
          <a:solidFill>
            <a:schemeClr val="bg1"/>
          </a:solidFill>
          <a:ln w="28575">
            <a:solidFill>
              <a:srgbClr val="7030A0"/>
            </a:solidFill>
          </a:ln>
        </p:spPr>
        <p:txBody>
          <a:bodyPr wrap="square" rtlCol="0">
            <a:spAutoFit/>
          </a:bodyPr>
          <a:lstStyle/>
          <a:p>
            <a:pPr algn="ctr"/>
            <a:r>
              <a:rPr lang="en-GB" dirty="0" smtClean="0"/>
              <a:t>Complete </a:t>
            </a:r>
            <a:r>
              <a:rPr lang="en-GB" b="1" dirty="0" smtClean="0"/>
              <a:t>two stars and a wish </a:t>
            </a:r>
            <a:r>
              <a:rPr lang="en-GB" dirty="0" smtClean="0"/>
              <a:t>on your partner’s work – set them a clear target!</a:t>
            </a:r>
            <a:endParaRPr lang="en-GB" dirty="0"/>
          </a:p>
        </p:txBody>
      </p:sp>
      <p:sp>
        <p:nvSpPr>
          <p:cNvPr id="5" name="TextBox 4"/>
          <p:cNvSpPr txBox="1"/>
          <p:nvPr/>
        </p:nvSpPr>
        <p:spPr>
          <a:xfrm>
            <a:off x="4499992" y="764704"/>
            <a:ext cx="4536504" cy="5970865"/>
          </a:xfrm>
          <a:prstGeom prst="rect">
            <a:avLst/>
          </a:prstGeom>
          <a:solidFill>
            <a:schemeClr val="bg1"/>
          </a:solidFill>
          <a:ln w="28575">
            <a:solidFill>
              <a:srgbClr val="7030A0"/>
            </a:solidFill>
          </a:ln>
        </p:spPr>
        <p:txBody>
          <a:bodyPr wrap="square" rtlCol="0">
            <a:spAutoFit/>
          </a:bodyPr>
          <a:lstStyle/>
          <a:p>
            <a:r>
              <a:rPr lang="en-GB" b="1" dirty="0" smtClean="0"/>
              <a:t>Possible answers:</a:t>
            </a:r>
          </a:p>
          <a:p>
            <a:endParaRPr lang="en-GB" sz="800" dirty="0" smtClean="0"/>
          </a:p>
          <a:p>
            <a:pPr marL="285750" indent="-285750" algn="just">
              <a:buFont typeface="Arial" panose="020B0604020202020204" pitchFamily="34" charset="0"/>
              <a:buChar char="•"/>
            </a:pPr>
            <a:r>
              <a:rPr lang="en-GB" dirty="0" smtClean="0"/>
              <a:t>A </a:t>
            </a:r>
            <a:r>
              <a:rPr lang="en-GB" b="1" dirty="0" smtClean="0">
                <a:solidFill>
                  <a:srgbClr val="7030A0"/>
                </a:solidFill>
              </a:rPr>
              <a:t>“den of infamous resort” </a:t>
            </a:r>
            <a:r>
              <a:rPr lang="en-GB" dirty="0" smtClean="0"/>
              <a:t>reinforces the desperation and animal nature of the poor</a:t>
            </a:r>
          </a:p>
          <a:p>
            <a:pPr marL="285750" indent="-285750" algn="just">
              <a:buFont typeface="Arial" panose="020B0604020202020204" pitchFamily="34" charset="0"/>
              <a:buChar char="•"/>
            </a:pPr>
            <a:endParaRPr lang="en-GB" sz="800" dirty="0"/>
          </a:p>
          <a:p>
            <a:pPr marL="285750" indent="-285750" algn="just">
              <a:buFont typeface="Arial" panose="020B0604020202020204" pitchFamily="34" charset="0"/>
              <a:buChar char="•"/>
            </a:pPr>
            <a:r>
              <a:rPr lang="en-GB" dirty="0" smtClean="0"/>
              <a:t>The </a:t>
            </a:r>
            <a:r>
              <a:rPr lang="en-GB" b="1" dirty="0" smtClean="0">
                <a:solidFill>
                  <a:srgbClr val="7030A0"/>
                </a:solidFill>
              </a:rPr>
              <a:t>“rusty keys, nails, chains, hinges, files, scales, weights and refuse iron”</a:t>
            </a:r>
            <a:r>
              <a:rPr lang="en-GB" dirty="0" smtClean="0"/>
              <a:t> might remind the reader of Marley’s chains</a:t>
            </a:r>
          </a:p>
          <a:p>
            <a:pPr marL="285750" indent="-285750" algn="just">
              <a:buFont typeface="Arial" panose="020B0604020202020204" pitchFamily="34" charset="0"/>
              <a:buChar char="•"/>
            </a:pPr>
            <a:endParaRPr lang="en-GB" sz="800" b="1" dirty="0" smtClean="0">
              <a:solidFill>
                <a:srgbClr val="7030A0"/>
              </a:solidFill>
            </a:endParaRPr>
          </a:p>
          <a:p>
            <a:pPr marL="285750" indent="-285750" algn="just">
              <a:buFont typeface="Arial" panose="020B0604020202020204" pitchFamily="34" charset="0"/>
              <a:buChar char="•"/>
            </a:pPr>
            <a:r>
              <a:rPr lang="en-GB" dirty="0" smtClean="0"/>
              <a:t>The repeated references to </a:t>
            </a:r>
            <a:r>
              <a:rPr lang="en-GB" b="1" dirty="0" smtClean="0">
                <a:solidFill>
                  <a:srgbClr val="7030A0"/>
                </a:solidFill>
              </a:rPr>
              <a:t>“bones” </a:t>
            </a:r>
            <a:r>
              <a:rPr lang="en-GB" dirty="0" smtClean="0"/>
              <a:t>suggests a graveyard (death)</a:t>
            </a:r>
          </a:p>
          <a:p>
            <a:pPr marL="285750" indent="-285750" algn="just">
              <a:buFont typeface="Arial" panose="020B0604020202020204" pitchFamily="34" charset="0"/>
              <a:buChar char="•"/>
            </a:pPr>
            <a:endParaRPr lang="en-GB" sz="800" dirty="0"/>
          </a:p>
          <a:p>
            <a:pPr marL="285750" indent="-285750" algn="just">
              <a:buFont typeface="Arial" panose="020B0604020202020204" pitchFamily="34" charset="0"/>
              <a:buChar char="•"/>
            </a:pPr>
            <a:r>
              <a:rPr lang="en-GB" dirty="0" smtClean="0"/>
              <a:t>The man is described as a </a:t>
            </a:r>
            <a:r>
              <a:rPr lang="en-GB" b="1" dirty="0" smtClean="0">
                <a:solidFill>
                  <a:srgbClr val="7030A0"/>
                </a:solidFill>
              </a:rPr>
              <a:t>“grey-haired rascal”</a:t>
            </a:r>
            <a:r>
              <a:rPr lang="en-GB" dirty="0" smtClean="0"/>
              <a:t>. This description would suit Scrooge in Stave 1: Scrooge is looking into a mirror of the Counting House </a:t>
            </a:r>
          </a:p>
          <a:p>
            <a:pPr marL="285750" indent="-285750" algn="just">
              <a:buFont typeface="Arial" panose="020B0604020202020204" pitchFamily="34" charset="0"/>
              <a:buChar char="•"/>
            </a:pPr>
            <a:endParaRPr lang="en-GB" sz="800" dirty="0" smtClean="0"/>
          </a:p>
          <a:p>
            <a:pPr marL="285750" indent="-285750" algn="just">
              <a:buFont typeface="Arial" panose="020B0604020202020204" pitchFamily="34" charset="0"/>
              <a:buChar char="•"/>
            </a:pPr>
            <a:r>
              <a:rPr lang="en-GB" dirty="0" smtClean="0"/>
              <a:t>The verb </a:t>
            </a:r>
            <a:r>
              <a:rPr lang="en-GB" b="1" dirty="0" smtClean="0">
                <a:solidFill>
                  <a:srgbClr val="7030A0"/>
                </a:solidFill>
              </a:rPr>
              <a:t>“slunk” </a:t>
            </a:r>
            <a:r>
              <a:rPr lang="en-GB" dirty="0" smtClean="0"/>
              <a:t>implies wrong-doing as it is sly – this links to the </a:t>
            </a:r>
            <a:r>
              <a:rPr lang="en-GB" b="1" dirty="0" smtClean="0">
                <a:solidFill>
                  <a:srgbClr val="7030A0"/>
                </a:solidFill>
              </a:rPr>
              <a:t>“den” </a:t>
            </a:r>
            <a:r>
              <a:rPr lang="en-GB" dirty="0" smtClean="0"/>
              <a:t>of the first paragraph </a:t>
            </a:r>
          </a:p>
          <a:p>
            <a:pPr marL="285750" indent="-285750" algn="just">
              <a:buFont typeface="Arial" panose="020B0604020202020204" pitchFamily="34" charset="0"/>
              <a:buChar char="•"/>
            </a:pPr>
            <a:endParaRPr lang="en-GB" sz="800" dirty="0" smtClean="0"/>
          </a:p>
          <a:p>
            <a:pPr marL="285750" indent="-285750" algn="just">
              <a:buFont typeface="Arial" panose="020B0604020202020204" pitchFamily="34" charset="0"/>
              <a:buChar char="•"/>
            </a:pPr>
            <a:r>
              <a:rPr lang="en-GB" dirty="0" smtClean="0"/>
              <a:t>The </a:t>
            </a:r>
            <a:r>
              <a:rPr lang="en-GB" b="1" dirty="0" smtClean="0">
                <a:solidFill>
                  <a:srgbClr val="7030A0"/>
                </a:solidFill>
              </a:rPr>
              <a:t>“laugh” </a:t>
            </a:r>
            <a:r>
              <a:rPr lang="en-GB" dirty="0" smtClean="0"/>
              <a:t>of the three people is full of desperation – the opposite of the Ghost of Christmas Present</a:t>
            </a:r>
            <a:endParaRPr lang="en-GB" b="1" dirty="0">
              <a:solidFill>
                <a:srgbClr val="7030A0"/>
              </a:solidFill>
            </a:endParaRPr>
          </a:p>
        </p:txBody>
      </p:sp>
    </p:spTree>
    <p:extLst>
      <p:ext uri="{BB962C8B-B14F-4D97-AF65-F5344CB8AC3E}">
        <p14:creationId xmlns:p14="http://schemas.microsoft.com/office/powerpoint/2010/main" val="2177658252"/>
      </p:ext>
    </p:extLst>
  </p:cSld>
  <p:clrMapOvr>
    <a:masterClrMapping/>
  </p:clrMapOvr>
  <p:transition spd="med">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20688"/>
            <a:ext cx="8229600" cy="648072"/>
          </a:xfrm>
          <a:noFill/>
        </p:spPr>
        <p:txBody>
          <a:bodyPr>
            <a:noAutofit/>
          </a:bodyPr>
          <a:lstStyle/>
          <a:p>
            <a:r>
              <a:rPr lang="en-GB" sz="5400" b="1" i="1" dirty="0">
                <a:solidFill>
                  <a:srgbClr val="7030A0"/>
                </a:solidFill>
                <a:effectLst>
                  <a:outerShdw blurRad="38100" dist="38100" dir="2700000" algn="tl">
                    <a:srgbClr val="000000"/>
                  </a:outerShdw>
                </a:effectLst>
                <a:latin typeface="Trebuchet MS" pitchFamily="34" charset="0"/>
              </a:rPr>
              <a:t>A Christmas Carol</a:t>
            </a:r>
            <a:br>
              <a:rPr lang="en-GB" sz="5400" b="1" i="1" dirty="0">
                <a:solidFill>
                  <a:srgbClr val="7030A0"/>
                </a:solidFill>
                <a:effectLst>
                  <a:outerShdw blurRad="38100" dist="38100" dir="2700000" algn="tl">
                    <a:srgbClr val="000000"/>
                  </a:outerShdw>
                </a:effectLst>
                <a:latin typeface="Trebuchet MS" pitchFamily="34" charset="0"/>
              </a:rPr>
            </a:br>
            <a:endParaRPr lang="en-US" sz="5400" i="1" dirty="0">
              <a:solidFill>
                <a:srgbClr val="7030A0"/>
              </a:solidFill>
            </a:endParaRPr>
          </a:p>
        </p:txBody>
      </p:sp>
      <p:sp>
        <p:nvSpPr>
          <p:cNvPr id="297987" name="Rectangle 3"/>
          <p:cNvSpPr>
            <a:spLocks noGrp="1" noChangeArrowheads="1"/>
          </p:cNvSpPr>
          <p:nvPr>
            <p:ph sz="half" idx="1"/>
          </p:nvPr>
        </p:nvSpPr>
        <p:spPr>
          <a:xfrm>
            <a:off x="0" y="5709553"/>
            <a:ext cx="9144000" cy="1112987"/>
          </a:xfrm>
          <a:noFill/>
        </p:spPr>
        <p:txBody>
          <a:bodyPr>
            <a:normAutofit/>
          </a:bodyPr>
          <a:lstStyle/>
          <a:p>
            <a:pPr eaLnBrk="1" hangingPunct="1">
              <a:lnSpc>
                <a:spcPct val="80000"/>
              </a:lnSpc>
              <a:buFontTx/>
              <a:buNone/>
              <a:defRPr/>
            </a:pPr>
            <a:endParaRPr lang="en-GB" sz="500" b="1" dirty="0" smtClean="0">
              <a:latin typeface="Trebuchet MS" pitchFamily="34" charset="0"/>
            </a:endParaRPr>
          </a:p>
          <a:p>
            <a:pPr algn="ctr" eaLnBrk="1" hangingPunct="1">
              <a:lnSpc>
                <a:spcPct val="80000"/>
              </a:lnSpc>
              <a:buFontTx/>
              <a:buNone/>
              <a:defRPr/>
            </a:pPr>
            <a:r>
              <a:rPr lang="en-GB" sz="4000" b="1" dirty="0" smtClean="0">
                <a:solidFill>
                  <a:srgbClr val="7030A0"/>
                </a:solidFill>
                <a:effectLst>
                  <a:outerShdw blurRad="38100" dist="38100" dir="2700000" algn="tl">
                    <a:srgbClr val="FFFFFF"/>
                  </a:outerShdw>
                </a:effectLst>
                <a:latin typeface="Trebuchet MS" pitchFamily="34" charset="0"/>
              </a:rPr>
              <a:t>Scrooge’s Debtors</a:t>
            </a: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980728"/>
            <a:ext cx="6192688" cy="4824104"/>
          </a:xfrm>
          <a:prstGeom prst="rect">
            <a:avLst/>
          </a:prstGeom>
          <a:noFill/>
          <a:ln w="28575">
            <a:solidFill>
              <a:srgbClr val="7030A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17077334"/>
      </p:ext>
    </p:extLst>
  </p:cSld>
  <p:clrMapOvr>
    <a:masterClrMapping/>
  </p:clrMapOvr>
  <p:transition spd="med">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smtClean="0">
                <a:solidFill>
                  <a:srgbClr val="7030A0"/>
                </a:solidFill>
                <a:effectLst>
                  <a:outerShdw blurRad="38100" dist="38100" dir="2700000" algn="tl">
                    <a:srgbClr val="000000">
                      <a:alpha val="43137"/>
                    </a:srgbClr>
                  </a:outerShdw>
                </a:effectLst>
              </a:rPr>
              <a:t>Learning Objectives</a:t>
            </a:r>
            <a:endParaRPr lang="en-GB" sz="5400"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0" y="1600200"/>
            <a:ext cx="5652120" cy="4525963"/>
          </a:xfrm>
        </p:spPr>
        <p:txBody>
          <a:bodyPr>
            <a:normAutofit/>
          </a:bodyPr>
          <a:lstStyle/>
          <a:p>
            <a:pPr marL="0" indent="0">
              <a:buNone/>
            </a:pPr>
            <a:r>
              <a:rPr lang="en-GB" sz="2000" b="1" i="1" dirty="0" smtClean="0">
                <a:solidFill>
                  <a:srgbClr val="7030A0"/>
                </a:solidFill>
              </a:rPr>
              <a:t>By the end of the lesson…</a:t>
            </a:r>
          </a:p>
          <a:p>
            <a:pPr marL="0" indent="0">
              <a:buNone/>
            </a:pPr>
            <a:endParaRPr lang="en-GB" sz="2000" b="1" i="1" dirty="0" smtClean="0">
              <a:solidFill>
                <a:srgbClr val="7030A0"/>
              </a:solidFill>
            </a:endParaRPr>
          </a:p>
          <a:p>
            <a:pPr lvl="0">
              <a:buFont typeface="Wingdings" panose="05000000000000000000" pitchFamily="2" charset="2"/>
              <a:buChar char="ü"/>
            </a:pPr>
            <a:r>
              <a:rPr lang="en-GB" sz="2400" dirty="0" smtClean="0">
                <a:solidFill>
                  <a:srgbClr val="7030A0"/>
                </a:solidFill>
              </a:rPr>
              <a:t>You</a:t>
            </a:r>
            <a:r>
              <a:rPr lang="en-GB" sz="2400" dirty="0" smtClean="0">
                <a:solidFill>
                  <a:srgbClr val="7030A0"/>
                </a:solidFill>
              </a:rPr>
              <a:t> </a:t>
            </a:r>
            <a:r>
              <a:rPr lang="en-GB" sz="2400" dirty="0">
                <a:solidFill>
                  <a:srgbClr val="7030A0"/>
                </a:solidFill>
              </a:rPr>
              <a:t>will deepen </a:t>
            </a:r>
            <a:r>
              <a:rPr lang="en-GB" sz="2400" dirty="0" smtClean="0">
                <a:solidFill>
                  <a:srgbClr val="7030A0"/>
                </a:solidFill>
              </a:rPr>
              <a:t>your</a:t>
            </a:r>
            <a:r>
              <a:rPr lang="en-GB" sz="2400" dirty="0" smtClean="0">
                <a:solidFill>
                  <a:srgbClr val="7030A0"/>
                </a:solidFill>
              </a:rPr>
              <a:t> </a:t>
            </a:r>
            <a:r>
              <a:rPr lang="en-GB" sz="2400" dirty="0">
                <a:solidFill>
                  <a:srgbClr val="7030A0"/>
                </a:solidFill>
              </a:rPr>
              <a:t>knowledge of atmosphere context </a:t>
            </a:r>
            <a:r>
              <a:rPr lang="en-GB" sz="2400" dirty="0" smtClean="0">
                <a:solidFill>
                  <a:srgbClr val="7030A0"/>
                </a:solidFill>
              </a:rPr>
              <a:t>questions</a:t>
            </a:r>
          </a:p>
          <a:p>
            <a:pPr lvl="0">
              <a:buFont typeface="Wingdings" panose="05000000000000000000" pitchFamily="2" charset="2"/>
              <a:buChar char="ü"/>
            </a:pPr>
            <a:endParaRPr lang="en-GB" sz="2400" dirty="0">
              <a:solidFill>
                <a:srgbClr val="7030A0"/>
              </a:solidFill>
            </a:endParaRPr>
          </a:p>
          <a:p>
            <a:pPr>
              <a:buFont typeface="Wingdings" panose="05000000000000000000" pitchFamily="2" charset="2"/>
              <a:buChar char="ü"/>
            </a:pPr>
            <a:r>
              <a:rPr lang="en-GB" sz="2400" dirty="0" smtClean="0">
                <a:solidFill>
                  <a:srgbClr val="7030A0"/>
                </a:solidFill>
              </a:rPr>
              <a:t>You</a:t>
            </a:r>
            <a:r>
              <a:rPr lang="en-GB" sz="2400" dirty="0" smtClean="0">
                <a:solidFill>
                  <a:srgbClr val="7030A0"/>
                </a:solidFill>
              </a:rPr>
              <a:t> </a:t>
            </a:r>
            <a:r>
              <a:rPr lang="en-GB" sz="2400" dirty="0">
                <a:solidFill>
                  <a:srgbClr val="7030A0"/>
                </a:solidFill>
              </a:rPr>
              <a:t>will reflect on Scrooge’s transformation</a:t>
            </a:r>
            <a:endParaRPr lang="en-GB" sz="2400" b="1" dirty="0">
              <a:solidFill>
                <a:srgbClr val="7030A0"/>
              </a:solidFill>
            </a:endParaRPr>
          </a:p>
        </p:txBody>
      </p:sp>
      <p:pic>
        <p:nvPicPr>
          <p:cNvPr id="1026" name="Picture 2"/>
          <p:cNvPicPr>
            <a:picLocks noGrp="1" noChangeAspect="1" noChangeArrowheads="1"/>
          </p:cNvPicPr>
          <p:nvPr>
            <p:ph sz="half" idx="2"/>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24128" y="1700808"/>
            <a:ext cx="3275539" cy="4136171"/>
          </a:xfrm>
          <a:prstGeom prst="rect">
            <a:avLst/>
          </a:prstGeom>
          <a:noFill/>
          <a:ln w="28575">
            <a:solidFill>
              <a:srgbClr val="703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4277422"/>
      </p:ext>
    </p:extLst>
  </p:cSld>
  <p:clrMapOvr>
    <a:masterClrMapping/>
  </p:clrMapOvr>
  <p:transition spd="med">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en-GB" b="1" dirty="0" smtClean="0">
                <a:solidFill>
                  <a:srgbClr val="7030A0"/>
                </a:solidFill>
                <a:effectLst>
                  <a:outerShdw blurRad="38100" dist="38100" dir="2700000" algn="tl">
                    <a:srgbClr val="000000">
                      <a:alpha val="43137"/>
                    </a:srgbClr>
                  </a:outerShdw>
                </a:effectLst>
              </a:rPr>
              <a:t>Task: Scrooge’s Transformation</a:t>
            </a:r>
            <a:endParaRPr lang="en-GB"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179512" y="1124744"/>
            <a:ext cx="5472608" cy="1080120"/>
          </a:xfrm>
          <a:solidFill>
            <a:schemeClr val="bg1"/>
          </a:solidFill>
          <a:ln w="28575">
            <a:solidFill>
              <a:srgbClr val="7030A0"/>
            </a:solidFill>
          </a:ln>
        </p:spPr>
        <p:txBody>
          <a:bodyPr/>
          <a:lstStyle/>
          <a:p>
            <a:pPr marL="0" indent="0" algn="just">
              <a:buNone/>
            </a:pPr>
            <a:r>
              <a:rPr lang="en-GB" b="1" dirty="0" smtClean="0"/>
              <a:t>“Every person has a right to take care of themselves. He always did.”</a:t>
            </a:r>
            <a:endParaRPr lang="en-GB" b="1" dirty="0"/>
          </a:p>
        </p:txBody>
      </p:sp>
      <p:pic>
        <p:nvPicPr>
          <p:cNvPr id="6" name="Content Placeholder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796136" y="1772816"/>
            <a:ext cx="3192234" cy="4005942"/>
          </a:xfrm>
          <a:ln w="28575">
            <a:solidFill>
              <a:srgbClr val="7030A0"/>
            </a:solidFill>
          </a:ln>
        </p:spPr>
      </p:pic>
      <p:sp>
        <p:nvSpPr>
          <p:cNvPr id="8" name="Content Placeholder 2"/>
          <p:cNvSpPr txBox="1">
            <a:spLocks/>
          </p:cNvSpPr>
          <p:nvPr/>
        </p:nvSpPr>
        <p:spPr>
          <a:xfrm>
            <a:off x="179512" y="2348880"/>
            <a:ext cx="5472608" cy="1935832"/>
          </a:xfrm>
          <a:prstGeom prst="rect">
            <a:avLst/>
          </a:prstGeom>
          <a:solidFill>
            <a:schemeClr val="bg1"/>
          </a:solidFill>
          <a:ln w="28575">
            <a:solidFill>
              <a:srgbClr val="7030A0"/>
            </a:solidFill>
          </a:ln>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n-GB" dirty="0" smtClean="0"/>
              <a:t>Scrooge undergoes a transformation throughout the novella: he </a:t>
            </a:r>
            <a:r>
              <a:rPr lang="en-GB" b="1" dirty="0" smtClean="0">
                <a:solidFill>
                  <a:srgbClr val="7030A0"/>
                </a:solidFill>
              </a:rPr>
              <a:t>redeems</a:t>
            </a:r>
            <a:r>
              <a:rPr lang="en-GB" dirty="0" smtClean="0">
                <a:solidFill>
                  <a:srgbClr val="7030A0"/>
                </a:solidFill>
              </a:rPr>
              <a:t> </a:t>
            </a:r>
            <a:r>
              <a:rPr lang="en-GB" dirty="0" smtClean="0"/>
              <a:t>himself through the </a:t>
            </a:r>
            <a:r>
              <a:rPr lang="en-GB" b="1" dirty="0" smtClean="0">
                <a:solidFill>
                  <a:srgbClr val="7030A0"/>
                </a:solidFill>
              </a:rPr>
              <a:t>intervention</a:t>
            </a:r>
            <a:r>
              <a:rPr lang="en-GB" dirty="0" smtClean="0">
                <a:solidFill>
                  <a:srgbClr val="7030A0"/>
                </a:solidFill>
              </a:rPr>
              <a:t> </a:t>
            </a:r>
            <a:r>
              <a:rPr lang="en-GB" dirty="0" smtClean="0"/>
              <a:t>of the ghosts.</a:t>
            </a:r>
            <a:endParaRPr lang="en-GB" dirty="0"/>
          </a:p>
        </p:txBody>
      </p:sp>
      <p:sp>
        <p:nvSpPr>
          <p:cNvPr id="9" name="Content Placeholder 2"/>
          <p:cNvSpPr txBox="1">
            <a:spLocks/>
          </p:cNvSpPr>
          <p:nvPr/>
        </p:nvSpPr>
        <p:spPr>
          <a:xfrm>
            <a:off x="179512" y="4437112"/>
            <a:ext cx="5472608" cy="2088232"/>
          </a:xfrm>
          <a:prstGeom prst="rect">
            <a:avLst/>
          </a:prstGeom>
          <a:solidFill>
            <a:schemeClr val="bg1"/>
          </a:solidFill>
          <a:ln w="28575">
            <a:solidFill>
              <a:srgbClr val="7030A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n-GB" dirty="0" smtClean="0"/>
              <a:t>Create a </a:t>
            </a:r>
            <a:r>
              <a:rPr lang="en-GB" b="1" dirty="0" smtClean="0">
                <a:solidFill>
                  <a:srgbClr val="7030A0"/>
                </a:solidFill>
              </a:rPr>
              <a:t>flowchart</a:t>
            </a:r>
            <a:r>
              <a:rPr lang="en-GB" dirty="0" smtClean="0">
                <a:solidFill>
                  <a:srgbClr val="7030A0"/>
                </a:solidFill>
              </a:rPr>
              <a:t> </a:t>
            </a:r>
            <a:r>
              <a:rPr lang="en-GB" dirty="0" smtClean="0"/>
              <a:t>of the major quotations that show Scrooge’s change. Start with Stave One and move through to Stave Four (work </a:t>
            </a:r>
            <a:r>
              <a:rPr lang="en-GB" b="1" dirty="0" smtClean="0">
                <a:solidFill>
                  <a:srgbClr val="7030A0"/>
                </a:solidFill>
              </a:rPr>
              <a:t>chronologically</a:t>
            </a:r>
            <a:r>
              <a:rPr lang="en-GB" dirty="0" smtClean="0"/>
              <a:t>). </a:t>
            </a:r>
            <a:endParaRPr lang="en-GB" dirty="0"/>
          </a:p>
        </p:txBody>
      </p:sp>
    </p:spTree>
    <p:extLst>
      <p:ext uri="{BB962C8B-B14F-4D97-AF65-F5344CB8AC3E}">
        <p14:creationId xmlns:p14="http://schemas.microsoft.com/office/powerpoint/2010/main" val="4192949119"/>
      </p:ext>
    </p:extLst>
  </p:cSld>
  <p:clrMapOvr>
    <a:masterClrMapping/>
  </p:clrMapOvr>
  <p:transition spd="slow">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GB" sz="3900" b="1" dirty="0" smtClean="0">
                <a:solidFill>
                  <a:srgbClr val="7030A0"/>
                </a:solidFill>
                <a:effectLst>
                  <a:outerShdw blurRad="38100" dist="38100" dir="2700000" algn="tl">
                    <a:srgbClr val="000000">
                      <a:alpha val="43137"/>
                    </a:srgbClr>
                  </a:outerShdw>
                </a:effectLst>
              </a:rPr>
              <a:t>Plenary Activity: Key Quotations </a:t>
            </a:r>
            <a:endParaRPr lang="en-GB" sz="3900" b="1" dirty="0">
              <a:solidFill>
                <a:srgbClr val="7030A0"/>
              </a:solidFill>
              <a:effectLst>
                <a:outerShdw blurRad="38100" dist="38100" dir="2700000" algn="tl">
                  <a:srgbClr val="000000">
                    <a:alpha val="43137"/>
                  </a:srgbClr>
                </a:outerShdw>
              </a:effectLst>
            </a:endParaRPr>
          </a:p>
        </p:txBody>
      </p:sp>
      <p:sp>
        <p:nvSpPr>
          <p:cNvPr id="7" name="Content Placeholder 6"/>
          <p:cNvSpPr>
            <a:spLocks noGrp="1"/>
          </p:cNvSpPr>
          <p:nvPr>
            <p:ph sz="half" idx="1"/>
          </p:nvPr>
        </p:nvSpPr>
        <p:spPr>
          <a:xfrm>
            <a:off x="251520" y="1628800"/>
            <a:ext cx="4326632" cy="4525963"/>
          </a:xfrm>
          <a:solidFill>
            <a:schemeClr val="bg1"/>
          </a:solidFill>
          <a:ln w="28575">
            <a:solidFill>
              <a:srgbClr val="7030A0"/>
            </a:solidFill>
          </a:ln>
        </p:spPr>
        <p:txBody>
          <a:bodyPr>
            <a:noAutofit/>
          </a:bodyPr>
          <a:lstStyle/>
          <a:p>
            <a:pPr marL="0" indent="0" algn="just">
              <a:buNone/>
            </a:pPr>
            <a:r>
              <a:rPr lang="en-GB" sz="3000" dirty="0" smtClean="0"/>
              <a:t>Choose a quotation that you consider to be important and write it on the post-it note with your name. </a:t>
            </a:r>
          </a:p>
          <a:p>
            <a:pPr marL="0" indent="0" algn="just">
              <a:buNone/>
            </a:pPr>
            <a:endParaRPr lang="en-GB" sz="800" dirty="0"/>
          </a:p>
          <a:p>
            <a:pPr marL="0" indent="0" algn="just">
              <a:buNone/>
            </a:pPr>
            <a:r>
              <a:rPr lang="en-GB" sz="3000" dirty="0" smtClean="0"/>
              <a:t>Stick it on the whiteboard and be prepared to explain your reasons if you are chosen.</a:t>
            </a:r>
            <a:endParaRPr lang="en-GB" sz="3000" dirty="0"/>
          </a:p>
        </p:txBody>
      </p:sp>
      <p:pic>
        <p:nvPicPr>
          <p:cNvPr id="9" name="Content Placeholder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860032" y="1844824"/>
            <a:ext cx="4044102" cy="4032448"/>
          </a:xfrm>
          <a:ln w="28575">
            <a:solidFill>
              <a:srgbClr val="7030A0"/>
            </a:solidFill>
          </a:ln>
        </p:spPr>
      </p:pic>
      <p:sp>
        <p:nvSpPr>
          <p:cNvPr id="10" name="TextBox 9"/>
          <p:cNvSpPr txBox="1"/>
          <p:nvPr/>
        </p:nvSpPr>
        <p:spPr>
          <a:xfrm>
            <a:off x="5558332" y="2780928"/>
            <a:ext cx="2664296" cy="1754326"/>
          </a:xfrm>
          <a:prstGeom prst="rect">
            <a:avLst/>
          </a:prstGeom>
          <a:noFill/>
        </p:spPr>
        <p:txBody>
          <a:bodyPr wrap="square" rtlCol="0">
            <a:spAutoFit/>
          </a:bodyPr>
          <a:lstStyle/>
          <a:p>
            <a:pPr algn="ctr"/>
            <a:r>
              <a:rPr lang="en-GB" sz="3600" b="1" dirty="0" smtClean="0"/>
              <a:t>“Decrease the surplus population.”</a:t>
            </a:r>
            <a:endParaRPr lang="en-GB" sz="3600" b="1" dirty="0"/>
          </a:p>
        </p:txBody>
      </p:sp>
    </p:spTree>
    <p:extLst>
      <p:ext uri="{BB962C8B-B14F-4D97-AF65-F5344CB8AC3E}">
        <p14:creationId xmlns:p14="http://schemas.microsoft.com/office/powerpoint/2010/main" val="2823396451"/>
      </p:ext>
    </p:extLst>
  </p:cSld>
  <p:clrMapOvr>
    <a:masterClrMapping/>
  </p:clrMapOvr>
  <p:transition spd="slow">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7030A0"/>
                </a:solidFill>
                <a:effectLst>
                  <a:outerShdw blurRad="38100" dist="38100" dir="2700000" algn="tl">
                    <a:srgbClr val="000000">
                      <a:alpha val="43137"/>
                    </a:srgbClr>
                  </a:outerShdw>
                </a:effectLst>
              </a:rPr>
              <a:t>Starter Activity: The Ghosts </a:t>
            </a:r>
            <a:endParaRPr lang="en-GB"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457200" y="1600201"/>
            <a:ext cx="4038600" cy="1540768"/>
          </a:xfrm>
          <a:solidFill>
            <a:schemeClr val="bg1"/>
          </a:solidFill>
          <a:ln w="28575">
            <a:solidFill>
              <a:srgbClr val="7030A0"/>
            </a:solidFill>
          </a:ln>
        </p:spPr>
        <p:txBody>
          <a:bodyPr/>
          <a:lstStyle/>
          <a:p>
            <a:pPr marL="0" indent="0" algn="just">
              <a:buNone/>
            </a:pPr>
            <a:r>
              <a:rPr lang="en-GB" dirty="0" smtClean="0"/>
              <a:t>In your opinion, which ghost has had the biggest influence on Scrooge?</a:t>
            </a:r>
          </a:p>
          <a:p>
            <a:pPr marL="0" indent="0">
              <a:buNone/>
            </a:pPr>
            <a:endParaRPr lang="en-GB" dirty="0"/>
          </a:p>
        </p:txBody>
      </p:sp>
      <p:sp>
        <p:nvSpPr>
          <p:cNvPr id="5" name="Content Placeholder 2"/>
          <p:cNvSpPr txBox="1">
            <a:spLocks/>
          </p:cNvSpPr>
          <p:nvPr/>
        </p:nvSpPr>
        <p:spPr>
          <a:xfrm>
            <a:off x="467544" y="3573016"/>
            <a:ext cx="4038600" cy="1540768"/>
          </a:xfrm>
          <a:prstGeom prst="rect">
            <a:avLst/>
          </a:prstGeom>
          <a:solidFill>
            <a:schemeClr val="bg1"/>
          </a:solidFill>
          <a:ln w="28575">
            <a:solidFill>
              <a:srgbClr val="7030A0"/>
            </a:solidFill>
          </a:ln>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GB" dirty="0" smtClean="0"/>
              <a:t>Make some notes in the </a:t>
            </a:r>
            <a:r>
              <a:rPr lang="en-GB" b="1" dirty="0" smtClean="0">
                <a:solidFill>
                  <a:srgbClr val="7030A0"/>
                </a:solidFill>
              </a:rPr>
              <a:t>back of your exercise book </a:t>
            </a:r>
            <a:r>
              <a:rPr lang="en-GB" dirty="0" smtClean="0"/>
              <a:t>that explain your choice and be ready to feedback.</a:t>
            </a:r>
          </a:p>
          <a:p>
            <a:pPr marL="0" indent="0">
              <a:buFont typeface="Arial" panose="020B0604020202020204" pitchFamily="34" charset="0"/>
              <a:buNone/>
            </a:pPr>
            <a:endParaRPr lang="en-GB" dirty="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716016" y="1310034"/>
            <a:ext cx="3938624" cy="4525963"/>
          </a:xfrm>
          <a:ln w="28575">
            <a:solidFill>
              <a:srgbClr val="7030A0"/>
            </a:solidFill>
          </a:ln>
        </p:spPr>
      </p:pic>
    </p:spTree>
    <p:extLst>
      <p:ext uri="{BB962C8B-B14F-4D97-AF65-F5344CB8AC3E}">
        <p14:creationId xmlns:p14="http://schemas.microsoft.com/office/powerpoint/2010/main" val="111164915"/>
      </p:ext>
    </p:extLst>
  </p:cSld>
  <p:clrMapOvr>
    <a:masterClrMapping/>
  </p:clrMapOvr>
  <p:transition spd="slow">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20688"/>
            <a:ext cx="8229600" cy="648072"/>
          </a:xfrm>
          <a:noFill/>
        </p:spPr>
        <p:txBody>
          <a:bodyPr>
            <a:noAutofit/>
          </a:bodyPr>
          <a:lstStyle/>
          <a:p>
            <a:r>
              <a:rPr lang="en-GB" sz="5400" b="1" i="1" dirty="0">
                <a:solidFill>
                  <a:srgbClr val="7030A0"/>
                </a:solidFill>
                <a:effectLst>
                  <a:outerShdw blurRad="38100" dist="38100" dir="2700000" algn="tl">
                    <a:srgbClr val="000000"/>
                  </a:outerShdw>
                </a:effectLst>
                <a:latin typeface="Trebuchet MS" pitchFamily="34" charset="0"/>
              </a:rPr>
              <a:t>A Christmas Carol</a:t>
            </a:r>
            <a:br>
              <a:rPr lang="en-GB" sz="5400" b="1" i="1" dirty="0">
                <a:solidFill>
                  <a:srgbClr val="7030A0"/>
                </a:solidFill>
                <a:effectLst>
                  <a:outerShdw blurRad="38100" dist="38100" dir="2700000" algn="tl">
                    <a:srgbClr val="000000"/>
                  </a:outerShdw>
                </a:effectLst>
                <a:latin typeface="Trebuchet MS" pitchFamily="34" charset="0"/>
              </a:rPr>
            </a:br>
            <a:endParaRPr lang="en-US" sz="5400" i="1" dirty="0">
              <a:solidFill>
                <a:srgbClr val="7030A0"/>
              </a:solidFill>
            </a:endParaRPr>
          </a:p>
        </p:txBody>
      </p:sp>
      <p:sp>
        <p:nvSpPr>
          <p:cNvPr id="297987" name="Rectangle 3"/>
          <p:cNvSpPr>
            <a:spLocks noGrp="1" noChangeArrowheads="1"/>
          </p:cNvSpPr>
          <p:nvPr>
            <p:ph sz="half" idx="1"/>
          </p:nvPr>
        </p:nvSpPr>
        <p:spPr>
          <a:xfrm>
            <a:off x="0" y="4941168"/>
            <a:ext cx="9144000" cy="1112987"/>
          </a:xfrm>
          <a:noFill/>
        </p:spPr>
        <p:txBody>
          <a:bodyPr>
            <a:normAutofit/>
          </a:bodyPr>
          <a:lstStyle/>
          <a:p>
            <a:pPr eaLnBrk="1" hangingPunct="1">
              <a:lnSpc>
                <a:spcPct val="80000"/>
              </a:lnSpc>
              <a:buFontTx/>
              <a:buNone/>
              <a:defRPr/>
            </a:pPr>
            <a:endParaRPr lang="en-GB" sz="500" b="1" dirty="0" smtClean="0">
              <a:latin typeface="Trebuchet MS" pitchFamily="34" charset="0"/>
            </a:endParaRPr>
          </a:p>
          <a:p>
            <a:pPr algn="ctr" eaLnBrk="1" hangingPunct="1">
              <a:lnSpc>
                <a:spcPct val="80000"/>
              </a:lnSpc>
              <a:buFontTx/>
              <a:buNone/>
              <a:defRPr/>
            </a:pPr>
            <a:r>
              <a:rPr lang="en-GB" sz="4000" b="1" dirty="0" smtClean="0">
                <a:solidFill>
                  <a:srgbClr val="7030A0"/>
                </a:solidFill>
                <a:effectLst>
                  <a:outerShdw blurRad="38100" dist="38100" dir="2700000" algn="tl">
                    <a:srgbClr val="FFFFFF"/>
                  </a:outerShdw>
                </a:effectLst>
                <a:latin typeface="Trebuchet MS" pitchFamily="34" charset="0"/>
              </a:rPr>
              <a:t>Scrooge faces the truth</a:t>
            </a:r>
          </a:p>
          <a:p>
            <a:pPr algn="ctr" eaLnBrk="1" hangingPunct="1">
              <a:lnSpc>
                <a:spcPct val="80000"/>
              </a:lnSpc>
              <a:buFontTx/>
              <a:buNone/>
              <a:defRPr/>
            </a:pPr>
            <a:endParaRPr lang="en-GB" sz="4000" b="1" dirty="0" smtClean="0">
              <a:solidFill>
                <a:srgbClr val="7030A0"/>
              </a:solidFill>
              <a:effectLst>
                <a:outerShdw blurRad="38100" dist="38100" dir="2700000" algn="tl">
                  <a:srgbClr val="FFFFFF"/>
                </a:outerShdw>
              </a:effectLst>
              <a:latin typeface="Trebuchet MS" pitchFamily="34" charset="0"/>
            </a:endParaRP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1196751"/>
            <a:ext cx="7632848" cy="3721013"/>
          </a:xfrm>
          <a:prstGeom prst="rect">
            <a:avLst/>
          </a:prstGeom>
          <a:ln w="28575">
            <a:solidFill>
              <a:srgbClr val="7030A0"/>
            </a:solidFill>
          </a:ln>
        </p:spPr>
      </p:pic>
    </p:spTree>
    <p:extLst>
      <p:ext uri="{BB962C8B-B14F-4D97-AF65-F5344CB8AC3E}">
        <p14:creationId xmlns:p14="http://schemas.microsoft.com/office/powerpoint/2010/main" val="2717077334"/>
      </p:ext>
    </p:extLst>
  </p:cSld>
  <p:clrMapOvr>
    <a:masterClrMapping/>
  </p:clrMapOvr>
  <p:transition spd="med">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smtClean="0">
                <a:solidFill>
                  <a:srgbClr val="7030A0"/>
                </a:solidFill>
                <a:effectLst>
                  <a:outerShdw blurRad="38100" dist="38100" dir="2700000" algn="tl">
                    <a:srgbClr val="000000">
                      <a:alpha val="43137"/>
                    </a:srgbClr>
                  </a:outerShdw>
                </a:effectLst>
              </a:rPr>
              <a:t>Learning Objectives</a:t>
            </a:r>
            <a:endParaRPr lang="en-GB" sz="5400"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0" y="1600200"/>
            <a:ext cx="5652120" cy="4525963"/>
          </a:xfrm>
        </p:spPr>
        <p:txBody>
          <a:bodyPr>
            <a:normAutofit/>
          </a:bodyPr>
          <a:lstStyle/>
          <a:p>
            <a:pPr marL="0" indent="0">
              <a:buNone/>
            </a:pPr>
            <a:r>
              <a:rPr lang="en-GB" sz="2000" b="1" i="1" dirty="0" smtClean="0">
                <a:solidFill>
                  <a:srgbClr val="7030A0"/>
                </a:solidFill>
              </a:rPr>
              <a:t>By the end of the lesson…</a:t>
            </a:r>
          </a:p>
          <a:p>
            <a:pPr marL="0" indent="0">
              <a:buNone/>
            </a:pPr>
            <a:endParaRPr lang="en-GB" sz="2400" b="1" dirty="0" smtClean="0">
              <a:solidFill>
                <a:srgbClr val="7030A0"/>
              </a:solidFill>
            </a:endParaRPr>
          </a:p>
          <a:p>
            <a:pPr lvl="0">
              <a:buFont typeface="Wingdings" panose="05000000000000000000" pitchFamily="2" charset="2"/>
              <a:buChar char="ü"/>
            </a:pPr>
            <a:r>
              <a:rPr lang="en-GB" sz="2400" dirty="0" smtClean="0">
                <a:solidFill>
                  <a:srgbClr val="7030A0"/>
                </a:solidFill>
              </a:rPr>
              <a:t>You will</a:t>
            </a:r>
            <a:r>
              <a:rPr lang="en-GB" sz="2400" dirty="0" smtClean="0">
                <a:solidFill>
                  <a:srgbClr val="7030A0"/>
                </a:solidFill>
              </a:rPr>
              <a:t> consolidate your </a:t>
            </a:r>
            <a:r>
              <a:rPr lang="en-GB" sz="2400" dirty="0">
                <a:solidFill>
                  <a:srgbClr val="7030A0"/>
                </a:solidFill>
              </a:rPr>
              <a:t>knowledge of Stave </a:t>
            </a:r>
            <a:r>
              <a:rPr lang="en-GB" sz="2400" dirty="0" smtClean="0">
                <a:solidFill>
                  <a:srgbClr val="7030A0"/>
                </a:solidFill>
              </a:rPr>
              <a:t>Four</a:t>
            </a:r>
          </a:p>
          <a:p>
            <a:pPr lvl="0">
              <a:buFont typeface="Wingdings" panose="05000000000000000000" pitchFamily="2" charset="2"/>
              <a:buChar char="ü"/>
            </a:pPr>
            <a:endParaRPr lang="en-GB" sz="2400" dirty="0">
              <a:solidFill>
                <a:srgbClr val="7030A0"/>
              </a:solidFill>
            </a:endParaRPr>
          </a:p>
          <a:p>
            <a:pPr lvl="0">
              <a:buFont typeface="Wingdings" panose="05000000000000000000" pitchFamily="2" charset="2"/>
              <a:buChar char="ü"/>
            </a:pPr>
            <a:r>
              <a:rPr lang="en-GB" sz="2400" dirty="0" smtClean="0">
                <a:solidFill>
                  <a:srgbClr val="7030A0"/>
                </a:solidFill>
              </a:rPr>
              <a:t>You</a:t>
            </a:r>
            <a:r>
              <a:rPr lang="en-GB" sz="2400" dirty="0" smtClean="0">
                <a:solidFill>
                  <a:srgbClr val="7030A0"/>
                </a:solidFill>
              </a:rPr>
              <a:t> will </a:t>
            </a:r>
            <a:r>
              <a:rPr lang="en-GB" sz="2400" dirty="0">
                <a:solidFill>
                  <a:srgbClr val="7030A0"/>
                </a:solidFill>
              </a:rPr>
              <a:t>explore the Christmas Ghosts</a:t>
            </a:r>
          </a:p>
          <a:p>
            <a:pPr marL="0" indent="0">
              <a:buNone/>
            </a:pPr>
            <a:endParaRPr lang="en-GB" sz="2400" b="1" dirty="0">
              <a:solidFill>
                <a:srgbClr val="7030A0"/>
              </a:solidFill>
            </a:endParaRPr>
          </a:p>
        </p:txBody>
      </p:sp>
      <p:pic>
        <p:nvPicPr>
          <p:cNvPr id="1026" name="Picture 2"/>
          <p:cNvPicPr>
            <a:picLocks noGrp="1" noChangeAspect="1" noChangeArrowheads="1"/>
          </p:cNvPicPr>
          <p:nvPr>
            <p:ph sz="half" idx="2"/>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24128" y="1700808"/>
            <a:ext cx="3275539" cy="4136171"/>
          </a:xfrm>
          <a:prstGeom prst="rect">
            <a:avLst/>
          </a:prstGeom>
          <a:noFill/>
          <a:ln w="28575">
            <a:solidFill>
              <a:srgbClr val="703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4277422"/>
      </p:ext>
    </p:extLst>
  </p:cSld>
  <p:clrMapOvr>
    <a:masterClrMapping/>
  </p:clrMapOvr>
  <p:transition spd="med">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0648" y="-25183"/>
            <a:ext cx="9144000" cy="1143000"/>
          </a:xfrm>
        </p:spPr>
        <p:txBody>
          <a:bodyPr>
            <a:normAutofit/>
          </a:bodyPr>
          <a:lstStyle/>
          <a:p>
            <a:r>
              <a:rPr lang="en-GB" b="1" dirty="0" smtClean="0">
                <a:solidFill>
                  <a:srgbClr val="7030A0"/>
                </a:solidFill>
                <a:effectLst>
                  <a:outerShdw blurRad="38100" dist="38100" dir="2700000" algn="tl">
                    <a:srgbClr val="000000">
                      <a:alpha val="43137"/>
                    </a:srgbClr>
                  </a:outerShdw>
                </a:effectLst>
              </a:rPr>
              <a:t>Task: Persuasive Speech</a:t>
            </a:r>
            <a:endParaRPr lang="en-GB" b="1" i="1" dirty="0">
              <a:solidFill>
                <a:srgbClr val="7030A0"/>
              </a:solidFill>
              <a:effectLst>
                <a:outerShdw blurRad="38100" dist="38100" dir="2700000" algn="tl">
                  <a:srgbClr val="000000">
                    <a:alpha val="43137"/>
                  </a:srgbClr>
                </a:outerShdw>
              </a:effectLst>
            </a:endParaRPr>
          </a:p>
        </p:txBody>
      </p:sp>
      <p:sp>
        <p:nvSpPr>
          <p:cNvPr id="4" name="Content Placeholder 3"/>
          <p:cNvSpPr>
            <a:spLocks noGrp="1"/>
          </p:cNvSpPr>
          <p:nvPr>
            <p:ph sz="half" idx="1"/>
          </p:nvPr>
        </p:nvSpPr>
        <p:spPr>
          <a:xfrm>
            <a:off x="148493" y="1340768"/>
            <a:ext cx="6516813" cy="1944216"/>
          </a:xfrm>
          <a:solidFill>
            <a:schemeClr val="bg1"/>
          </a:solidFill>
          <a:ln w="28575">
            <a:solidFill>
              <a:srgbClr val="7030A0"/>
            </a:solidFill>
          </a:ln>
        </p:spPr>
        <p:txBody>
          <a:bodyPr>
            <a:noAutofit/>
          </a:bodyPr>
          <a:lstStyle/>
          <a:p>
            <a:pPr marL="0" indent="0" algn="just">
              <a:buNone/>
            </a:pPr>
            <a:r>
              <a:rPr lang="en-GB" sz="2400" dirty="0" smtClean="0"/>
              <a:t>With your partner, write a persuasive speech, in the </a:t>
            </a:r>
            <a:r>
              <a:rPr lang="en-GB" sz="2400" b="1" dirty="0" smtClean="0">
                <a:solidFill>
                  <a:srgbClr val="7030A0"/>
                </a:solidFill>
              </a:rPr>
              <a:t>back of your book</a:t>
            </a:r>
            <a:r>
              <a:rPr lang="en-GB" sz="2400" dirty="0" smtClean="0"/>
              <a:t>, that argues for </a:t>
            </a:r>
            <a:r>
              <a:rPr lang="en-GB" sz="2400" b="1" dirty="0" smtClean="0">
                <a:solidFill>
                  <a:srgbClr val="7030A0"/>
                </a:solidFill>
              </a:rPr>
              <a:t>the ghost </a:t>
            </a:r>
            <a:r>
              <a:rPr lang="en-GB" sz="2400" dirty="0" smtClean="0"/>
              <a:t>that influences Scrooge the most. Use  </a:t>
            </a:r>
            <a:r>
              <a:rPr lang="en-GB" sz="2400" i="1" dirty="0" smtClean="0"/>
              <a:t>The Useful Haunting </a:t>
            </a:r>
            <a:r>
              <a:rPr lang="en-GB" sz="2400" dirty="0" smtClean="0"/>
              <a:t>as a guide. </a:t>
            </a:r>
            <a:r>
              <a:rPr lang="en-GB" sz="2400" b="1" dirty="0" smtClean="0"/>
              <a:t>Be ready to deliver your speech at the end of the lesson!</a:t>
            </a:r>
            <a:endParaRPr lang="en-GB" sz="2400" b="1" dirty="0"/>
          </a:p>
        </p:txBody>
      </p:sp>
      <p:sp>
        <p:nvSpPr>
          <p:cNvPr id="7" name="Content Placeholder 3"/>
          <p:cNvSpPr txBox="1">
            <a:spLocks/>
          </p:cNvSpPr>
          <p:nvPr/>
        </p:nvSpPr>
        <p:spPr>
          <a:xfrm>
            <a:off x="143419" y="3573016"/>
            <a:ext cx="6516813" cy="1800200"/>
          </a:xfrm>
          <a:prstGeom prst="rect">
            <a:avLst/>
          </a:prstGeom>
          <a:solidFill>
            <a:schemeClr val="bg1"/>
          </a:solidFill>
          <a:ln w="28575">
            <a:solidFill>
              <a:srgbClr val="7030A0"/>
            </a:solidFill>
          </a:ln>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n-GB" sz="2400" dirty="0" smtClean="0"/>
              <a:t>Include some of the following persuasive devices:</a:t>
            </a:r>
          </a:p>
          <a:p>
            <a:pPr marL="0" indent="0" algn="just">
              <a:buFont typeface="Arial" panose="020B0604020202020204" pitchFamily="34" charset="0"/>
              <a:buNone/>
            </a:pPr>
            <a:r>
              <a:rPr lang="en-GB" sz="2400" b="1" dirty="0" smtClean="0">
                <a:solidFill>
                  <a:srgbClr val="7030A0"/>
                </a:solidFill>
              </a:rPr>
              <a:t>Emotive language</a:t>
            </a:r>
            <a:r>
              <a:rPr lang="en-GB" sz="2400" dirty="0" smtClean="0"/>
              <a:t>, </a:t>
            </a:r>
            <a:r>
              <a:rPr lang="en-GB" sz="2400" b="1" dirty="0" smtClean="0">
                <a:solidFill>
                  <a:srgbClr val="7030A0"/>
                </a:solidFill>
              </a:rPr>
              <a:t>evidence</a:t>
            </a:r>
            <a:r>
              <a:rPr lang="en-GB" sz="2400" dirty="0" smtClean="0"/>
              <a:t>, </a:t>
            </a:r>
            <a:r>
              <a:rPr lang="en-GB" sz="2400" b="1" dirty="0" smtClean="0">
                <a:solidFill>
                  <a:srgbClr val="7030A0"/>
                </a:solidFill>
              </a:rPr>
              <a:t>direct address</a:t>
            </a:r>
            <a:r>
              <a:rPr lang="en-GB" sz="2400" dirty="0" smtClean="0"/>
              <a:t>, </a:t>
            </a:r>
            <a:r>
              <a:rPr lang="en-GB" sz="2400" b="1" dirty="0" smtClean="0">
                <a:solidFill>
                  <a:srgbClr val="7030A0"/>
                </a:solidFill>
              </a:rPr>
              <a:t>rhetorical question</a:t>
            </a:r>
            <a:r>
              <a:rPr lang="en-GB" sz="2400" dirty="0" smtClean="0"/>
              <a:t>, </a:t>
            </a:r>
            <a:r>
              <a:rPr lang="en-GB" sz="2400" b="1" dirty="0" smtClean="0">
                <a:solidFill>
                  <a:srgbClr val="7030A0"/>
                </a:solidFill>
              </a:rPr>
              <a:t>rule of three</a:t>
            </a:r>
            <a:r>
              <a:rPr lang="en-GB" sz="2400" dirty="0" smtClean="0"/>
              <a:t>,</a:t>
            </a:r>
            <a:r>
              <a:rPr lang="en-GB" sz="2400" b="1" dirty="0" smtClean="0"/>
              <a:t> </a:t>
            </a:r>
            <a:r>
              <a:rPr lang="en-GB" sz="2400" b="1" dirty="0" smtClean="0">
                <a:solidFill>
                  <a:srgbClr val="7030A0"/>
                </a:solidFill>
              </a:rPr>
              <a:t>repetition</a:t>
            </a:r>
            <a:r>
              <a:rPr lang="en-GB" sz="2400" dirty="0" smtClean="0"/>
              <a:t>,</a:t>
            </a:r>
            <a:r>
              <a:rPr lang="en-GB" sz="2400" b="1" dirty="0" smtClean="0">
                <a:solidFill>
                  <a:srgbClr val="7030A0"/>
                </a:solidFill>
              </a:rPr>
              <a:t> short sentences</a:t>
            </a:r>
            <a:r>
              <a:rPr lang="en-GB" sz="2400" dirty="0" smtClean="0">
                <a:solidFill>
                  <a:srgbClr val="7030A0"/>
                </a:solidFill>
              </a:rPr>
              <a:t> </a:t>
            </a:r>
            <a:r>
              <a:rPr lang="en-GB" sz="2400" dirty="0" smtClean="0"/>
              <a:t>and </a:t>
            </a:r>
            <a:r>
              <a:rPr lang="en-GB" sz="2400" b="1" dirty="0" smtClean="0">
                <a:solidFill>
                  <a:srgbClr val="7030A0"/>
                </a:solidFill>
              </a:rPr>
              <a:t>counter argument</a:t>
            </a:r>
            <a:r>
              <a:rPr lang="en-GB" sz="2400" dirty="0" smtClean="0"/>
              <a:t>.</a:t>
            </a:r>
          </a:p>
          <a:p>
            <a:pPr marL="0" indent="0" algn="just">
              <a:buFont typeface="Arial" panose="020B0604020202020204" pitchFamily="34" charset="0"/>
              <a:buNone/>
            </a:pPr>
            <a:endParaRPr lang="en-GB" sz="2400" dirty="0"/>
          </a:p>
          <a:p>
            <a:pPr marL="0" indent="0" algn="just">
              <a:buFont typeface="Arial" panose="020B0604020202020204" pitchFamily="34" charset="0"/>
              <a:buNone/>
            </a:pPr>
            <a:endParaRPr lang="en-GB" sz="2400" dirty="0"/>
          </a:p>
        </p:txBody>
      </p:sp>
      <p:sp>
        <p:nvSpPr>
          <p:cNvPr id="8" name="Content Placeholder 3"/>
          <p:cNvSpPr txBox="1">
            <a:spLocks/>
          </p:cNvSpPr>
          <p:nvPr/>
        </p:nvSpPr>
        <p:spPr>
          <a:xfrm>
            <a:off x="132504" y="5682061"/>
            <a:ext cx="6660829" cy="427856"/>
          </a:xfrm>
          <a:prstGeom prst="rect">
            <a:avLst/>
          </a:prstGeom>
          <a:solidFill>
            <a:schemeClr val="bg1"/>
          </a:solidFill>
          <a:ln w="28575">
            <a:solidFill>
              <a:srgbClr val="7030A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400" b="1" dirty="0" smtClean="0"/>
              <a:t>Use the correct layout and pay attention to SPaG!</a:t>
            </a:r>
            <a:endParaRPr lang="en-GB" sz="2400" b="1" dirty="0"/>
          </a:p>
          <a:p>
            <a:pPr marL="0" indent="0" algn="just">
              <a:buFont typeface="Arial" panose="020B0604020202020204" pitchFamily="34" charset="0"/>
              <a:buNone/>
            </a:pPr>
            <a:endParaRPr lang="en-GB" sz="24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188640"/>
            <a:ext cx="1914525" cy="2249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8053" y="2438127"/>
            <a:ext cx="1914525" cy="234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08052" y="4723594"/>
            <a:ext cx="1914525" cy="2103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642112"/>
      </p:ext>
    </p:extLst>
  </p:cSld>
  <p:clrMapOvr>
    <a:masterClrMapping/>
  </p:clrMapOvr>
  <p:transition spd="slow">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0648" y="-25183"/>
            <a:ext cx="9144000" cy="1143000"/>
          </a:xfrm>
        </p:spPr>
        <p:txBody>
          <a:bodyPr>
            <a:normAutofit/>
          </a:bodyPr>
          <a:lstStyle/>
          <a:p>
            <a:r>
              <a:rPr lang="en-GB" b="1" dirty="0" smtClean="0">
                <a:solidFill>
                  <a:srgbClr val="7030A0"/>
                </a:solidFill>
                <a:effectLst>
                  <a:outerShdw blurRad="38100" dist="38100" dir="2700000" algn="tl">
                    <a:srgbClr val="000000">
                      <a:alpha val="43137"/>
                    </a:srgbClr>
                  </a:outerShdw>
                </a:effectLst>
              </a:rPr>
              <a:t>Plenary Activity: Debate!</a:t>
            </a:r>
            <a:endParaRPr lang="en-GB" b="1" i="1" dirty="0">
              <a:solidFill>
                <a:srgbClr val="7030A0"/>
              </a:solidFill>
              <a:effectLst>
                <a:outerShdw blurRad="38100" dist="38100" dir="2700000" algn="tl">
                  <a:srgbClr val="000000">
                    <a:alpha val="43137"/>
                  </a:srgbClr>
                </a:outerShdw>
              </a:effectLst>
            </a:endParaRPr>
          </a:p>
        </p:txBody>
      </p:sp>
      <p:sp>
        <p:nvSpPr>
          <p:cNvPr id="4" name="Content Placeholder 3"/>
          <p:cNvSpPr>
            <a:spLocks noGrp="1"/>
          </p:cNvSpPr>
          <p:nvPr>
            <p:ph sz="half" idx="1"/>
          </p:nvPr>
        </p:nvSpPr>
        <p:spPr>
          <a:xfrm>
            <a:off x="117314" y="980728"/>
            <a:ext cx="6686933" cy="2358894"/>
          </a:xfrm>
          <a:solidFill>
            <a:schemeClr val="bg1"/>
          </a:solidFill>
          <a:ln w="28575">
            <a:solidFill>
              <a:srgbClr val="7030A0"/>
            </a:solidFill>
          </a:ln>
        </p:spPr>
        <p:txBody>
          <a:bodyPr>
            <a:noAutofit/>
          </a:bodyPr>
          <a:lstStyle/>
          <a:p>
            <a:pPr marL="0" indent="0" algn="just">
              <a:buNone/>
            </a:pPr>
            <a:r>
              <a:rPr lang="en-GB" dirty="0" smtClean="0"/>
              <a:t>I want to hear at least one argument for each of the ghosts. Listen closely to the pair speaking, as I may ask you to explain the persuasive devices they used or to counter argue their point of view!</a:t>
            </a:r>
            <a:endParaRPr lang="en-GB" dirty="0"/>
          </a:p>
        </p:txBody>
      </p:sp>
      <p:sp>
        <p:nvSpPr>
          <p:cNvPr id="7" name="Content Placeholder 3"/>
          <p:cNvSpPr txBox="1">
            <a:spLocks/>
          </p:cNvSpPr>
          <p:nvPr/>
        </p:nvSpPr>
        <p:spPr>
          <a:xfrm>
            <a:off x="143419" y="3487652"/>
            <a:ext cx="6660828" cy="1754444"/>
          </a:xfrm>
          <a:prstGeom prst="rect">
            <a:avLst/>
          </a:prstGeom>
          <a:solidFill>
            <a:schemeClr val="bg1"/>
          </a:solidFill>
          <a:ln w="28575">
            <a:solidFill>
              <a:srgbClr val="7030A0"/>
            </a:solidFill>
          </a:ln>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n-GB" sz="2400" dirty="0"/>
              <a:t>P</a:t>
            </a:r>
            <a:r>
              <a:rPr lang="en-GB" sz="2400" dirty="0" smtClean="0"/>
              <a:t>ersuasive devices:</a:t>
            </a:r>
          </a:p>
          <a:p>
            <a:pPr marL="0" indent="0" algn="just">
              <a:buFont typeface="Arial" panose="020B0604020202020204" pitchFamily="34" charset="0"/>
              <a:buNone/>
            </a:pPr>
            <a:r>
              <a:rPr lang="en-GB" sz="2400" b="1" dirty="0" smtClean="0">
                <a:solidFill>
                  <a:srgbClr val="7030A0"/>
                </a:solidFill>
              </a:rPr>
              <a:t>Emotive language</a:t>
            </a:r>
            <a:r>
              <a:rPr lang="en-GB" sz="2400" dirty="0" smtClean="0"/>
              <a:t>, </a:t>
            </a:r>
            <a:r>
              <a:rPr lang="en-GB" sz="2400" b="1" dirty="0" smtClean="0">
                <a:solidFill>
                  <a:srgbClr val="7030A0"/>
                </a:solidFill>
              </a:rPr>
              <a:t>evidence</a:t>
            </a:r>
            <a:r>
              <a:rPr lang="en-GB" sz="2400" dirty="0" smtClean="0"/>
              <a:t>, </a:t>
            </a:r>
            <a:r>
              <a:rPr lang="en-GB" sz="2400" b="1" dirty="0" smtClean="0">
                <a:solidFill>
                  <a:srgbClr val="7030A0"/>
                </a:solidFill>
              </a:rPr>
              <a:t>direct address</a:t>
            </a:r>
            <a:r>
              <a:rPr lang="en-GB" sz="2400" dirty="0" smtClean="0"/>
              <a:t>, </a:t>
            </a:r>
            <a:r>
              <a:rPr lang="en-GB" sz="2400" b="1" dirty="0" smtClean="0">
                <a:solidFill>
                  <a:srgbClr val="7030A0"/>
                </a:solidFill>
              </a:rPr>
              <a:t>rhetorical question</a:t>
            </a:r>
            <a:r>
              <a:rPr lang="en-GB" sz="2400" dirty="0" smtClean="0"/>
              <a:t>, </a:t>
            </a:r>
            <a:r>
              <a:rPr lang="en-GB" sz="2400" b="1" dirty="0" smtClean="0">
                <a:solidFill>
                  <a:srgbClr val="7030A0"/>
                </a:solidFill>
              </a:rPr>
              <a:t>rule of three</a:t>
            </a:r>
            <a:r>
              <a:rPr lang="en-GB" sz="2400" dirty="0" smtClean="0"/>
              <a:t>,</a:t>
            </a:r>
            <a:r>
              <a:rPr lang="en-GB" sz="2400" b="1" dirty="0" smtClean="0"/>
              <a:t> </a:t>
            </a:r>
            <a:r>
              <a:rPr lang="en-GB" sz="2400" b="1" dirty="0" smtClean="0">
                <a:solidFill>
                  <a:srgbClr val="7030A0"/>
                </a:solidFill>
              </a:rPr>
              <a:t>repetition</a:t>
            </a:r>
            <a:r>
              <a:rPr lang="en-GB" sz="2400" dirty="0" smtClean="0"/>
              <a:t>,</a:t>
            </a:r>
            <a:r>
              <a:rPr lang="en-GB" sz="2400" b="1" dirty="0" smtClean="0">
                <a:solidFill>
                  <a:srgbClr val="7030A0"/>
                </a:solidFill>
              </a:rPr>
              <a:t> short sentences</a:t>
            </a:r>
            <a:r>
              <a:rPr lang="en-GB" sz="2400" dirty="0" smtClean="0">
                <a:solidFill>
                  <a:srgbClr val="7030A0"/>
                </a:solidFill>
              </a:rPr>
              <a:t> </a:t>
            </a:r>
            <a:r>
              <a:rPr lang="en-GB" sz="2400" dirty="0" smtClean="0"/>
              <a:t>and </a:t>
            </a:r>
            <a:r>
              <a:rPr lang="en-GB" sz="2400" b="1" dirty="0" smtClean="0">
                <a:solidFill>
                  <a:srgbClr val="7030A0"/>
                </a:solidFill>
              </a:rPr>
              <a:t>counter argument</a:t>
            </a:r>
            <a:r>
              <a:rPr lang="en-GB" sz="2400" dirty="0" smtClean="0"/>
              <a:t>.</a:t>
            </a:r>
          </a:p>
          <a:p>
            <a:pPr marL="0" indent="0" algn="just">
              <a:buFont typeface="Arial" panose="020B0604020202020204" pitchFamily="34" charset="0"/>
              <a:buNone/>
            </a:pPr>
            <a:endParaRPr lang="en-GB" sz="2400" dirty="0"/>
          </a:p>
          <a:p>
            <a:pPr marL="0" indent="0" algn="just">
              <a:buFont typeface="Arial" panose="020B0604020202020204" pitchFamily="34" charset="0"/>
              <a:buNone/>
            </a:pPr>
            <a:endParaRPr lang="en-GB" sz="2400" dirty="0"/>
          </a:p>
        </p:txBody>
      </p:sp>
      <p:sp>
        <p:nvSpPr>
          <p:cNvPr id="8" name="Content Placeholder 3"/>
          <p:cNvSpPr txBox="1">
            <a:spLocks/>
          </p:cNvSpPr>
          <p:nvPr/>
        </p:nvSpPr>
        <p:spPr>
          <a:xfrm>
            <a:off x="143418" y="5373216"/>
            <a:ext cx="6660829" cy="1368151"/>
          </a:xfrm>
          <a:prstGeom prst="rect">
            <a:avLst/>
          </a:prstGeom>
          <a:solidFill>
            <a:schemeClr val="bg1"/>
          </a:solidFill>
          <a:ln w="28575">
            <a:solidFill>
              <a:srgbClr val="7030A0"/>
            </a:solidFill>
          </a:ln>
        </p:spPr>
        <p:txBody>
          <a:bodyPr vert="horz" lIns="91440" tIns="45720" rIns="91440" bIns="45720" rtlCol="0">
            <a:normAutofit fontScale="92500"/>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400" b="1" dirty="0" smtClean="0"/>
              <a:t>Class Vote: </a:t>
            </a:r>
          </a:p>
          <a:p>
            <a:pPr marL="457200" indent="-457200" algn="ctr">
              <a:buAutoNum type="arabicPeriod"/>
            </a:pPr>
            <a:r>
              <a:rPr lang="en-GB" sz="2400" b="1" dirty="0" smtClean="0"/>
              <a:t>Which pair had the most persuasive argument?</a:t>
            </a:r>
          </a:p>
          <a:p>
            <a:pPr marL="457200" indent="-457200" algn="ctr">
              <a:buAutoNum type="arabicPeriod"/>
            </a:pPr>
            <a:r>
              <a:rPr lang="en-GB" sz="2400" b="1" dirty="0"/>
              <a:t>W</a:t>
            </a:r>
            <a:r>
              <a:rPr lang="en-GB" sz="2400" b="1" dirty="0" smtClean="0"/>
              <a:t>ho is the most influential ghost in the novella?</a:t>
            </a:r>
            <a:endParaRPr lang="en-GB" sz="2400" b="1" dirty="0"/>
          </a:p>
          <a:p>
            <a:pPr marL="0" indent="0" algn="just">
              <a:buFont typeface="Arial" panose="020B0604020202020204" pitchFamily="34" charset="0"/>
              <a:buNone/>
            </a:pPr>
            <a:endParaRPr lang="en-GB" sz="24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2280" y="214914"/>
            <a:ext cx="1849628" cy="2188071"/>
          </a:xfrm>
          <a:prstGeom prst="rect">
            <a:avLst/>
          </a:prstGeom>
          <a:noFill/>
          <a:ln w="28575">
            <a:solidFill>
              <a:srgbClr val="7030A0"/>
            </a:solidFill>
            <a:miter lim="800000"/>
            <a:headEnd/>
            <a:tailEnd/>
          </a:ln>
          <a:extLst>
            <a:ext uri="{909E8E84-426E-40DD-AFC4-6F175D3DCCD1}">
              <a14:hiddenFill xmlns:a14="http://schemas.microsoft.com/office/drawing/2010/main">
                <a:solidFill>
                  <a:schemeClr val="accent1"/>
                </a:solidFill>
              </a14:hiddenFill>
            </a:ext>
          </a:extLst>
        </p:spPr>
      </p:pic>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0257" t="1571" r="26477" b="-1571"/>
          <a:stretch/>
        </p:blipFill>
        <p:spPr bwMode="auto">
          <a:xfrm>
            <a:off x="7092280" y="2402985"/>
            <a:ext cx="1849628" cy="2287003"/>
          </a:xfrm>
          <a:prstGeom prst="rect">
            <a:avLst/>
          </a:prstGeom>
          <a:noFill/>
          <a:ln w="28575">
            <a:solidFill>
              <a:srgbClr val="7030A0"/>
            </a:solidFill>
            <a:miter lim="800000"/>
            <a:headEnd/>
            <a:tailEnd/>
          </a:ln>
          <a:extLst>
            <a:ext uri="{909E8E84-426E-40DD-AFC4-6F175D3DCCD1}">
              <a14:hiddenFill xmlns:a14="http://schemas.microsoft.com/office/drawing/2010/main">
                <a:solidFill>
                  <a:schemeClr val="accent1"/>
                </a:solidFill>
              </a14:hiddenFill>
            </a:ext>
          </a:extLst>
        </p:spPr>
      </p:pic>
      <p:pic>
        <p:nvPicPr>
          <p:cNvPr id="4100"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r="39552"/>
          <a:stretch/>
        </p:blipFill>
        <p:spPr bwMode="auto">
          <a:xfrm>
            <a:off x="7092280" y="4689988"/>
            <a:ext cx="1849628" cy="2039087"/>
          </a:xfrm>
          <a:prstGeom prst="rect">
            <a:avLst/>
          </a:prstGeom>
          <a:noFill/>
          <a:ln w="28575">
            <a:solidFill>
              <a:srgbClr val="7030A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266188779"/>
      </p:ext>
    </p:extLst>
  </p:cSld>
  <p:clrMapOvr>
    <a:masterClrMapping/>
  </p:clrMapOvr>
  <p:transition spd="slow">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1400"/>
            <a:ext cx="9144000" cy="1143000"/>
          </a:xfrm>
        </p:spPr>
        <p:txBody>
          <a:bodyPr>
            <a:noAutofit/>
          </a:bodyPr>
          <a:lstStyle/>
          <a:p>
            <a:r>
              <a:rPr lang="en-GB" sz="3800" b="1" dirty="0" smtClean="0">
                <a:solidFill>
                  <a:srgbClr val="7030A0"/>
                </a:solidFill>
                <a:effectLst>
                  <a:outerShdw blurRad="38100" dist="38100" dir="2700000" algn="tl">
                    <a:srgbClr val="000000">
                      <a:alpha val="43137"/>
                    </a:srgbClr>
                  </a:outerShdw>
                </a:effectLst>
              </a:rPr>
              <a:t>Starter Activity: Stave </a:t>
            </a:r>
            <a:r>
              <a:rPr lang="en-GB" sz="3800" b="1" dirty="0" smtClean="0">
                <a:solidFill>
                  <a:srgbClr val="7030A0"/>
                </a:solidFill>
                <a:effectLst>
                  <a:outerShdw blurRad="38100" dist="38100" dir="2700000" algn="tl">
                    <a:srgbClr val="000000">
                      <a:alpha val="43137"/>
                    </a:srgbClr>
                  </a:outerShdw>
                </a:effectLst>
              </a:rPr>
              <a:t>Four</a:t>
            </a:r>
            <a:r>
              <a:rPr lang="en-GB" sz="3800" b="1" dirty="0" smtClean="0">
                <a:solidFill>
                  <a:srgbClr val="7030A0"/>
                </a:solidFill>
                <a:effectLst>
                  <a:outerShdw blurRad="38100" dist="38100" dir="2700000" algn="tl">
                    <a:srgbClr val="000000">
                      <a:alpha val="43137"/>
                    </a:srgbClr>
                  </a:outerShdw>
                </a:effectLst>
              </a:rPr>
              <a:t> </a:t>
            </a:r>
            <a:r>
              <a:rPr lang="en-GB" sz="3800" b="1" dirty="0" smtClean="0">
                <a:solidFill>
                  <a:srgbClr val="7030A0"/>
                </a:solidFill>
                <a:effectLst>
                  <a:outerShdw blurRad="38100" dist="38100" dir="2700000" algn="tl">
                    <a:srgbClr val="000000">
                      <a:alpha val="43137"/>
                    </a:srgbClr>
                  </a:outerShdw>
                </a:effectLst>
              </a:rPr>
              <a:t>Cloze Summary</a:t>
            </a:r>
            <a:endParaRPr lang="en-GB" sz="3800"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107504" y="764704"/>
            <a:ext cx="4470648" cy="5760640"/>
          </a:xfrm>
          <a:solidFill>
            <a:schemeClr val="bg1"/>
          </a:solidFill>
          <a:ln w="28575">
            <a:solidFill>
              <a:srgbClr val="7030A0"/>
            </a:solidFill>
          </a:ln>
        </p:spPr>
        <p:txBody>
          <a:bodyPr>
            <a:noAutofit/>
          </a:bodyPr>
          <a:lstStyle/>
          <a:p>
            <a:pPr marL="0" indent="0">
              <a:buNone/>
            </a:pPr>
            <a:r>
              <a:rPr lang="en-GB" sz="1400" dirty="0"/>
              <a:t>Scrooge meets the Ghost of Christmas Yet to Come: he looks like the _____ ____________ (symbolising death). The ghost doesn’t speak; Scrooge does all the talking. This shows Scrooge’s _______________ as he has learnt lessons from the other ghosts</a:t>
            </a:r>
            <a:r>
              <a:rPr lang="en-GB" sz="1400" dirty="0" smtClean="0"/>
              <a:t>.</a:t>
            </a:r>
          </a:p>
          <a:p>
            <a:pPr marL="0" indent="0">
              <a:buNone/>
            </a:pPr>
            <a:endParaRPr lang="en-GB" sz="800" dirty="0"/>
          </a:p>
          <a:p>
            <a:pPr marL="0" indent="0">
              <a:buNone/>
            </a:pPr>
            <a:r>
              <a:rPr lang="en-GB" sz="1400" dirty="0"/>
              <a:t>The ghost shows us Scrooge’s business acquaintances (representing Ignorance in society). They are uninterested in what has happened to Scrooge and are only interested in a ______________. Like Marley, Scrooge’s funeral is “____________”.</a:t>
            </a:r>
          </a:p>
          <a:p>
            <a:pPr marL="0" indent="0">
              <a:buNone/>
            </a:pPr>
            <a:endParaRPr lang="en-GB" sz="800" dirty="0"/>
          </a:p>
          <a:p>
            <a:pPr marL="0" indent="0">
              <a:buNone/>
            </a:pPr>
            <a:r>
              <a:rPr lang="en-GB" sz="1400" dirty="0"/>
              <a:t>The ghost then takes Scrooge to a ________ _________ where people have plundered his house and body and are selling his possessions (representing Want in society). _______ _________, Scrooge’s employee, says that the theft is a “______________” on him. </a:t>
            </a:r>
          </a:p>
          <a:p>
            <a:pPr marL="0" indent="0">
              <a:buNone/>
            </a:pPr>
            <a:endParaRPr lang="en-GB" sz="800" dirty="0"/>
          </a:p>
          <a:p>
            <a:pPr marL="0" indent="0">
              <a:buNone/>
            </a:pPr>
            <a:r>
              <a:rPr lang="en-GB" sz="1400" dirty="0"/>
              <a:t>Next we meet some debtors of Scrooge who are relieved he has died. Scrooge also learns that _______ ________ has died. He is forced to witness the pain and suffering of ________, who tries to remain strong for his family’s sake.</a:t>
            </a:r>
          </a:p>
          <a:p>
            <a:pPr marL="0" indent="0">
              <a:buNone/>
            </a:pPr>
            <a:endParaRPr lang="en-GB" sz="800" dirty="0"/>
          </a:p>
          <a:p>
            <a:pPr marL="0" indent="0">
              <a:buNone/>
            </a:pPr>
            <a:r>
              <a:rPr lang="en-GB" sz="1400" dirty="0"/>
              <a:t>Finally, the ghost shows Scrooge his grave. Scrooge repents and admits he is a changed man by declaring “I’m not the man I was” and </a:t>
            </a:r>
            <a:r>
              <a:rPr lang="en-GB" sz="1400" dirty="0" smtClean="0"/>
              <a:t>“________________________________”. </a:t>
            </a:r>
            <a:endParaRPr lang="en-GB" sz="1400" dirty="0"/>
          </a:p>
          <a:p>
            <a:pPr marL="0" indent="0" algn="just">
              <a:buNone/>
            </a:pPr>
            <a:endParaRPr lang="en-GB" sz="1300" dirty="0"/>
          </a:p>
        </p:txBody>
      </p:sp>
      <p:sp>
        <p:nvSpPr>
          <p:cNvPr id="4" name="Content Placeholder 3"/>
          <p:cNvSpPr>
            <a:spLocks noGrp="1"/>
          </p:cNvSpPr>
          <p:nvPr>
            <p:ph sz="half" idx="2"/>
          </p:nvPr>
        </p:nvSpPr>
        <p:spPr>
          <a:xfrm>
            <a:off x="4716016" y="764704"/>
            <a:ext cx="4248472" cy="5832648"/>
          </a:xfrm>
          <a:solidFill>
            <a:schemeClr val="bg1"/>
          </a:solidFill>
          <a:ln w="28575">
            <a:solidFill>
              <a:srgbClr val="7030A0"/>
            </a:solidFill>
          </a:ln>
        </p:spPr>
        <p:txBody>
          <a:bodyPr>
            <a:noAutofit/>
          </a:bodyPr>
          <a:lstStyle/>
          <a:p>
            <a:pPr marL="0" indent="0" algn="just">
              <a:buNone/>
            </a:pPr>
            <a:r>
              <a:rPr lang="en-GB" sz="1400" dirty="0"/>
              <a:t>Scrooge meets the Ghost of Christmas Yet to Come: he looks like the </a:t>
            </a:r>
            <a:r>
              <a:rPr lang="en-GB" sz="1400" b="1" dirty="0">
                <a:solidFill>
                  <a:srgbClr val="7030A0"/>
                </a:solidFill>
              </a:rPr>
              <a:t>Grim Reaper </a:t>
            </a:r>
            <a:r>
              <a:rPr lang="en-GB" sz="1400" dirty="0"/>
              <a:t>(symbolising death). The ghost doesn’t speak; Scrooge does all the talking. This shows Scrooge’s </a:t>
            </a:r>
            <a:r>
              <a:rPr lang="en-GB" sz="1400" b="1" dirty="0">
                <a:solidFill>
                  <a:srgbClr val="7030A0"/>
                </a:solidFill>
              </a:rPr>
              <a:t>transformation</a:t>
            </a:r>
            <a:r>
              <a:rPr lang="en-GB" sz="1400" dirty="0">
                <a:solidFill>
                  <a:srgbClr val="7030A0"/>
                </a:solidFill>
              </a:rPr>
              <a:t> </a:t>
            </a:r>
            <a:r>
              <a:rPr lang="en-GB" sz="1400" dirty="0"/>
              <a:t>as he has learnt lessons from the other ghosts.</a:t>
            </a:r>
          </a:p>
          <a:p>
            <a:pPr marL="0" indent="0" algn="just">
              <a:buNone/>
            </a:pPr>
            <a:endParaRPr lang="en-GB" sz="800" dirty="0"/>
          </a:p>
          <a:p>
            <a:pPr marL="0" indent="0" algn="just">
              <a:buNone/>
            </a:pPr>
            <a:r>
              <a:rPr lang="en-GB" sz="1400" dirty="0"/>
              <a:t>The ghost shows us Scrooge’s business acquaintances (representing Ignorance in society). They are uninterested in what has happened to Scrooge and are only interested in a </a:t>
            </a:r>
            <a:r>
              <a:rPr lang="en-GB" sz="1400" b="1" dirty="0">
                <a:solidFill>
                  <a:srgbClr val="7030A0"/>
                </a:solidFill>
              </a:rPr>
              <a:t>free meal</a:t>
            </a:r>
            <a:r>
              <a:rPr lang="en-GB" sz="1400" dirty="0"/>
              <a:t>. Like Marley, Scrooge’s funeral is “</a:t>
            </a:r>
            <a:r>
              <a:rPr lang="en-GB" sz="1400" b="1" dirty="0">
                <a:solidFill>
                  <a:srgbClr val="7030A0"/>
                </a:solidFill>
              </a:rPr>
              <a:t>cheap</a:t>
            </a:r>
            <a:r>
              <a:rPr lang="en-GB" sz="1400" dirty="0"/>
              <a:t>”.</a:t>
            </a:r>
          </a:p>
          <a:p>
            <a:pPr marL="0" indent="0" algn="just">
              <a:buNone/>
            </a:pPr>
            <a:endParaRPr lang="en-GB" sz="800" dirty="0"/>
          </a:p>
          <a:p>
            <a:pPr marL="0" indent="0" algn="just">
              <a:buNone/>
            </a:pPr>
            <a:r>
              <a:rPr lang="en-GB" sz="1400" dirty="0"/>
              <a:t>The ghost then takes Scrooge to a </a:t>
            </a:r>
            <a:r>
              <a:rPr lang="en-GB" sz="1400" b="1" dirty="0">
                <a:solidFill>
                  <a:srgbClr val="7030A0"/>
                </a:solidFill>
              </a:rPr>
              <a:t>pawn shop </a:t>
            </a:r>
            <a:r>
              <a:rPr lang="en-GB" sz="1400" dirty="0"/>
              <a:t>where people have plundered his house and body and are selling his possessions (representing Want in society). </a:t>
            </a:r>
            <a:r>
              <a:rPr lang="en-GB" sz="1400" b="1" dirty="0">
                <a:solidFill>
                  <a:srgbClr val="7030A0"/>
                </a:solidFill>
              </a:rPr>
              <a:t>Mrs Dilber</a:t>
            </a:r>
            <a:r>
              <a:rPr lang="en-GB" sz="1400" dirty="0"/>
              <a:t>, Scrooge’s employee, says that the theft is a “</a:t>
            </a:r>
            <a:r>
              <a:rPr lang="en-GB" sz="1400" b="1" dirty="0">
                <a:solidFill>
                  <a:srgbClr val="7030A0"/>
                </a:solidFill>
              </a:rPr>
              <a:t>judgement</a:t>
            </a:r>
            <a:r>
              <a:rPr lang="en-GB" sz="1400" dirty="0"/>
              <a:t>” on him. </a:t>
            </a:r>
          </a:p>
          <a:p>
            <a:pPr marL="0" indent="0" algn="just">
              <a:buNone/>
            </a:pPr>
            <a:endParaRPr lang="en-GB" sz="800" dirty="0"/>
          </a:p>
          <a:p>
            <a:pPr marL="0" indent="0" algn="just">
              <a:buNone/>
            </a:pPr>
            <a:r>
              <a:rPr lang="en-GB" sz="1400" dirty="0"/>
              <a:t>Next we meet some debtors of Scrooge who are relieved he has died. Scrooge also learns that </a:t>
            </a:r>
            <a:r>
              <a:rPr lang="en-GB" sz="1400" b="1" dirty="0">
                <a:solidFill>
                  <a:srgbClr val="7030A0"/>
                </a:solidFill>
              </a:rPr>
              <a:t>Tiny Tim </a:t>
            </a:r>
            <a:r>
              <a:rPr lang="en-GB" sz="1400" dirty="0"/>
              <a:t>has died. He is forced to witness the pain and suffering of </a:t>
            </a:r>
            <a:r>
              <a:rPr lang="en-GB" sz="1400" b="1" dirty="0">
                <a:solidFill>
                  <a:srgbClr val="7030A0"/>
                </a:solidFill>
              </a:rPr>
              <a:t>Bob</a:t>
            </a:r>
            <a:r>
              <a:rPr lang="en-GB" sz="1400" dirty="0"/>
              <a:t>, who tries to remain strong for his family’s sake.</a:t>
            </a:r>
          </a:p>
          <a:p>
            <a:pPr marL="0" indent="0" algn="just">
              <a:buNone/>
            </a:pPr>
            <a:endParaRPr lang="en-GB" sz="800" dirty="0"/>
          </a:p>
          <a:p>
            <a:pPr marL="0" indent="0" algn="just">
              <a:buNone/>
            </a:pPr>
            <a:r>
              <a:rPr lang="en-GB" sz="1400" dirty="0"/>
              <a:t>Finally, the ghost shows Scrooge his grave. Scrooge repents and admits he is a changed man by declaring “I’m not the man I was” and “</a:t>
            </a:r>
            <a:r>
              <a:rPr lang="en-GB" sz="1400" b="1" dirty="0">
                <a:solidFill>
                  <a:srgbClr val="7030A0"/>
                </a:solidFill>
              </a:rPr>
              <a:t>I will honour Christmas in my heart</a:t>
            </a:r>
            <a:r>
              <a:rPr lang="en-GB" sz="1400" dirty="0"/>
              <a:t>”. </a:t>
            </a:r>
          </a:p>
        </p:txBody>
      </p:sp>
    </p:spTree>
    <p:extLst>
      <p:ext uri="{BB962C8B-B14F-4D97-AF65-F5344CB8AC3E}">
        <p14:creationId xmlns:p14="http://schemas.microsoft.com/office/powerpoint/2010/main" val="183204243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20688"/>
            <a:ext cx="8229600" cy="648072"/>
          </a:xfrm>
          <a:noFill/>
        </p:spPr>
        <p:txBody>
          <a:bodyPr>
            <a:noAutofit/>
          </a:bodyPr>
          <a:lstStyle/>
          <a:p>
            <a:r>
              <a:rPr lang="en-GB" sz="5400" b="1" i="1" dirty="0">
                <a:solidFill>
                  <a:srgbClr val="7030A0"/>
                </a:solidFill>
                <a:effectLst>
                  <a:outerShdw blurRad="38100" dist="38100" dir="2700000" algn="tl">
                    <a:srgbClr val="000000"/>
                  </a:outerShdw>
                </a:effectLst>
                <a:latin typeface="Trebuchet MS" pitchFamily="34" charset="0"/>
              </a:rPr>
              <a:t>A Christmas Carol</a:t>
            </a:r>
            <a:br>
              <a:rPr lang="en-GB" sz="5400" b="1" i="1" dirty="0">
                <a:solidFill>
                  <a:srgbClr val="7030A0"/>
                </a:solidFill>
                <a:effectLst>
                  <a:outerShdw blurRad="38100" dist="38100" dir="2700000" algn="tl">
                    <a:srgbClr val="000000"/>
                  </a:outerShdw>
                </a:effectLst>
                <a:latin typeface="Trebuchet MS" pitchFamily="34" charset="0"/>
              </a:rPr>
            </a:br>
            <a:endParaRPr lang="en-US" sz="5400" i="1" dirty="0">
              <a:solidFill>
                <a:srgbClr val="7030A0"/>
              </a:solidFill>
            </a:endParaRPr>
          </a:p>
        </p:txBody>
      </p:sp>
      <p:sp>
        <p:nvSpPr>
          <p:cNvPr id="297987" name="Rectangle 3"/>
          <p:cNvSpPr>
            <a:spLocks noGrp="1" noChangeArrowheads="1"/>
          </p:cNvSpPr>
          <p:nvPr>
            <p:ph sz="half" idx="1"/>
          </p:nvPr>
        </p:nvSpPr>
        <p:spPr>
          <a:xfrm>
            <a:off x="0" y="5221252"/>
            <a:ext cx="9144000" cy="1112987"/>
          </a:xfrm>
          <a:noFill/>
        </p:spPr>
        <p:txBody>
          <a:bodyPr>
            <a:normAutofit/>
          </a:bodyPr>
          <a:lstStyle/>
          <a:p>
            <a:pPr eaLnBrk="1" hangingPunct="1">
              <a:lnSpc>
                <a:spcPct val="80000"/>
              </a:lnSpc>
              <a:buFontTx/>
              <a:buNone/>
              <a:defRPr/>
            </a:pPr>
            <a:endParaRPr lang="en-GB" sz="500" b="1" dirty="0" smtClean="0">
              <a:latin typeface="Trebuchet MS" pitchFamily="34" charset="0"/>
            </a:endParaRPr>
          </a:p>
          <a:p>
            <a:pPr algn="ctr">
              <a:lnSpc>
                <a:spcPct val="80000"/>
              </a:lnSpc>
              <a:buNone/>
              <a:defRPr/>
            </a:pPr>
            <a:r>
              <a:rPr lang="en-GB" sz="4000" b="1" dirty="0">
                <a:solidFill>
                  <a:srgbClr val="7030A0"/>
                </a:solidFill>
                <a:effectLst>
                  <a:outerShdw blurRad="38100" dist="38100" dir="2700000" algn="tl">
                    <a:srgbClr val="000000">
                      <a:alpha val="43137"/>
                    </a:srgbClr>
                  </a:outerShdw>
                </a:effectLst>
              </a:rPr>
              <a:t>Scrooge’s Redemption</a:t>
            </a:r>
            <a:endParaRPr lang="en-GB" sz="4000" b="1" dirty="0" smtClean="0">
              <a:solidFill>
                <a:srgbClr val="7030A0"/>
              </a:solidFill>
              <a:effectLst>
                <a:outerShdw blurRad="38100" dist="38100" dir="2700000" algn="tl">
                  <a:srgbClr val="000000">
                    <a:alpha val="43137"/>
                  </a:srgbClr>
                </a:outerShdw>
              </a:effectLst>
              <a:latin typeface="Trebuchet MS" pitchFamily="34" charset="0"/>
            </a:endParaRP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124744"/>
            <a:ext cx="2472535" cy="4096508"/>
          </a:xfrm>
          <a:prstGeom prst="rect">
            <a:avLst/>
          </a:prstGeom>
          <a:noFill/>
          <a:ln w="28575">
            <a:solidFill>
              <a:srgbClr val="7030A0"/>
            </a:solidFill>
            <a:miter lim="800000"/>
            <a:headEnd/>
            <a:tailEnd/>
          </a:ln>
          <a:extLst>
            <a:ext uri="{909E8E84-426E-40DD-AFC4-6F175D3DCCD1}">
              <a14:hiddenFill xmlns:a14="http://schemas.microsoft.com/office/drawing/2010/main">
                <a:solidFill>
                  <a:schemeClr val="accent1"/>
                </a:solidFill>
              </a14:hiddenFill>
            </a:ext>
          </a:extLst>
        </p:spPr>
      </p:pic>
      <p:pic>
        <p:nvPicPr>
          <p:cNvPr id="1028" name="Picture 4" descr="http://www.sciencebuzz.org/sites/default/files/images/scrooge.preview.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6143" y="1124744"/>
            <a:ext cx="2466975" cy="4086226"/>
          </a:xfrm>
          <a:prstGeom prst="rect">
            <a:avLst/>
          </a:prstGeom>
          <a:noFill/>
          <a:ln w="28575">
            <a:solidFill>
              <a:srgbClr val="7030A0"/>
            </a:solidFill>
          </a:ln>
          <a:extLst>
            <a:ext uri="{909E8E84-426E-40DD-AFC4-6F175D3DCCD1}">
              <a14:hiddenFill xmlns:a14="http://schemas.microsoft.com/office/drawing/2010/main">
                <a:solidFill>
                  <a:srgbClr val="FFFFFF"/>
                </a:solidFill>
              </a14:hiddenFill>
            </a:ext>
          </a:extLst>
        </p:spPr>
      </p:pic>
      <p:pic>
        <p:nvPicPr>
          <p:cNvPr id="1030" name="Picture 6" descr="http://www.sciencebuzz.org/sites/default/files/images/scrooge.preview.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5303" y="1113854"/>
            <a:ext cx="2466975" cy="4086226"/>
          </a:xfrm>
          <a:prstGeom prst="rect">
            <a:avLst/>
          </a:prstGeom>
          <a:noFill/>
          <a:ln w="28575">
            <a:solidFill>
              <a:srgbClr val="7030A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8650673"/>
      </p:ext>
    </p:extLst>
  </p:cSld>
  <p:clrMapOvr>
    <a:masterClrMapping/>
  </p:clrMapOvr>
  <p:transition spd="med">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smtClean="0">
                <a:solidFill>
                  <a:srgbClr val="7030A0"/>
                </a:solidFill>
                <a:effectLst>
                  <a:outerShdw blurRad="38100" dist="38100" dir="2700000" algn="tl">
                    <a:srgbClr val="000000">
                      <a:alpha val="43137"/>
                    </a:srgbClr>
                  </a:outerShdw>
                </a:effectLst>
              </a:rPr>
              <a:t>Learning Objectives</a:t>
            </a:r>
            <a:endParaRPr lang="en-GB" sz="5400"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179512" y="1628800"/>
            <a:ext cx="5940152" cy="4525963"/>
          </a:xfrm>
        </p:spPr>
        <p:txBody>
          <a:bodyPr>
            <a:normAutofit/>
          </a:bodyPr>
          <a:lstStyle/>
          <a:p>
            <a:pPr marL="0" indent="0">
              <a:buNone/>
            </a:pPr>
            <a:r>
              <a:rPr lang="en-GB" sz="2000" b="1" i="1" dirty="0" smtClean="0">
                <a:solidFill>
                  <a:srgbClr val="7030A0"/>
                </a:solidFill>
              </a:rPr>
              <a:t>By the end of the lesson…</a:t>
            </a:r>
          </a:p>
          <a:p>
            <a:pPr marL="0" indent="0">
              <a:buNone/>
            </a:pPr>
            <a:endParaRPr lang="en-GB" sz="2400" b="1" dirty="0" smtClean="0">
              <a:solidFill>
                <a:srgbClr val="7030A0"/>
              </a:solidFill>
            </a:endParaRPr>
          </a:p>
          <a:p>
            <a:pPr lvl="0">
              <a:buFont typeface="Wingdings" panose="05000000000000000000" pitchFamily="2" charset="2"/>
              <a:buChar char="ü"/>
            </a:pPr>
            <a:r>
              <a:rPr lang="en-GB" sz="2400" dirty="0" smtClean="0">
                <a:solidFill>
                  <a:srgbClr val="7030A0"/>
                </a:solidFill>
              </a:rPr>
              <a:t>You </a:t>
            </a:r>
            <a:r>
              <a:rPr lang="en-GB" sz="2400" dirty="0">
                <a:solidFill>
                  <a:srgbClr val="7030A0"/>
                </a:solidFill>
              </a:rPr>
              <a:t>will begin to consider the transformation of </a:t>
            </a:r>
            <a:r>
              <a:rPr lang="en-GB" sz="2400" dirty="0" smtClean="0">
                <a:solidFill>
                  <a:srgbClr val="7030A0"/>
                </a:solidFill>
              </a:rPr>
              <a:t>Scrooge</a:t>
            </a:r>
          </a:p>
          <a:p>
            <a:pPr lvl="0">
              <a:buFont typeface="Wingdings" panose="05000000000000000000" pitchFamily="2" charset="2"/>
              <a:buChar char="ü"/>
            </a:pPr>
            <a:endParaRPr lang="en-GB" sz="2400" dirty="0">
              <a:solidFill>
                <a:srgbClr val="7030A0"/>
              </a:solidFill>
            </a:endParaRPr>
          </a:p>
          <a:p>
            <a:pPr>
              <a:buFont typeface="Wingdings" panose="05000000000000000000" pitchFamily="2" charset="2"/>
              <a:buChar char="ü"/>
            </a:pPr>
            <a:r>
              <a:rPr lang="en-GB" sz="2400" dirty="0" smtClean="0">
                <a:solidFill>
                  <a:srgbClr val="7030A0"/>
                </a:solidFill>
              </a:rPr>
              <a:t>You </a:t>
            </a:r>
            <a:r>
              <a:rPr lang="en-GB" sz="2400" dirty="0">
                <a:solidFill>
                  <a:srgbClr val="7030A0"/>
                </a:solidFill>
              </a:rPr>
              <a:t>will evaluate the structure of the novella</a:t>
            </a:r>
            <a:endParaRPr lang="en-GB" sz="2400" b="1" dirty="0">
              <a:solidFill>
                <a:srgbClr val="7030A0"/>
              </a:solidFill>
            </a:endParaRPr>
          </a:p>
        </p:txBody>
      </p:sp>
      <p:pic>
        <p:nvPicPr>
          <p:cNvPr id="1026" name="Picture 2"/>
          <p:cNvPicPr>
            <a:picLocks noGrp="1" noChangeAspect="1" noChangeArrowheads="1"/>
          </p:cNvPicPr>
          <p:nvPr>
            <p:ph sz="half" idx="2"/>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24128" y="1700808"/>
            <a:ext cx="3275539" cy="4136171"/>
          </a:xfrm>
          <a:prstGeom prst="rect">
            <a:avLst/>
          </a:prstGeom>
          <a:noFill/>
          <a:ln w="28575">
            <a:solidFill>
              <a:srgbClr val="703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1864915"/>
      </p:ext>
    </p:extLst>
  </p:cSld>
  <p:clrMapOvr>
    <a:masterClrMapping/>
  </p:clrMapOvr>
  <p:transition spd="med">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274638"/>
            <a:ext cx="9144000" cy="1143000"/>
          </a:xfrm>
        </p:spPr>
        <p:txBody>
          <a:bodyPr>
            <a:normAutofit fontScale="90000"/>
          </a:bodyPr>
          <a:lstStyle/>
          <a:p>
            <a:r>
              <a:rPr lang="en-GB" b="1" dirty="0" smtClean="0">
                <a:solidFill>
                  <a:srgbClr val="7030A0"/>
                </a:solidFill>
                <a:effectLst>
                  <a:outerShdw blurRad="38100" dist="38100" dir="2700000" algn="tl">
                    <a:srgbClr val="000000">
                      <a:alpha val="43137"/>
                    </a:srgbClr>
                  </a:outerShdw>
                </a:effectLst>
              </a:rPr>
              <a:t>Exploring the Similes: Scrooge’s change </a:t>
            </a:r>
            <a:endParaRPr lang="en-GB" b="1" dirty="0">
              <a:solidFill>
                <a:srgbClr val="7030A0"/>
              </a:solidFill>
              <a:effectLst>
                <a:outerShdw blurRad="38100" dist="38100" dir="2700000" algn="tl">
                  <a:srgbClr val="000000">
                    <a:alpha val="43137"/>
                  </a:srgbClr>
                </a:outerShdw>
              </a:effectLst>
            </a:endParaRPr>
          </a:p>
        </p:txBody>
      </p:sp>
      <p:sp>
        <p:nvSpPr>
          <p:cNvPr id="6" name="Content Placeholder 5"/>
          <p:cNvSpPr>
            <a:spLocks noGrp="1"/>
          </p:cNvSpPr>
          <p:nvPr>
            <p:ph idx="1"/>
          </p:nvPr>
        </p:nvSpPr>
        <p:spPr>
          <a:xfrm>
            <a:off x="4644008" y="1747830"/>
            <a:ext cx="4330824" cy="604664"/>
          </a:xfrm>
          <a:solidFill>
            <a:schemeClr val="bg1"/>
          </a:solidFill>
          <a:ln w="28575">
            <a:solidFill>
              <a:srgbClr val="7030A0"/>
            </a:solidFill>
          </a:ln>
        </p:spPr>
        <p:txBody>
          <a:bodyPr/>
          <a:lstStyle/>
          <a:p>
            <a:pPr marL="0" indent="0" algn="ctr">
              <a:buNone/>
            </a:pPr>
            <a:r>
              <a:rPr lang="en-GB" b="1" dirty="0" smtClean="0"/>
              <a:t>“hard and sharp as flint”</a:t>
            </a:r>
            <a:endParaRPr lang="en-GB" b="1" dirty="0"/>
          </a:p>
        </p:txBody>
      </p:sp>
      <p:sp>
        <p:nvSpPr>
          <p:cNvPr id="7" name="Content Placeholder 5"/>
          <p:cNvSpPr txBox="1">
            <a:spLocks/>
          </p:cNvSpPr>
          <p:nvPr/>
        </p:nvSpPr>
        <p:spPr>
          <a:xfrm>
            <a:off x="179512" y="1746114"/>
            <a:ext cx="4330824" cy="604664"/>
          </a:xfrm>
          <a:prstGeom prst="rect">
            <a:avLst/>
          </a:prstGeom>
          <a:solidFill>
            <a:schemeClr val="bg1"/>
          </a:solidFill>
          <a:ln w="28575">
            <a:solidFill>
              <a:srgbClr val="7030A0"/>
            </a:solidFill>
          </a:ln>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GB" b="1" dirty="0" smtClean="0"/>
              <a:t>“solitary as an oyster”</a:t>
            </a:r>
            <a:endParaRPr lang="en-GB" b="1" dirty="0"/>
          </a:p>
        </p:txBody>
      </p:sp>
      <p:sp>
        <p:nvSpPr>
          <p:cNvPr id="8" name="Content Placeholder 5"/>
          <p:cNvSpPr txBox="1">
            <a:spLocks/>
          </p:cNvSpPr>
          <p:nvPr/>
        </p:nvSpPr>
        <p:spPr>
          <a:xfrm>
            <a:off x="179512" y="3365976"/>
            <a:ext cx="4330824" cy="604664"/>
          </a:xfrm>
          <a:prstGeom prst="rect">
            <a:avLst/>
          </a:prstGeom>
          <a:solidFill>
            <a:schemeClr val="bg1"/>
          </a:solidFill>
          <a:ln w="28575">
            <a:solidFill>
              <a:srgbClr val="7030A0"/>
            </a:solidFill>
          </a:ln>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GB" b="1" dirty="0" smtClean="0"/>
              <a:t>“merry as a schoolboy”</a:t>
            </a:r>
            <a:endParaRPr lang="en-GB" b="1" dirty="0"/>
          </a:p>
        </p:txBody>
      </p:sp>
      <p:sp>
        <p:nvSpPr>
          <p:cNvPr id="9" name="Content Placeholder 5"/>
          <p:cNvSpPr txBox="1">
            <a:spLocks/>
          </p:cNvSpPr>
          <p:nvPr/>
        </p:nvSpPr>
        <p:spPr>
          <a:xfrm>
            <a:off x="4652073" y="3391920"/>
            <a:ext cx="4330824" cy="604664"/>
          </a:xfrm>
          <a:prstGeom prst="rect">
            <a:avLst/>
          </a:prstGeom>
          <a:solidFill>
            <a:schemeClr val="bg1"/>
          </a:solidFill>
          <a:ln w="28575">
            <a:solidFill>
              <a:srgbClr val="7030A0"/>
            </a:solidFill>
          </a:ln>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GB" b="1" dirty="0" smtClean="0"/>
              <a:t>“light as a feather”</a:t>
            </a:r>
            <a:endParaRPr lang="en-GB" b="1" dirty="0"/>
          </a:p>
        </p:txBody>
      </p:sp>
      <p:cxnSp>
        <p:nvCxnSpPr>
          <p:cNvPr id="11" name="Straight Arrow Connector 10"/>
          <p:cNvCxnSpPr>
            <a:endCxn id="8" idx="0"/>
          </p:cNvCxnSpPr>
          <p:nvPr/>
        </p:nvCxnSpPr>
        <p:spPr>
          <a:xfrm>
            <a:off x="2344924" y="2350778"/>
            <a:ext cx="0" cy="1015198"/>
          </a:xfrm>
          <a:prstGeom prst="straightConnector1">
            <a:avLst/>
          </a:prstGeom>
          <a:ln w="38100">
            <a:tailEnd type="arrow"/>
          </a:ln>
        </p:spPr>
        <p:style>
          <a:lnRef idx="1">
            <a:schemeClr val="accent4"/>
          </a:lnRef>
          <a:fillRef idx="0">
            <a:schemeClr val="accent4"/>
          </a:fillRef>
          <a:effectRef idx="0">
            <a:schemeClr val="accent4"/>
          </a:effectRef>
          <a:fontRef idx="minor">
            <a:schemeClr val="tx1"/>
          </a:fontRef>
        </p:style>
      </p:cxnSp>
      <p:cxnSp>
        <p:nvCxnSpPr>
          <p:cNvPr id="13" name="Straight Arrow Connector 12"/>
          <p:cNvCxnSpPr/>
          <p:nvPr/>
        </p:nvCxnSpPr>
        <p:spPr>
          <a:xfrm>
            <a:off x="6809420" y="2350778"/>
            <a:ext cx="0" cy="1015198"/>
          </a:xfrm>
          <a:prstGeom prst="straightConnector1">
            <a:avLst/>
          </a:prstGeom>
          <a:ln w="38100">
            <a:tailEnd type="arrow"/>
          </a:ln>
        </p:spPr>
        <p:style>
          <a:lnRef idx="1">
            <a:schemeClr val="accent4"/>
          </a:lnRef>
          <a:fillRef idx="0">
            <a:schemeClr val="accent4"/>
          </a:fillRef>
          <a:effectRef idx="0">
            <a:schemeClr val="accent4"/>
          </a:effectRef>
          <a:fontRef idx="minor">
            <a:schemeClr val="tx1"/>
          </a:fontRef>
        </p:style>
      </p:cxnSp>
      <p:sp>
        <p:nvSpPr>
          <p:cNvPr id="19" name="TextBox 18"/>
          <p:cNvSpPr txBox="1"/>
          <p:nvPr/>
        </p:nvSpPr>
        <p:spPr>
          <a:xfrm>
            <a:off x="971600" y="4797152"/>
            <a:ext cx="7056784" cy="954107"/>
          </a:xfrm>
          <a:prstGeom prst="rect">
            <a:avLst/>
          </a:prstGeom>
          <a:solidFill>
            <a:schemeClr val="bg1"/>
          </a:solidFill>
          <a:ln w="28575">
            <a:solidFill>
              <a:srgbClr val="7030A0"/>
            </a:solidFill>
          </a:ln>
        </p:spPr>
        <p:txBody>
          <a:bodyPr wrap="square" rtlCol="0">
            <a:spAutoFit/>
          </a:bodyPr>
          <a:lstStyle/>
          <a:p>
            <a:pPr algn="ctr"/>
            <a:r>
              <a:rPr lang="en-GB" sz="2800" dirty="0" smtClean="0"/>
              <a:t>How do these similes contrast each other and demonstrate the nature of Scrooge’s change? </a:t>
            </a:r>
            <a:endParaRPr lang="en-GB" sz="2800" dirty="0"/>
          </a:p>
        </p:txBody>
      </p:sp>
    </p:spTree>
    <p:extLst>
      <p:ext uri="{BB962C8B-B14F-4D97-AF65-F5344CB8AC3E}">
        <p14:creationId xmlns:p14="http://schemas.microsoft.com/office/powerpoint/2010/main" val="1526317362"/>
      </p:ext>
    </p:extLst>
  </p:cSld>
  <p:clrMapOvr>
    <a:masterClrMapping/>
  </p:clrMapOvr>
  <p:transition spd="slow">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7030A0"/>
                </a:solidFill>
                <a:effectLst>
                  <a:outerShdw blurRad="38100" dist="38100" dir="2700000" algn="tl">
                    <a:srgbClr val="000000">
                      <a:alpha val="43137"/>
                    </a:srgbClr>
                  </a:outerShdw>
                </a:effectLst>
              </a:rPr>
              <a:t>Task: Stave Structure Flowchart</a:t>
            </a:r>
            <a:endParaRPr lang="en-GB" b="1" dirty="0">
              <a:solidFill>
                <a:srgbClr val="7030A0"/>
              </a:solidFill>
              <a:effectLst>
                <a:outerShdw blurRad="38100" dist="38100" dir="2700000" algn="tl">
                  <a:srgbClr val="000000">
                    <a:alpha val="43137"/>
                  </a:srgbClr>
                </a:outerShdw>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2255628357"/>
              </p:ext>
            </p:extLst>
          </p:nvPr>
        </p:nvGraphicFramePr>
        <p:xfrm>
          <a:off x="0" y="1412776"/>
          <a:ext cx="9144000" cy="3528392"/>
        </p:xfrm>
        <a:graphic>
          <a:graphicData uri="http://schemas.openxmlformats.org/drawingml/2006/table">
            <a:tbl>
              <a:tblPr firstRow="1" bandRow="1">
                <a:tableStyleId>{00A15C55-8517-42AA-B614-E9B94910E393}</a:tableStyleId>
              </a:tblPr>
              <a:tblGrid>
                <a:gridCol w="4572000"/>
                <a:gridCol w="4572000"/>
              </a:tblGrid>
              <a:tr h="504056">
                <a:tc>
                  <a:txBody>
                    <a:bodyPr/>
                    <a:lstStyle/>
                    <a:p>
                      <a:pPr algn="ctr"/>
                      <a:r>
                        <a:rPr lang="en-GB" sz="2400" dirty="0" smtClean="0"/>
                        <a:t>Stave One</a:t>
                      </a:r>
                      <a:endParaRPr lang="en-GB" sz="2400" dirty="0"/>
                    </a:p>
                  </a:txBody>
                  <a:tcPr/>
                </a:tc>
                <a:tc>
                  <a:txBody>
                    <a:bodyPr/>
                    <a:lstStyle/>
                    <a:p>
                      <a:pPr algn="ctr"/>
                      <a:r>
                        <a:rPr lang="en-GB" sz="2400" dirty="0" smtClean="0"/>
                        <a:t>Stave Five</a:t>
                      </a:r>
                      <a:endParaRPr lang="en-GB" sz="2400" dirty="0"/>
                    </a:p>
                  </a:txBody>
                  <a:tcPr/>
                </a:tc>
              </a:tr>
              <a:tr h="504056">
                <a:tc>
                  <a:txBody>
                    <a:bodyPr/>
                    <a:lstStyle/>
                    <a:p>
                      <a:pPr algn="ctr"/>
                      <a:r>
                        <a:rPr lang="en-GB" sz="2400" b="1" dirty="0" smtClean="0"/>
                        <a:t>Scrooge is miserable to others</a:t>
                      </a:r>
                      <a:endParaRPr lang="en-GB" sz="2400" b="1" dirty="0"/>
                    </a:p>
                  </a:txBody>
                  <a:tcPr/>
                </a:tc>
                <a:tc>
                  <a:txBody>
                    <a:bodyPr/>
                    <a:lstStyle/>
                    <a:p>
                      <a:pPr algn="ctr"/>
                      <a:r>
                        <a:rPr lang="en-GB" sz="2400" b="1" dirty="0" smtClean="0"/>
                        <a:t>Scrooge is positive to others</a:t>
                      </a:r>
                      <a:endParaRPr lang="en-GB" sz="2400" b="1" dirty="0"/>
                    </a:p>
                  </a:txBody>
                  <a:tcPr/>
                </a:tc>
              </a:tr>
              <a:tr h="504056">
                <a:tc>
                  <a:txBody>
                    <a:bodyPr/>
                    <a:lstStyle/>
                    <a:p>
                      <a:pPr algn="ctr"/>
                      <a:r>
                        <a:rPr lang="en-GB" sz="2400" b="1" dirty="0" smtClean="0"/>
                        <a:t>Scrooge complains</a:t>
                      </a:r>
                      <a:r>
                        <a:rPr lang="en-GB" sz="2400" b="1" baseline="0" dirty="0" smtClean="0"/>
                        <a:t> to Fred</a:t>
                      </a:r>
                      <a:endParaRPr lang="en-GB" sz="2400" b="1" dirty="0"/>
                    </a:p>
                  </a:txBody>
                  <a:tcPr/>
                </a:tc>
                <a:tc>
                  <a:txBody>
                    <a:bodyPr/>
                    <a:lstStyle/>
                    <a:p>
                      <a:pPr algn="ctr"/>
                      <a:r>
                        <a:rPr lang="en-GB" sz="2400" b="1" dirty="0" smtClean="0"/>
                        <a:t>Scrooge visits Fred</a:t>
                      </a:r>
                      <a:r>
                        <a:rPr lang="en-GB" sz="2400" b="1" baseline="0" dirty="0" smtClean="0"/>
                        <a:t> for dinner</a:t>
                      </a:r>
                      <a:endParaRPr lang="en-GB" sz="2400" b="1" dirty="0"/>
                    </a:p>
                  </a:txBody>
                  <a:tcPr/>
                </a:tc>
              </a:tr>
              <a:tr h="504056">
                <a:tc>
                  <a:txBody>
                    <a:bodyPr/>
                    <a:lstStyle/>
                    <a:p>
                      <a:pPr algn="ctr"/>
                      <a:r>
                        <a:rPr lang="en-GB" sz="2400" b="1" dirty="0" smtClean="0"/>
                        <a:t>Scrooge refuses</a:t>
                      </a:r>
                      <a:r>
                        <a:rPr lang="en-GB" sz="2400" b="1" baseline="0" dirty="0" smtClean="0"/>
                        <a:t> the charity men</a:t>
                      </a:r>
                      <a:endParaRPr lang="en-GB" sz="2400" b="1" dirty="0"/>
                    </a:p>
                  </a:txBody>
                  <a:tcPr/>
                </a:tc>
                <a:tc>
                  <a:txBody>
                    <a:bodyPr/>
                    <a:lstStyle/>
                    <a:p>
                      <a:pPr algn="ctr"/>
                      <a:r>
                        <a:rPr lang="en-GB" sz="2400" b="1" dirty="0" smtClean="0"/>
                        <a:t>Scrooge</a:t>
                      </a:r>
                      <a:r>
                        <a:rPr lang="en-GB" sz="2400" b="1" baseline="0" dirty="0" smtClean="0"/>
                        <a:t> gives to charity</a:t>
                      </a:r>
                      <a:endParaRPr lang="en-GB" sz="2400" b="1" dirty="0"/>
                    </a:p>
                  </a:txBody>
                  <a:tcPr/>
                </a:tc>
              </a:tr>
              <a:tr h="504056">
                <a:tc>
                  <a:txBody>
                    <a:bodyPr/>
                    <a:lstStyle/>
                    <a:p>
                      <a:pPr algn="ctr"/>
                      <a:r>
                        <a:rPr lang="en-GB" sz="2400" b="1" dirty="0" smtClean="0"/>
                        <a:t>Scrooge goes home, alone</a:t>
                      </a:r>
                      <a:endParaRPr lang="en-GB" sz="2400" b="1" dirty="0"/>
                    </a:p>
                  </a:txBody>
                  <a:tcPr/>
                </a:tc>
                <a:tc>
                  <a:txBody>
                    <a:bodyPr/>
                    <a:lstStyle/>
                    <a:p>
                      <a:pPr algn="ctr"/>
                      <a:r>
                        <a:rPr lang="en-GB" sz="2400" b="1" dirty="0" smtClean="0"/>
                        <a:t>Scrooge goes to church</a:t>
                      </a:r>
                      <a:endParaRPr lang="en-GB" sz="2400" b="1" dirty="0"/>
                    </a:p>
                  </a:txBody>
                  <a:tcPr/>
                </a:tc>
              </a:tr>
              <a:tr h="504056">
                <a:tc>
                  <a:txBody>
                    <a:bodyPr/>
                    <a:lstStyle/>
                    <a:p>
                      <a:pPr algn="ctr"/>
                      <a:r>
                        <a:rPr lang="en-GB" sz="2400" b="1" dirty="0" smtClean="0"/>
                        <a:t>Scrooge complains</a:t>
                      </a:r>
                      <a:r>
                        <a:rPr lang="en-GB" sz="2400" b="1" baseline="0" dirty="0" smtClean="0"/>
                        <a:t> about wages</a:t>
                      </a:r>
                      <a:endParaRPr lang="en-GB" sz="2400" b="1" dirty="0"/>
                    </a:p>
                  </a:txBody>
                  <a:tcPr/>
                </a:tc>
                <a:tc>
                  <a:txBody>
                    <a:bodyPr/>
                    <a:lstStyle/>
                    <a:p>
                      <a:pPr algn="ctr"/>
                      <a:r>
                        <a:rPr lang="en-GB" sz="2400" b="1" dirty="0" smtClean="0"/>
                        <a:t>Scrooge raises Bob’s wages</a:t>
                      </a:r>
                      <a:endParaRPr lang="en-GB" sz="2400" b="1" dirty="0"/>
                    </a:p>
                  </a:txBody>
                  <a:tcPr/>
                </a:tc>
              </a:tr>
              <a:tr h="504056">
                <a:tc>
                  <a:txBody>
                    <a:bodyPr/>
                    <a:lstStyle/>
                    <a:p>
                      <a:pPr algn="ctr"/>
                      <a:r>
                        <a:rPr lang="en-GB" sz="2400" b="1" dirty="0" smtClean="0"/>
                        <a:t>Scrooge’s fire is nearly dead</a:t>
                      </a:r>
                      <a:endParaRPr lang="en-GB" sz="2400" b="1" dirty="0"/>
                    </a:p>
                  </a:txBody>
                  <a:tcPr/>
                </a:tc>
                <a:tc>
                  <a:txBody>
                    <a:bodyPr/>
                    <a:lstStyle/>
                    <a:p>
                      <a:pPr algn="ctr"/>
                      <a:r>
                        <a:rPr lang="en-GB" sz="2400" b="1" dirty="0" smtClean="0"/>
                        <a:t>Scrooge orders the fires lit</a:t>
                      </a:r>
                      <a:endParaRPr lang="en-GB" sz="2400" b="1" dirty="0"/>
                    </a:p>
                  </a:txBody>
                  <a:tcPr/>
                </a:tc>
              </a:tr>
            </a:tbl>
          </a:graphicData>
        </a:graphic>
      </p:graphicFrame>
      <p:sp>
        <p:nvSpPr>
          <p:cNvPr id="5" name="TextBox 4"/>
          <p:cNvSpPr txBox="1"/>
          <p:nvPr/>
        </p:nvSpPr>
        <p:spPr>
          <a:xfrm>
            <a:off x="72525" y="5229199"/>
            <a:ext cx="8892480" cy="1115690"/>
          </a:xfrm>
          <a:prstGeom prst="rect">
            <a:avLst/>
          </a:prstGeom>
          <a:solidFill>
            <a:schemeClr val="bg1"/>
          </a:solidFill>
          <a:ln w="28575">
            <a:solidFill>
              <a:srgbClr val="7030A0"/>
            </a:solidFill>
          </a:ln>
        </p:spPr>
        <p:txBody>
          <a:bodyPr wrap="square" rtlCol="0">
            <a:spAutoFit/>
          </a:bodyPr>
          <a:lstStyle/>
          <a:p>
            <a:pPr marL="514350" indent="-514350" algn="ctr">
              <a:buAutoNum type="arabicPeriod"/>
            </a:pPr>
            <a:r>
              <a:rPr lang="en-GB" sz="2800" b="1" dirty="0" smtClean="0"/>
              <a:t>What events in Stave Five parallel events in Stave One?</a:t>
            </a:r>
          </a:p>
          <a:p>
            <a:pPr marL="514350" indent="-514350" algn="ctr">
              <a:buAutoNum type="arabicPeriod"/>
            </a:pPr>
            <a:endParaRPr lang="en-GB" sz="1050" b="1" dirty="0" smtClean="0"/>
          </a:p>
          <a:p>
            <a:pPr algn="ctr"/>
            <a:r>
              <a:rPr lang="en-GB" sz="2800" b="1" dirty="0" smtClean="0"/>
              <a:t>2. Why might Dickens have chosen this structure? </a:t>
            </a:r>
            <a:endParaRPr lang="en-GB" sz="2800" b="1" dirty="0"/>
          </a:p>
        </p:txBody>
      </p:sp>
    </p:spTree>
    <p:extLst>
      <p:ext uri="{BB962C8B-B14F-4D97-AF65-F5344CB8AC3E}">
        <p14:creationId xmlns:p14="http://schemas.microsoft.com/office/powerpoint/2010/main" val="3946555289"/>
      </p:ext>
    </p:extLst>
  </p:cSld>
  <p:clrMapOvr>
    <a:masterClrMapping/>
  </p:clrMapOvr>
  <p:transition spd="slow">
    <p:pul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19"/>
            <a:ext cx="9144000" cy="1143000"/>
          </a:xfrm>
        </p:spPr>
        <p:txBody>
          <a:bodyPr/>
          <a:lstStyle/>
          <a:p>
            <a:r>
              <a:rPr lang="en-GB" b="1" dirty="0" smtClean="0">
                <a:solidFill>
                  <a:srgbClr val="7030A0"/>
                </a:solidFill>
                <a:effectLst>
                  <a:outerShdw blurRad="38100" dist="38100" dir="2700000" algn="tl">
                    <a:srgbClr val="000000">
                      <a:alpha val="43137"/>
                    </a:srgbClr>
                  </a:outerShdw>
                </a:effectLst>
              </a:rPr>
              <a:t>Plenary Activity: Essay Question</a:t>
            </a:r>
            <a:endParaRPr lang="en-GB"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107504" y="1196752"/>
            <a:ext cx="5472608" cy="5188351"/>
          </a:xfrm>
          <a:solidFill>
            <a:schemeClr val="bg1"/>
          </a:solidFill>
          <a:ln w="28575">
            <a:solidFill>
              <a:srgbClr val="7030A0"/>
            </a:solidFill>
          </a:ln>
        </p:spPr>
        <p:txBody>
          <a:bodyPr>
            <a:normAutofit fontScale="70000" lnSpcReduction="20000"/>
          </a:bodyPr>
          <a:lstStyle/>
          <a:p>
            <a:pPr algn="just">
              <a:spcBef>
                <a:spcPct val="50000"/>
              </a:spcBef>
              <a:buFontTx/>
              <a:buAutoNum type="arabicPeriod"/>
            </a:pPr>
            <a:r>
              <a:rPr lang="en-GB" altLang="en-US" sz="3300" dirty="0"/>
              <a:t>How does Dickens teach us that emotional support is more important than money?</a:t>
            </a:r>
          </a:p>
          <a:p>
            <a:pPr algn="just">
              <a:spcBef>
                <a:spcPct val="50000"/>
              </a:spcBef>
              <a:buFontTx/>
              <a:buAutoNum type="arabicPeriod"/>
            </a:pPr>
            <a:r>
              <a:rPr lang="en-GB" altLang="en-US" sz="3300" dirty="0"/>
              <a:t>Although called ‘A Christmas Carol’, the story isn’t finally about Christmas; it’s about our responsibility to others all year round. Discuss.</a:t>
            </a:r>
          </a:p>
          <a:p>
            <a:pPr algn="just">
              <a:spcBef>
                <a:spcPct val="50000"/>
              </a:spcBef>
              <a:buFontTx/>
              <a:buAutoNum type="arabicPeriod"/>
            </a:pPr>
            <a:r>
              <a:rPr lang="en-GB" altLang="en-US" sz="3300" dirty="0" smtClean="0"/>
              <a:t>Some </a:t>
            </a:r>
            <a:r>
              <a:rPr lang="en-GB" altLang="en-US" sz="3300" dirty="0"/>
              <a:t>people have described ‘A Christmas Carol’ as a fairy-tale. For others it is a realistic portrayal of the sufferings of the Victorian poor. Which ‘reading’ of the book do you most agree with?</a:t>
            </a:r>
          </a:p>
          <a:p>
            <a:pPr algn="just">
              <a:spcBef>
                <a:spcPct val="50000"/>
              </a:spcBef>
              <a:buFontTx/>
              <a:buAutoNum type="arabicPeriod"/>
            </a:pPr>
            <a:r>
              <a:rPr lang="en-GB" altLang="en-US" sz="3300" dirty="0"/>
              <a:t>How far can ‘A Christmas Carol’ be regarded as a blueprint for the perfect Christmas</a:t>
            </a:r>
            <a:r>
              <a:rPr lang="en-GB" altLang="en-US" sz="3300" dirty="0" smtClean="0"/>
              <a:t>?</a:t>
            </a:r>
            <a:endParaRPr lang="en-GB" altLang="en-US" sz="3300"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693"/>
          <a:stretch/>
        </p:blipFill>
        <p:spPr bwMode="auto">
          <a:xfrm>
            <a:off x="6032102" y="1190918"/>
            <a:ext cx="2572346" cy="3755845"/>
          </a:xfrm>
          <a:prstGeom prst="rect">
            <a:avLst/>
          </a:prstGeom>
          <a:noFill/>
          <a:ln w="28575">
            <a:solidFill>
              <a:srgbClr val="7030A0"/>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Box 4"/>
          <p:cNvSpPr txBox="1"/>
          <p:nvPr/>
        </p:nvSpPr>
        <p:spPr>
          <a:xfrm>
            <a:off x="5816078" y="5061664"/>
            <a:ext cx="3076402" cy="1323439"/>
          </a:xfrm>
          <a:prstGeom prst="rect">
            <a:avLst/>
          </a:prstGeom>
          <a:solidFill>
            <a:schemeClr val="bg1"/>
          </a:solidFill>
          <a:ln w="28575">
            <a:solidFill>
              <a:srgbClr val="7030A0"/>
            </a:solidFill>
          </a:ln>
        </p:spPr>
        <p:txBody>
          <a:bodyPr wrap="square" rtlCol="0">
            <a:spAutoFit/>
          </a:bodyPr>
          <a:lstStyle/>
          <a:p>
            <a:pPr algn="ctr"/>
            <a:r>
              <a:rPr lang="en-GB" sz="2000" b="1" dirty="0" smtClean="0"/>
              <a:t>Choose one of the essay questions and write a plan to answer it in the back of your exercise book.</a:t>
            </a:r>
            <a:endParaRPr lang="en-GB" sz="2000" b="1" dirty="0"/>
          </a:p>
        </p:txBody>
      </p:sp>
    </p:spTree>
    <p:extLst>
      <p:ext uri="{BB962C8B-B14F-4D97-AF65-F5344CB8AC3E}">
        <p14:creationId xmlns:p14="http://schemas.microsoft.com/office/powerpoint/2010/main" val="1918616011"/>
      </p:ext>
    </p:extLst>
  </p:cSld>
  <p:clrMapOvr>
    <a:masterClrMapping/>
  </p:clrMapOvr>
  <p:transition spd="slow">
    <p:pul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5219"/>
            <a:ext cx="8229600" cy="1143000"/>
          </a:xfrm>
        </p:spPr>
        <p:txBody>
          <a:bodyPr/>
          <a:lstStyle/>
          <a:p>
            <a:r>
              <a:rPr lang="en-GB" b="1" dirty="0" smtClean="0">
                <a:solidFill>
                  <a:srgbClr val="7030A0"/>
                </a:solidFill>
                <a:effectLst>
                  <a:outerShdw blurRad="38100" dist="38100" dir="2700000" algn="tl">
                    <a:srgbClr val="000000">
                      <a:alpha val="43137"/>
                    </a:srgbClr>
                  </a:outerShdw>
                </a:effectLst>
              </a:rPr>
              <a:t>Starter Activity: Notes for Revision</a:t>
            </a:r>
            <a:endParaRPr lang="en-GB"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395536" y="1124744"/>
            <a:ext cx="4038600" cy="1612776"/>
          </a:xfrm>
          <a:solidFill>
            <a:schemeClr val="bg1"/>
          </a:solidFill>
          <a:ln w="28575">
            <a:solidFill>
              <a:srgbClr val="7030A0"/>
            </a:solidFill>
          </a:ln>
        </p:spPr>
        <p:txBody>
          <a:bodyPr>
            <a:normAutofit/>
          </a:bodyPr>
          <a:lstStyle/>
          <a:p>
            <a:pPr marL="0" indent="0" algn="ctr">
              <a:buNone/>
            </a:pPr>
            <a:r>
              <a:rPr lang="en-GB" sz="3200" dirty="0" smtClean="0"/>
              <a:t>Complete the top ten quotation worksheet by filling in the gaps.</a:t>
            </a:r>
            <a:endParaRPr lang="en-GB" sz="3200"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004048" y="1124744"/>
            <a:ext cx="3528392" cy="5551337"/>
          </a:xfrm>
          <a:ln w="28575">
            <a:solidFill>
              <a:srgbClr val="7030A0"/>
            </a:solidFill>
          </a:ln>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2090" y="2940892"/>
            <a:ext cx="2484288" cy="3509550"/>
          </a:xfrm>
          <a:prstGeom prst="rect">
            <a:avLst/>
          </a:prstGeom>
          <a:ln w="28575">
            <a:solidFill>
              <a:srgbClr val="7030A0"/>
            </a:solidFill>
          </a:ln>
        </p:spPr>
      </p:pic>
    </p:spTree>
    <p:extLst>
      <p:ext uri="{BB962C8B-B14F-4D97-AF65-F5344CB8AC3E}">
        <p14:creationId xmlns:p14="http://schemas.microsoft.com/office/powerpoint/2010/main" val="2208183597"/>
      </p:ext>
    </p:extLst>
  </p:cSld>
  <p:clrMapOvr>
    <a:masterClrMapping/>
  </p:clrMapOvr>
  <p:transition spd="slow">
    <p:pul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20688"/>
            <a:ext cx="8229600" cy="648072"/>
          </a:xfrm>
          <a:noFill/>
        </p:spPr>
        <p:txBody>
          <a:bodyPr>
            <a:noAutofit/>
          </a:bodyPr>
          <a:lstStyle/>
          <a:p>
            <a:r>
              <a:rPr lang="en-GB" sz="5400" b="1" i="1" dirty="0">
                <a:solidFill>
                  <a:srgbClr val="7030A0"/>
                </a:solidFill>
                <a:effectLst>
                  <a:outerShdw blurRad="38100" dist="38100" dir="2700000" algn="tl">
                    <a:srgbClr val="000000"/>
                  </a:outerShdw>
                </a:effectLst>
                <a:latin typeface="Trebuchet MS" pitchFamily="34" charset="0"/>
              </a:rPr>
              <a:t>A Christmas Carol</a:t>
            </a:r>
            <a:br>
              <a:rPr lang="en-GB" sz="5400" b="1" i="1" dirty="0">
                <a:solidFill>
                  <a:srgbClr val="7030A0"/>
                </a:solidFill>
                <a:effectLst>
                  <a:outerShdw blurRad="38100" dist="38100" dir="2700000" algn="tl">
                    <a:srgbClr val="000000"/>
                  </a:outerShdw>
                </a:effectLst>
                <a:latin typeface="Trebuchet MS" pitchFamily="34" charset="0"/>
              </a:rPr>
            </a:br>
            <a:endParaRPr lang="en-US" sz="5400" i="1" dirty="0">
              <a:solidFill>
                <a:srgbClr val="7030A0"/>
              </a:solidFill>
            </a:endParaRPr>
          </a:p>
        </p:txBody>
      </p:sp>
      <p:sp>
        <p:nvSpPr>
          <p:cNvPr id="297987" name="Rectangle 3"/>
          <p:cNvSpPr>
            <a:spLocks noGrp="1" noChangeArrowheads="1"/>
          </p:cNvSpPr>
          <p:nvPr>
            <p:ph sz="half" idx="1"/>
          </p:nvPr>
        </p:nvSpPr>
        <p:spPr>
          <a:xfrm>
            <a:off x="0" y="4941168"/>
            <a:ext cx="9144000" cy="1112987"/>
          </a:xfrm>
          <a:noFill/>
        </p:spPr>
        <p:txBody>
          <a:bodyPr>
            <a:normAutofit/>
          </a:bodyPr>
          <a:lstStyle/>
          <a:p>
            <a:pPr eaLnBrk="1" hangingPunct="1">
              <a:lnSpc>
                <a:spcPct val="80000"/>
              </a:lnSpc>
              <a:buFontTx/>
              <a:buNone/>
              <a:defRPr/>
            </a:pPr>
            <a:endParaRPr lang="en-GB" sz="500" b="1" dirty="0" smtClean="0">
              <a:latin typeface="Trebuchet MS" pitchFamily="34" charset="0"/>
            </a:endParaRPr>
          </a:p>
          <a:p>
            <a:pPr algn="ctr" eaLnBrk="1" hangingPunct="1">
              <a:lnSpc>
                <a:spcPct val="80000"/>
              </a:lnSpc>
              <a:buFontTx/>
              <a:buNone/>
              <a:defRPr/>
            </a:pPr>
            <a:r>
              <a:rPr lang="en-GB" sz="4000" b="1" dirty="0" smtClean="0">
                <a:solidFill>
                  <a:srgbClr val="7030A0"/>
                </a:solidFill>
                <a:effectLst>
                  <a:outerShdw blurRad="38100" dist="38100" dir="2700000" algn="tl">
                    <a:srgbClr val="FFFFFF"/>
                  </a:outerShdw>
                </a:effectLst>
                <a:latin typeface="Trebuchet MS" pitchFamily="34" charset="0"/>
              </a:rPr>
              <a:t>The End!</a:t>
            </a:r>
            <a:endParaRPr lang="en-GB" sz="4000" b="1" dirty="0" smtClean="0">
              <a:solidFill>
                <a:srgbClr val="7030A0"/>
              </a:solidFill>
              <a:effectLst>
                <a:outerShdw blurRad="38100" dist="38100" dir="2700000" algn="tl">
                  <a:srgbClr val="FFFFFF"/>
                </a:outerShdw>
              </a:effectLst>
              <a:latin typeface="Trebuchet MS" pitchFamily="34" charset="0"/>
            </a:endParaRP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1124744"/>
            <a:ext cx="8723829" cy="3605850"/>
          </a:xfrm>
          <a:prstGeom prst="rect">
            <a:avLst/>
          </a:prstGeom>
          <a:ln w="28575">
            <a:solidFill>
              <a:srgbClr val="7030A0"/>
            </a:solidFill>
          </a:ln>
        </p:spPr>
      </p:pic>
    </p:spTree>
    <p:extLst>
      <p:ext uri="{BB962C8B-B14F-4D97-AF65-F5344CB8AC3E}">
        <p14:creationId xmlns:p14="http://schemas.microsoft.com/office/powerpoint/2010/main" val="1878650673"/>
      </p:ext>
    </p:extLst>
  </p:cSld>
  <p:clrMapOvr>
    <a:masterClrMapping/>
  </p:clrMapOvr>
  <p:transition spd="med">
    <p:pull/>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smtClean="0">
                <a:solidFill>
                  <a:srgbClr val="7030A0"/>
                </a:solidFill>
                <a:effectLst>
                  <a:outerShdw blurRad="38100" dist="38100" dir="2700000" algn="tl">
                    <a:srgbClr val="000000">
                      <a:alpha val="43137"/>
                    </a:srgbClr>
                  </a:outerShdw>
                </a:effectLst>
              </a:rPr>
              <a:t>Learning Objectives</a:t>
            </a:r>
            <a:endParaRPr lang="en-GB" sz="5400"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0" y="1600200"/>
            <a:ext cx="5652120" cy="4525963"/>
          </a:xfrm>
        </p:spPr>
        <p:txBody>
          <a:bodyPr>
            <a:normAutofit/>
          </a:bodyPr>
          <a:lstStyle/>
          <a:p>
            <a:pPr marL="0" indent="0">
              <a:buNone/>
            </a:pPr>
            <a:r>
              <a:rPr lang="en-GB" sz="2000" b="1" i="1" dirty="0" smtClean="0">
                <a:solidFill>
                  <a:srgbClr val="7030A0"/>
                </a:solidFill>
              </a:rPr>
              <a:t>By the end of the lesson…</a:t>
            </a:r>
          </a:p>
          <a:p>
            <a:pPr marL="0" indent="0">
              <a:buNone/>
            </a:pPr>
            <a:endParaRPr lang="en-GB" sz="2400" b="1" dirty="0" smtClean="0">
              <a:solidFill>
                <a:srgbClr val="7030A0"/>
              </a:solidFill>
            </a:endParaRPr>
          </a:p>
          <a:p>
            <a:pPr lvl="0">
              <a:buFont typeface="Wingdings" panose="05000000000000000000" pitchFamily="2" charset="2"/>
              <a:buChar char="ü"/>
            </a:pPr>
            <a:r>
              <a:rPr lang="en-GB" sz="2400" dirty="0" smtClean="0">
                <a:solidFill>
                  <a:srgbClr val="7030A0"/>
                </a:solidFill>
              </a:rPr>
              <a:t>You </a:t>
            </a:r>
            <a:r>
              <a:rPr lang="en-GB" sz="2400" dirty="0">
                <a:solidFill>
                  <a:srgbClr val="7030A0"/>
                </a:solidFill>
              </a:rPr>
              <a:t>will consolidate </a:t>
            </a:r>
            <a:r>
              <a:rPr lang="en-GB" sz="2400" dirty="0" smtClean="0">
                <a:solidFill>
                  <a:srgbClr val="7030A0"/>
                </a:solidFill>
              </a:rPr>
              <a:t>your </a:t>
            </a:r>
            <a:r>
              <a:rPr lang="en-GB" sz="2400" dirty="0">
                <a:solidFill>
                  <a:srgbClr val="7030A0"/>
                </a:solidFill>
              </a:rPr>
              <a:t>knowledge of Stave </a:t>
            </a:r>
            <a:r>
              <a:rPr lang="en-GB" sz="2400" dirty="0" smtClean="0">
                <a:solidFill>
                  <a:srgbClr val="7030A0"/>
                </a:solidFill>
              </a:rPr>
              <a:t>Five</a:t>
            </a:r>
          </a:p>
          <a:p>
            <a:pPr lvl="0">
              <a:buFont typeface="Wingdings" panose="05000000000000000000" pitchFamily="2" charset="2"/>
              <a:buChar char="ü"/>
            </a:pPr>
            <a:endParaRPr lang="en-GB" sz="2400" dirty="0">
              <a:solidFill>
                <a:srgbClr val="7030A0"/>
              </a:solidFill>
            </a:endParaRPr>
          </a:p>
          <a:p>
            <a:pPr lvl="0">
              <a:buFont typeface="Wingdings" panose="05000000000000000000" pitchFamily="2" charset="2"/>
              <a:buChar char="ü"/>
            </a:pPr>
            <a:r>
              <a:rPr lang="en-GB" sz="2400" dirty="0" smtClean="0">
                <a:solidFill>
                  <a:srgbClr val="7030A0"/>
                </a:solidFill>
              </a:rPr>
              <a:t>You </a:t>
            </a:r>
            <a:r>
              <a:rPr lang="en-GB" sz="2400" dirty="0">
                <a:solidFill>
                  <a:srgbClr val="7030A0"/>
                </a:solidFill>
              </a:rPr>
              <a:t>will explore Scrooge’s transformation</a:t>
            </a:r>
          </a:p>
          <a:p>
            <a:pPr lvl="0">
              <a:buFont typeface="Wingdings" panose="05000000000000000000" pitchFamily="2" charset="2"/>
              <a:buChar char="ü"/>
            </a:pPr>
            <a:endParaRPr lang="en-GB" sz="2400" b="1" dirty="0">
              <a:solidFill>
                <a:srgbClr val="7030A0"/>
              </a:solidFill>
            </a:endParaRPr>
          </a:p>
        </p:txBody>
      </p:sp>
      <p:pic>
        <p:nvPicPr>
          <p:cNvPr id="1026" name="Picture 2"/>
          <p:cNvPicPr>
            <a:picLocks noGrp="1" noChangeAspect="1" noChangeArrowheads="1"/>
          </p:cNvPicPr>
          <p:nvPr>
            <p:ph sz="half" idx="2"/>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24128" y="1700808"/>
            <a:ext cx="3275539" cy="4136171"/>
          </a:xfrm>
          <a:prstGeom prst="rect">
            <a:avLst/>
          </a:prstGeom>
          <a:noFill/>
          <a:ln w="28575">
            <a:solidFill>
              <a:srgbClr val="703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1864915"/>
      </p:ext>
    </p:extLst>
  </p:cSld>
  <p:clrMapOvr>
    <a:masterClrMapping/>
  </p:clrMapOvr>
  <p:transition spd="med">
    <p:pull/>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116632"/>
            <a:ext cx="9144000" cy="1143000"/>
          </a:xfrm>
        </p:spPr>
        <p:txBody>
          <a:bodyPr>
            <a:normAutofit fontScale="90000"/>
          </a:bodyPr>
          <a:lstStyle/>
          <a:p>
            <a:r>
              <a:rPr lang="en-GB" b="1" dirty="0" smtClean="0">
                <a:solidFill>
                  <a:srgbClr val="7030A0"/>
                </a:solidFill>
                <a:effectLst>
                  <a:outerShdw blurRad="38100" dist="38100" dir="2700000" algn="tl">
                    <a:srgbClr val="000000">
                      <a:alpha val="43137"/>
                    </a:srgbClr>
                  </a:outerShdw>
                </a:effectLst>
              </a:rPr>
              <a:t>Mini-essay </a:t>
            </a:r>
            <a:r>
              <a:rPr lang="en-GB" b="1" dirty="0" smtClean="0">
                <a:solidFill>
                  <a:srgbClr val="7030A0"/>
                </a:solidFill>
                <a:effectLst>
                  <a:outerShdw blurRad="38100" dist="38100" dir="2700000" algn="tl">
                    <a:srgbClr val="000000">
                      <a:alpha val="43137"/>
                    </a:srgbClr>
                  </a:outerShdw>
                </a:effectLst>
              </a:rPr>
              <a:t>Three: Scrooge’s Redemption</a:t>
            </a:r>
            <a:endParaRPr lang="en-GB" b="1" dirty="0">
              <a:solidFill>
                <a:srgbClr val="7030A0"/>
              </a:solidFill>
              <a:effectLst>
                <a:outerShdw blurRad="38100" dist="38100" dir="2700000" algn="tl">
                  <a:srgbClr val="000000">
                    <a:alpha val="43137"/>
                  </a:srgbClr>
                </a:outerShdw>
              </a:effectLst>
            </a:endParaRPr>
          </a:p>
        </p:txBody>
      </p:sp>
      <p:sp>
        <p:nvSpPr>
          <p:cNvPr id="7" name="Content Placeholder 6"/>
          <p:cNvSpPr>
            <a:spLocks noGrp="1"/>
          </p:cNvSpPr>
          <p:nvPr>
            <p:ph sz="half" idx="1"/>
          </p:nvPr>
        </p:nvSpPr>
        <p:spPr>
          <a:xfrm>
            <a:off x="251520" y="1268760"/>
            <a:ext cx="4608512" cy="2880320"/>
          </a:xfrm>
          <a:solidFill>
            <a:schemeClr val="bg1"/>
          </a:solidFill>
          <a:ln w="28575">
            <a:solidFill>
              <a:srgbClr val="7030A0"/>
            </a:solidFill>
          </a:ln>
        </p:spPr>
        <p:txBody>
          <a:bodyPr>
            <a:normAutofit fontScale="85000" lnSpcReduction="10000"/>
          </a:bodyPr>
          <a:lstStyle/>
          <a:p>
            <a:pPr marL="0" indent="0">
              <a:buNone/>
            </a:pPr>
            <a:r>
              <a:rPr lang="en-GB" sz="3200" dirty="0" smtClean="0"/>
              <a:t>You are going to write a short essay for </a:t>
            </a:r>
            <a:r>
              <a:rPr lang="en-GB" sz="3200" b="1" dirty="0" smtClean="0">
                <a:solidFill>
                  <a:srgbClr val="7030A0"/>
                </a:solidFill>
              </a:rPr>
              <a:t>homework</a:t>
            </a:r>
            <a:r>
              <a:rPr lang="en-GB" sz="3200" dirty="0" smtClean="0">
                <a:solidFill>
                  <a:srgbClr val="7030A0"/>
                </a:solidFill>
              </a:rPr>
              <a:t> </a:t>
            </a:r>
            <a:r>
              <a:rPr lang="en-GB" sz="3200" dirty="0" smtClean="0"/>
              <a:t>on the following question:</a:t>
            </a:r>
          </a:p>
          <a:p>
            <a:pPr marL="0" indent="0">
              <a:buNone/>
            </a:pPr>
            <a:endParaRPr lang="en-GB" sz="2200" dirty="0"/>
          </a:p>
          <a:p>
            <a:pPr marL="0" indent="0" algn="ctr">
              <a:buNone/>
            </a:pPr>
            <a:r>
              <a:rPr lang="en-GB" sz="3200" b="1" dirty="0" smtClean="0"/>
              <a:t>How does Dickens present the </a:t>
            </a:r>
            <a:r>
              <a:rPr lang="en-GB" sz="3200" b="1" dirty="0" smtClean="0"/>
              <a:t>Scrooge’s redemption</a:t>
            </a:r>
            <a:r>
              <a:rPr lang="en-GB" sz="3200" b="1" dirty="0" smtClean="0"/>
              <a:t> </a:t>
            </a:r>
            <a:r>
              <a:rPr lang="en-GB" sz="3200" b="1" dirty="0" smtClean="0"/>
              <a:t>in Stave </a:t>
            </a:r>
            <a:r>
              <a:rPr lang="en-GB" sz="3200" b="1" dirty="0" smtClean="0"/>
              <a:t>Five</a:t>
            </a:r>
            <a:r>
              <a:rPr lang="en-GB" sz="3200" b="1" dirty="0" smtClean="0"/>
              <a:t>?</a:t>
            </a:r>
            <a:endParaRPr lang="en-GB" sz="3200" b="1" dirty="0"/>
          </a:p>
        </p:txBody>
      </p:sp>
      <p:sp>
        <p:nvSpPr>
          <p:cNvPr id="8" name="Content Placeholder 7"/>
          <p:cNvSpPr>
            <a:spLocks noGrp="1"/>
          </p:cNvSpPr>
          <p:nvPr>
            <p:ph sz="half" idx="2"/>
          </p:nvPr>
        </p:nvSpPr>
        <p:spPr>
          <a:xfrm>
            <a:off x="5004048" y="1439579"/>
            <a:ext cx="4038600" cy="4525963"/>
          </a:xfrm>
          <a:solidFill>
            <a:schemeClr val="bg1"/>
          </a:solidFill>
          <a:ln w="28575">
            <a:solidFill>
              <a:srgbClr val="7030A0"/>
            </a:solidFill>
          </a:ln>
        </p:spPr>
        <p:txBody>
          <a:bodyPr>
            <a:normAutofit fontScale="85000" lnSpcReduction="10000"/>
          </a:bodyPr>
          <a:lstStyle/>
          <a:p>
            <a:pPr marL="0" indent="0">
              <a:buNone/>
            </a:pPr>
            <a:r>
              <a:rPr lang="en-GB" b="1" dirty="0" smtClean="0"/>
              <a:t>Assessment Criteria</a:t>
            </a:r>
            <a:r>
              <a:rPr lang="en-GB" dirty="0" smtClean="0"/>
              <a:t>:</a:t>
            </a:r>
          </a:p>
          <a:p>
            <a:pPr marL="0" indent="0">
              <a:buNone/>
            </a:pPr>
            <a:endParaRPr lang="en-GB" sz="900" dirty="0" smtClean="0"/>
          </a:p>
          <a:p>
            <a:pPr>
              <a:buFont typeface="Wingdings" panose="05000000000000000000" pitchFamily="2" charset="2"/>
              <a:buChar char="ü"/>
            </a:pPr>
            <a:r>
              <a:rPr lang="en-GB" dirty="0" smtClean="0"/>
              <a:t>Show you understand the character and his relationships</a:t>
            </a:r>
          </a:p>
          <a:p>
            <a:pPr>
              <a:buFont typeface="Wingdings" panose="05000000000000000000" pitchFamily="2" charset="2"/>
              <a:buChar char="ü"/>
            </a:pPr>
            <a:endParaRPr lang="en-GB" sz="1500" dirty="0" smtClean="0"/>
          </a:p>
          <a:p>
            <a:pPr>
              <a:buFont typeface="Wingdings" panose="05000000000000000000" pitchFamily="2" charset="2"/>
              <a:buChar char="ü"/>
            </a:pPr>
            <a:r>
              <a:rPr lang="en-GB" dirty="0" smtClean="0"/>
              <a:t>Use evidence to support your ideas</a:t>
            </a:r>
          </a:p>
          <a:p>
            <a:pPr>
              <a:buFont typeface="Wingdings" panose="05000000000000000000" pitchFamily="2" charset="2"/>
              <a:buChar char="ü"/>
            </a:pPr>
            <a:endParaRPr lang="en-GB" sz="1500" dirty="0" smtClean="0"/>
          </a:p>
          <a:p>
            <a:pPr>
              <a:buFont typeface="Wingdings" panose="05000000000000000000" pitchFamily="2" charset="2"/>
              <a:buChar char="ü"/>
            </a:pPr>
            <a:r>
              <a:rPr lang="en-GB" dirty="0" smtClean="0"/>
              <a:t>Analyse the language closely (layers of meaning)</a:t>
            </a:r>
          </a:p>
          <a:p>
            <a:pPr marL="0" indent="0">
              <a:buNone/>
            </a:pPr>
            <a:endParaRPr lang="en-GB" sz="1500" dirty="0" smtClean="0"/>
          </a:p>
          <a:p>
            <a:pPr>
              <a:buFont typeface="Wingdings" panose="05000000000000000000" pitchFamily="2" charset="2"/>
              <a:buChar char="ü"/>
            </a:pPr>
            <a:r>
              <a:rPr lang="en-GB" dirty="0" smtClean="0"/>
              <a:t>Make references to the historical context</a:t>
            </a:r>
            <a:endParaRPr lang="en-GB" dirty="0"/>
          </a:p>
        </p:txBody>
      </p:sp>
      <p:sp>
        <p:nvSpPr>
          <p:cNvPr id="9" name="TextBox 8"/>
          <p:cNvSpPr txBox="1"/>
          <p:nvPr/>
        </p:nvSpPr>
        <p:spPr>
          <a:xfrm>
            <a:off x="251520" y="4349277"/>
            <a:ext cx="4608512" cy="1877437"/>
          </a:xfrm>
          <a:prstGeom prst="rect">
            <a:avLst/>
          </a:prstGeom>
          <a:solidFill>
            <a:schemeClr val="bg1"/>
          </a:solidFill>
          <a:ln w="28575">
            <a:solidFill>
              <a:srgbClr val="7030A0"/>
            </a:solidFill>
          </a:ln>
        </p:spPr>
        <p:txBody>
          <a:bodyPr wrap="square" rtlCol="0">
            <a:spAutoFit/>
          </a:bodyPr>
          <a:lstStyle/>
          <a:p>
            <a:r>
              <a:rPr lang="en-GB" b="1" dirty="0" smtClean="0"/>
              <a:t>Essay Structure</a:t>
            </a:r>
            <a:r>
              <a:rPr lang="en-GB" dirty="0" smtClean="0"/>
              <a:t>: </a:t>
            </a:r>
          </a:p>
          <a:p>
            <a:r>
              <a:rPr lang="en-GB" b="1" dirty="0" smtClean="0">
                <a:solidFill>
                  <a:srgbClr val="7030A0"/>
                </a:solidFill>
              </a:rPr>
              <a:t>Introduction</a:t>
            </a:r>
            <a:r>
              <a:rPr lang="en-GB" dirty="0" smtClean="0"/>
              <a:t> (short overview); </a:t>
            </a:r>
          </a:p>
          <a:p>
            <a:r>
              <a:rPr lang="en-GB" b="1" dirty="0">
                <a:solidFill>
                  <a:srgbClr val="7030A0"/>
                </a:solidFill>
              </a:rPr>
              <a:t>T</a:t>
            </a:r>
            <a:r>
              <a:rPr lang="en-GB" b="1" dirty="0" smtClean="0">
                <a:solidFill>
                  <a:srgbClr val="7030A0"/>
                </a:solidFill>
              </a:rPr>
              <a:t>hree PEE paragraphs </a:t>
            </a:r>
            <a:r>
              <a:rPr lang="en-GB" dirty="0" smtClean="0"/>
              <a:t>(in chronological order); </a:t>
            </a:r>
          </a:p>
          <a:p>
            <a:r>
              <a:rPr lang="en-GB" b="1" dirty="0">
                <a:solidFill>
                  <a:srgbClr val="7030A0"/>
                </a:solidFill>
              </a:rPr>
              <a:t>C</a:t>
            </a:r>
            <a:r>
              <a:rPr lang="en-GB" b="1" dirty="0" smtClean="0">
                <a:solidFill>
                  <a:srgbClr val="7030A0"/>
                </a:solidFill>
              </a:rPr>
              <a:t>onclusion</a:t>
            </a:r>
            <a:r>
              <a:rPr lang="en-GB" dirty="0" smtClean="0">
                <a:solidFill>
                  <a:srgbClr val="7030A0"/>
                </a:solidFill>
              </a:rPr>
              <a:t> </a:t>
            </a:r>
            <a:r>
              <a:rPr lang="en-GB" dirty="0" smtClean="0"/>
              <a:t>(summarise your main ideas).</a:t>
            </a:r>
          </a:p>
          <a:p>
            <a:endParaRPr lang="en-GB" sz="800" b="1" dirty="0" smtClean="0"/>
          </a:p>
          <a:p>
            <a:r>
              <a:rPr lang="en-GB" b="1" dirty="0" smtClean="0"/>
              <a:t>Essay Length</a:t>
            </a:r>
            <a:r>
              <a:rPr lang="en-GB" dirty="0" smtClean="0"/>
              <a:t>: </a:t>
            </a:r>
          </a:p>
          <a:p>
            <a:r>
              <a:rPr lang="en-GB" dirty="0" smtClean="0"/>
              <a:t>1.5-2 pages in your exercise book</a:t>
            </a:r>
            <a:endParaRPr lang="en-GB" dirty="0"/>
          </a:p>
        </p:txBody>
      </p:sp>
    </p:spTree>
    <p:extLst>
      <p:ext uri="{BB962C8B-B14F-4D97-AF65-F5344CB8AC3E}">
        <p14:creationId xmlns:p14="http://schemas.microsoft.com/office/powerpoint/2010/main" val="1216906734"/>
      </p:ext>
    </p:extLst>
  </p:cSld>
  <p:clrMapOvr>
    <a:masterClrMapping/>
  </p:clrMapOvr>
  <p:transition spd="slow">
    <p:pull/>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7030A0"/>
                </a:solidFill>
                <a:effectLst>
                  <a:outerShdw blurRad="38100" dist="38100" dir="2700000" algn="tl">
                    <a:srgbClr val="000000">
                      <a:alpha val="43137"/>
                    </a:srgbClr>
                  </a:outerShdw>
                </a:effectLst>
              </a:rPr>
              <a:t>Plenary Activity: Quotation Hunt</a:t>
            </a:r>
            <a:endParaRPr lang="en-GB"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251520" y="1600200"/>
            <a:ext cx="4896544" cy="4525963"/>
          </a:xfrm>
          <a:solidFill>
            <a:schemeClr val="bg1"/>
          </a:solidFill>
          <a:ln w="28575">
            <a:solidFill>
              <a:srgbClr val="7030A0"/>
            </a:solidFill>
          </a:ln>
        </p:spPr>
        <p:txBody>
          <a:bodyPr>
            <a:normAutofit lnSpcReduction="10000"/>
          </a:bodyPr>
          <a:lstStyle/>
          <a:p>
            <a:pPr marL="0" indent="0" algn="just">
              <a:buNone/>
            </a:pPr>
            <a:r>
              <a:rPr lang="en-GB" dirty="0" smtClean="0"/>
              <a:t>You must spend the rest of the lesson selecting evidence from Stave </a:t>
            </a:r>
            <a:r>
              <a:rPr lang="en-GB" dirty="0" smtClean="0"/>
              <a:t>Five </a:t>
            </a:r>
            <a:r>
              <a:rPr lang="en-GB" dirty="0" smtClean="0"/>
              <a:t>to include in your homework essay.</a:t>
            </a:r>
          </a:p>
          <a:p>
            <a:pPr marL="0" indent="0">
              <a:buNone/>
            </a:pPr>
            <a:endParaRPr lang="en-GB" sz="900" dirty="0"/>
          </a:p>
          <a:p>
            <a:pPr marL="0" indent="0">
              <a:buNone/>
            </a:pPr>
            <a:r>
              <a:rPr lang="en-GB" dirty="0" smtClean="0"/>
              <a:t>Be sure to:</a:t>
            </a:r>
          </a:p>
          <a:p>
            <a:pPr marL="0" indent="0">
              <a:buNone/>
            </a:pPr>
            <a:endParaRPr lang="en-GB" sz="900" dirty="0" smtClean="0"/>
          </a:p>
          <a:p>
            <a:r>
              <a:rPr lang="en-GB" dirty="0" smtClean="0"/>
              <a:t>Choose short quotations</a:t>
            </a:r>
          </a:p>
          <a:p>
            <a:endParaRPr lang="en-GB" sz="900" dirty="0" smtClean="0"/>
          </a:p>
          <a:p>
            <a:r>
              <a:rPr lang="en-GB" dirty="0" smtClean="0"/>
              <a:t>Choose quotations that lead you to different ideas about the Christmas spirit</a:t>
            </a:r>
            <a:endParaRPr lang="en-GB" dirty="0"/>
          </a:p>
        </p:txBody>
      </p:sp>
      <p:pic>
        <p:nvPicPr>
          <p:cNvPr id="6" name="Content Placeholder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436096" y="1556792"/>
            <a:ext cx="3113963" cy="4525963"/>
          </a:xfrm>
          <a:ln w="28575">
            <a:solidFill>
              <a:srgbClr val="7030A0"/>
            </a:solidFill>
          </a:ln>
        </p:spPr>
      </p:pic>
    </p:spTree>
    <p:extLst>
      <p:ext uri="{BB962C8B-B14F-4D97-AF65-F5344CB8AC3E}">
        <p14:creationId xmlns:p14="http://schemas.microsoft.com/office/powerpoint/2010/main" val="1971474272"/>
      </p:ext>
    </p:extLst>
  </p:cSld>
  <p:clrMapOvr>
    <a:masterClrMapping/>
  </p:clrMapOvr>
  <p:transition spd="slow">
    <p:pull/>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188</TotalTime>
  <Words>2311</Words>
  <Application>Microsoft Office PowerPoint</Application>
  <PresentationFormat>On-screen Show (4:3)</PresentationFormat>
  <Paragraphs>219</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Starter Activity: Stave Three Cloze Summary</vt:lpstr>
      <vt:lpstr>A Christmas Carol </vt:lpstr>
      <vt:lpstr>Learning Objectives</vt:lpstr>
      <vt:lpstr>Task: Ignorance &amp; Want</vt:lpstr>
      <vt:lpstr>Plenary Activity: Context Question</vt:lpstr>
      <vt:lpstr>Starter Activity: Peer Assessment</vt:lpstr>
      <vt:lpstr>A Christmas Carol </vt:lpstr>
      <vt:lpstr>Learning Objectives</vt:lpstr>
      <vt:lpstr>Task: Scrooge’s Transformation</vt:lpstr>
      <vt:lpstr>Plenary Activity: Key Quotations </vt:lpstr>
      <vt:lpstr>Starter Activity: The Ghosts </vt:lpstr>
      <vt:lpstr>A Christmas Carol </vt:lpstr>
      <vt:lpstr>Learning Objectives</vt:lpstr>
      <vt:lpstr>Task: Persuasive Speech</vt:lpstr>
      <vt:lpstr>Plenary Activity: Debate!</vt:lpstr>
      <vt:lpstr>Starter Activity: Stave Four Cloze Summary</vt:lpstr>
      <vt:lpstr>A Christmas Carol </vt:lpstr>
      <vt:lpstr>Learning Objectives</vt:lpstr>
      <vt:lpstr>Exploring the Similes: Scrooge’s change </vt:lpstr>
      <vt:lpstr>Task: Stave Structure Flowchart</vt:lpstr>
      <vt:lpstr>Plenary Activity: Essay Question</vt:lpstr>
      <vt:lpstr>Starter Activity: Notes for Revision</vt:lpstr>
      <vt:lpstr>A Christmas Carol </vt:lpstr>
      <vt:lpstr>Learning Objectives</vt:lpstr>
      <vt:lpstr>Mini-essay Three: Scrooge’s Redemption</vt:lpstr>
      <vt:lpstr>Plenary Activity: Quotation Hunt</vt:lpstr>
    </vt:vector>
  </TitlesOfParts>
  <Company>Wellacre Technology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Starter Activity: Stave Two Cloze Summary</dc:title>
  <dc:creator>K McDonough</dc:creator>
  <cp:lastModifiedBy>K McDonough</cp:lastModifiedBy>
  <cp:revision>48</cp:revision>
  <dcterms:created xsi:type="dcterms:W3CDTF">2015-08-03T08:07:17Z</dcterms:created>
  <dcterms:modified xsi:type="dcterms:W3CDTF">2015-08-04T16:15:12Z</dcterms:modified>
</cp:coreProperties>
</file>