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1080" y="16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80A489E-7059-4F2F-BD5E-A265DD3F167F}" type="datetimeFigureOut">
              <a:rPr lang="en-GB" smtClean="0"/>
              <a:t>06/04/2014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411279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0A489E-7059-4F2F-BD5E-A265DD3F167F}" type="datetimeFigureOut">
              <a:rPr lang="en-GB" smtClean="0"/>
              <a:t>06/04/2014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3121485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0A489E-7059-4F2F-BD5E-A265DD3F167F}" type="datetimeFigureOut">
              <a:rPr lang="en-GB" smtClean="0"/>
              <a:t>06/04/2014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159601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80A489E-7059-4F2F-BD5E-A265DD3F167F}" type="datetimeFigureOut">
              <a:rPr lang="en-GB" smtClean="0"/>
              <a:t>06/04/2014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1287089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80A489E-7059-4F2F-BD5E-A265DD3F167F}" type="datetimeFigureOut">
              <a:rPr lang="en-GB" smtClean="0"/>
              <a:t>06/04/2014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3351280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80A489E-7059-4F2F-BD5E-A265DD3F167F}" type="datetimeFigureOut">
              <a:rPr lang="en-GB" smtClean="0"/>
              <a:t>06/04/2014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1620164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0A489E-7059-4F2F-BD5E-A265DD3F167F}" type="datetimeFigureOut">
              <a:rPr lang="en-GB" smtClean="0"/>
              <a:t>06/04/2014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774534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0A489E-7059-4F2F-BD5E-A265DD3F167F}" type="datetimeFigureOut">
              <a:rPr lang="en-GB" smtClean="0"/>
              <a:t>06/04/2014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3808224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0A489E-7059-4F2F-BD5E-A265DD3F167F}" type="datetimeFigureOut">
              <a:rPr lang="en-GB" smtClean="0"/>
              <a:t>06/04/2014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3329121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0A489E-7059-4F2F-BD5E-A265DD3F167F}" type="datetimeFigureOut">
              <a:rPr lang="en-GB" smtClean="0"/>
              <a:t>06/04/2014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3962752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0A489E-7059-4F2F-BD5E-A265DD3F167F}" type="datetimeFigureOut">
              <a:rPr lang="en-GB" smtClean="0"/>
              <a:t>06/04/2014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72DEA-102D-4585-BBCB-F1986649495D}" type="slidenum">
              <a:rPr lang="en-GB" smtClean="0"/>
              <a:t>‹#›</a:t>
            </a:fld>
            <a:endParaRPr lang="en-GB"/>
          </a:p>
        </p:txBody>
      </p:sp>
    </p:spTree>
    <p:extLst>
      <p:ext uri="{BB962C8B-B14F-4D97-AF65-F5344CB8AC3E}">
        <p14:creationId xmlns:p14="http://schemas.microsoft.com/office/powerpoint/2010/main" val="38003063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75000"/>
              </a:schemeClr>
            </a:gs>
            <a:gs pos="50000">
              <a:schemeClr val="accent6">
                <a:lumMod val="60000"/>
                <a:lumOff val="40000"/>
              </a:schemeClr>
            </a:gs>
            <a:gs pos="100000">
              <a:srgbClr val="FFFF00"/>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A489E-7059-4F2F-BD5E-A265DD3F167F}" type="datetimeFigureOut">
              <a:rPr lang="en-GB" smtClean="0"/>
              <a:t>06/04/2014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72DEA-102D-4585-BBCB-F1986649495D}" type="slidenum">
              <a:rPr lang="en-GB" smtClean="0"/>
              <a:t>‹#›</a:t>
            </a:fld>
            <a:endParaRPr lang="en-GB"/>
          </a:p>
        </p:txBody>
      </p:sp>
    </p:spTree>
    <p:extLst>
      <p:ext uri="{BB962C8B-B14F-4D97-AF65-F5344CB8AC3E}">
        <p14:creationId xmlns:p14="http://schemas.microsoft.com/office/powerpoint/2010/main" val="3276235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88640"/>
            <a:ext cx="8856984" cy="1470025"/>
          </a:xfrm>
        </p:spPr>
        <p:txBody>
          <a:bodyPr>
            <a:noAutofit/>
          </a:bodyPr>
          <a:lstStyle/>
          <a:p>
            <a:r>
              <a:rPr lang="en-GB" sz="3600" b="1" dirty="0" smtClean="0"/>
              <a:t>Aim:  To find out about the life of </a:t>
            </a:r>
            <a:r>
              <a:rPr lang="en-GB" sz="3600" b="1" dirty="0" smtClean="0">
                <a:solidFill>
                  <a:schemeClr val="tx2">
                    <a:lumMod val="60000"/>
                    <a:lumOff val="40000"/>
                  </a:schemeClr>
                </a:solidFill>
              </a:rPr>
              <a:t>Siddhartha Gautama</a:t>
            </a:r>
            <a:r>
              <a:rPr lang="en-GB" sz="3600" dirty="0" smtClean="0"/>
              <a:t>.</a:t>
            </a:r>
            <a:endParaRPr lang="en-GB" sz="3600" dirty="0"/>
          </a:p>
        </p:txBody>
      </p:sp>
      <p:sp>
        <p:nvSpPr>
          <p:cNvPr id="3" name="Subtitle 2"/>
          <p:cNvSpPr>
            <a:spLocks noGrp="1"/>
          </p:cNvSpPr>
          <p:nvPr>
            <p:ph type="subTitle" idx="1"/>
          </p:nvPr>
        </p:nvSpPr>
        <p:spPr>
          <a:xfrm>
            <a:off x="323528" y="2132856"/>
            <a:ext cx="7056784" cy="4248472"/>
          </a:xfrm>
        </p:spPr>
        <p:txBody>
          <a:bodyPr>
            <a:normAutofit fontScale="92500"/>
          </a:bodyPr>
          <a:lstStyle/>
          <a:p>
            <a:pPr marL="457200" indent="-457200" algn="l">
              <a:buFont typeface="Arial" pitchFamily="34" charset="0"/>
              <a:buChar char="•"/>
            </a:pPr>
            <a:r>
              <a:rPr lang="en-GB" dirty="0" smtClean="0">
                <a:solidFill>
                  <a:schemeClr val="tx1"/>
                </a:solidFill>
                <a:effectLst/>
              </a:rPr>
              <a:t>Siddhartha Gautama was born about 583 BC. </a:t>
            </a:r>
          </a:p>
          <a:p>
            <a:pPr marL="457200" indent="-457200" algn="l">
              <a:buFont typeface="Arial" pitchFamily="34" charset="0"/>
              <a:buChar char="•"/>
            </a:pPr>
            <a:r>
              <a:rPr lang="en-GB" dirty="0" smtClean="0">
                <a:solidFill>
                  <a:schemeClr val="tx1"/>
                </a:solidFill>
              </a:rPr>
              <a:t>He was born </a:t>
            </a:r>
            <a:r>
              <a:rPr lang="en-GB" dirty="0" smtClean="0">
                <a:solidFill>
                  <a:schemeClr val="tx1"/>
                </a:solidFill>
                <a:effectLst/>
              </a:rPr>
              <a:t>in or near what is now Nepal. </a:t>
            </a:r>
          </a:p>
          <a:p>
            <a:pPr marL="457200" indent="-457200" algn="l">
              <a:buFont typeface="Arial" pitchFamily="34" charset="0"/>
              <a:buChar char="•"/>
            </a:pPr>
            <a:r>
              <a:rPr lang="en-GB" dirty="0" smtClean="0">
                <a:solidFill>
                  <a:schemeClr val="tx1"/>
                </a:solidFill>
                <a:effectLst/>
              </a:rPr>
              <a:t>His father, King </a:t>
            </a:r>
            <a:r>
              <a:rPr lang="en-GB" dirty="0" err="1" smtClean="0">
                <a:solidFill>
                  <a:schemeClr val="tx1"/>
                </a:solidFill>
                <a:effectLst/>
              </a:rPr>
              <a:t>Suddhodana</a:t>
            </a:r>
            <a:r>
              <a:rPr lang="en-GB" dirty="0" smtClean="0">
                <a:solidFill>
                  <a:schemeClr val="tx1"/>
                </a:solidFill>
                <a:effectLst/>
              </a:rPr>
              <a:t>, was leader of a large clan called the </a:t>
            </a:r>
            <a:r>
              <a:rPr lang="en-GB" dirty="0" err="1" smtClean="0">
                <a:solidFill>
                  <a:schemeClr val="tx1"/>
                </a:solidFill>
                <a:effectLst/>
              </a:rPr>
              <a:t>Shakya</a:t>
            </a:r>
            <a:r>
              <a:rPr lang="en-GB" dirty="0" smtClean="0">
                <a:solidFill>
                  <a:schemeClr val="tx1"/>
                </a:solidFill>
                <a:effectLst/>
              </a:rPr>
              <a:t>. </a:t>
            </a:r>
          </a:p>
          <a:p>
            <a:pPr marL="457200" indent="-457200" algn="l">
              <a:buFont typeface="Arial" pitchFamily="34" charset="0"/>
              <a:buChar char="•"/>
            </a:pPr>
            <a:r>
              <a:rPr lang="en-GB" dirty="0" smtClean="0">
                <a:solidFill>
                  <a:schemeClr val="tx1"/>
                </a:solidFill>
                <a:effectLst/>
              </a:rPr>
              <a:t>His mother, Queen Maya, died shortly after his birth.</a:t>
            </a:r>
          </a:p>
          <a:p>
            <a:endParaRPr lang="en-GB" dirty="0"/>
          </a:p>
        </p:txBody>
      </p:sp>
      <p:pic>
        <p:nvPicPr>
          <p:cNvPr id="1026" name="Picture 2" descr="http://webspace.ship.edu/cgboer/prajna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2132856"/>
            <a:ext cx="1190625"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07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88640"/>
            <a:ext cx="8856984" cy="1470025"/>
          </a:xfrm>
        </p:spPr>
        <p:txBody>
          <a:bodyPr>
            <a:noAutofit/>
          </a:bodyPr>
          <a:lstStyle/>
          <a:p>
            <a:r>
              <a:rPr lang="en-GB" sz="3600" b="1" dirty="0" smtClean="0"/>
              <a:t>Aim:  To find out about the life of </a:t>
            </a:r>
            <a:r>
              <a:rPr lang="en-GB" sz="3600" b="1" dirty="0" smtClean="0">
                <a:solidFill>
                  <a:schemeClr val="tx2">
                    <a:lumMod val="60000"/>
                    <a:lumOff val="40000"/>
                  </a:schemeClr>
                </a:solidFill>
              </a:rPr>
              <a:t>Siddhartha Gautama</a:t>
            </a:r>
            <a:r>
              <a:rPr lang="en-GB" sz="3600" b="1" dirty="0" smtClean="0"/>
              <a:t>.</a:t>
            </a:r>
            <a:endParaRPr lang="en-GB" sz="3600" b="1" dirty="0"/>
          </a:p>
        </p:txBody>
      </p:sp>
      <p:sp>
        <p:nvSpPr>
          <p:cNvPr id="3" name="Subtitle 2"/>
          <p:cNvSpPr>
            <a:spLocks noGrp="1"/>
          </p:cNvSpPr>
          <p:nvPr>
            <p:ph type="subTitle" idx="1"/>
          </p:nvPr>
        </p:nvSpPr>
        <p:spPr>
          <a:xfrm>
            <a:off x="179512" y="2420888"/>
            <a:ext cx="8208912" cy="4104456"/>
          </a:xfrm>
        </p:spPr>
        <p:txBody>
          <a:bodyPr>
            <a:normAutofit fontScale="85000" lnSpcReduction="10000"/>
          </a:bodyPr>
          <a:lstStyle/>
          <a:p>
            <a:pPr algn="l"/>
            <a:r>
              <a:rPr lang="en-GB" dirty="0" smtClean="0">
                <a:solidFill>
                  <a:schemeClr val="tx1"/>
                </a:solidFill>
                <a:effectLst/>
              </a:rPr>
              <a:t>When Prince Siddhartha was a few days old, a holy man prophesied the Prince would be either a great military conqueror or a great spiritual teacher. </a:t>
            </a:r>
          </a:p>
          <a:p>
            <a:pPr algn="l"/>
            <a:endParaRPr lang="en-GB" dirty="0" smtClean="0">
              <a:solidFill>
                <a:schemeClr val="tx1"/>
              </a:solidFill>
              <a:effectLst/>
            </a:endParaRPr>
          </a:p>
          <a:p>
            <a:pPr algn="l"/>
            <a:r>
              <a:rPr lang="en-GB" dirty="0" smtClean="0">
                <a:solidFill>
                  <a:schemeClr val="tx1"/>
                </a:solidFill>
                <a:effectLst/>
              </a:rPr>
              <a:t>King </a:t>
            </a:r>
            <a:r>
              <a:rPr lang="en-GB" dirty="0" err="1" smtClean="0">
                <a:solidFill>
                  <a:schemeClr val="tx1"/>
                </a:solidFill>
                <a:effectLst/>
              </a:rPr>
              <a:t>Suddhodana</a:t>
            </a:r>
            <a:r>
              <a:rPr lang="en-GB" dirty="0" smtClean="0">
                <a:solidFill>
                  <a:schemeClr val="tx1"/>
                </a:solidFill>
                <a:effectLst/>
              </a:rPr>
              <a:t> wanted his son to be a great military conqueror and prepared his son accordingly. He raised the boy in great luxury and shielded him from knowledge of religion and human suffering. The Prince reached the age of 29 with little experience of the world outside the walls of his opulent palaces.</a:t>
            </a:r>
          </a:p>
          <a:p>
            <a:endParaRPr lang="en-GB" dirty="0"/>
          </a:p>
        </p:txBody>
      </p:sp>
    </p:spTree>
    <p:extLst>
      <p:ext uri="{BB962C8B-B14F-4D97-AF65-F5344CB8AC3E}">
        <p14:creationId xmlns:p14="http://schemas.microsoft.com/office/powerpoint/2010/main" val="36801408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88640"/>
            <a:ext cx="8856984" cy="1470025"/>
          </a:xfrm>
        </p:spPr>
        <p:txBody>
          <a:bodyPr>
            <a:noAutofit/>
          </a:bodyPr>
          <a:lstStyle/>
          <a:p>
            <a:r>
              <a:rPr lang="en-GB" sz="3600" b="1" dirty="0" smtClean="0"/>
              <a:t>Aim:  To find out about the life of </a:t>
            </a:r>
            <a:r>
              <a:rPr lang="en-GB" sz="3600" b="1" dirty="0" smtClean="0">
                <a:solidFill>
                  <a:schemeClr val="tx2">
                    <a:lumMod val="60000"/>
                    <a:lumOff val="40000"/>
                  </a:schemeClr>
                </a:solidFill>
              </a:rPr>
              <a:t>Siddhartha Gautama</a:t>
            </a:r>
            <a:r>
              <a:rPr lang="en-GB" sz="3600" b="1" dirty="0" smtClean="0"/>
              <a:t>.</a:t>
            </a:r>
            <a:endParaRPr lang="en-GB" sz="3600" b="1" dirty="0"/>
          </a:p>
        </p:txBody>
      </p:sp>
      <p:sp>
        <p:nvSpPr>
          <p:cNvPr id="3" name="Subtitle 2"/>
          <p:cNvSpPr>
            <a:spLocks noGrp="1"/>
          </p:cNvSpPr>
          <p:nvPr>
            <p:ph type="subTitle" idx="1"/>
          </p:nvPr>
        </p:nvSpPr>
        <p:spPr>
          <a:xfrm>
            <a:off x="323528" y="2060848"/>
            <a:ext cx="8208912" cy="4104456"/>
          </a:xfrm>
        </p:spPr>
        <p:txBody>
          <a:bodyPr>
            <a:normAutofit fontScale="85000" lnSpcReduction="20000"/>
          </a:bodyPr>
          <a:lstStyle/>
          <a:p>
            <a:pPr algn="l"/>
            <a:r>
              <a:rPr lang="en-GB" b="1" u="sng" dirty="0" smtClean="0">
                <a:solidFill>
                  <a:schemeClr val="tx2">
                    <a:lumMod val="60000"/>
                    <a:lumOff val="40000"/>
                  </a:schemeClr>
                </a:solidFill>
                <a:effectLst/>
              </a:rPr>
              <a:t>The 4 Passing </a:t>
            </a:r>
            <a:r>
              <a:rPr lang="en-GB" b="1" u="sng" dirty="0">
                <a:solidFill>
                  <a:schemeClr val="tx2">
                    <a:lumMod val="60000"/>
                    <a:lumOff val="40000"/>
                  </a:schemeClr>
                </a:solidFill>
              </a:rPr>
              <a:t>S</a:t>
            </a:r>
            <a:r>
              <a:rPr lang="en-GB" b="1" u="sng" dirty="0" smtClean="0">
                <a:solidFill>
                  <a:schemeClr val="tx2">
                    <a:lumMod val="60000"/>
                    <a:lumOff val="40000"/>
                  </a:schemeClr>
                </a:solidFill>
                <a:effectLst/>
              </a:rPr>
              <a:t>ights</a:t>
            </a:r>
          </a:p>
          <a:p>
            <a:pPr algn="l"/>
            <a:endParaRPr lang="en-GB" dirty="0"/>
          </a:p>
          <a:p>
            <a:pPr algn="l"/>
            <a:r>
              <a:rPr lang="en-GB" dirty="0" smtClean="0">
                <a:solidFill>
                  <a:schemeClr val="tx1"/>
                </a:solidFill>
                <a:effectLst/>
              </a:rPr>
              <a:t>One day, overcome with curiosity, Prince Siddhartha asked a charioteer to take him on a series of rides through the countryside. On these journeys he was shocked by the sight of an aged man, then a sick man, and then a corpse. The stark realities of old age, disease, and death seized and sickened the Prince.</a:t>
            </a:r>
          </a:p>
          <a:p>
            <a:pPr algn="l"/>
            <a:endParaRPr lang="en-GB" dirty="0">
              <a:solidFill>
                <a:schemeClr val="tx1"/>
              </a:solidFill>
            </a:endParaRPr>
          </a:p>
          <a:p>
            <a:pPr algn="l"/>
            <a:r>
              <a:rPr lang="en-GB" dirty="0" smtClean="0">
                <a:solidFill>
                  <a:schemeClr val="tx1"/>
                </a:solidFill>
              </a:rPr>
              <a:t>The prince returned to his life of luxury back in the palace.</a:t>
            </a:r>
            <a:endParaRPr lang="en-GB" dirty="0">
              <a:solidFill>
                <a:schemeClr val="tx1"/>
              </a:solidFill>
            </a:endParaRPr>
          </a:p>
        </p:txBody>
      </p:sp>
    </p:spTree>
    <p:extLst>
      <p:ext uri="{BB962C8B-B14F-4D97-AF65-F5344CB8AC3E}">
        <p14:creationId xmlns:p14="http://schemas.microsoft.com/office/powerpoint/2010/main" val="23446318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88641"/>
            <a:ext cx="8856984" cy="1008112"/>
          </a:xfrm>
        </p:spPr>
        <p:txBody>
          <a:bodyPr>
            <a:noAutofit/>
          </a:bodyPr>
          <a:lstStyle/>
          <a:p>
            <a:r>
              <a:rPr lang="en-GB" sz="3600" b="1" dirty="0" smtClean="0"/>
              <a:t>Aim:  To find out about the life of </a:t>
            </a:r>
            <a:r>
              <a:rPr lang="en-GB" sz="3600" b="1" dirty="0" smtClean="0">
                <a:solidFill>
                  <a:schemeClr val="tx2">
                    <a:lumMod val="60000"/>
                    <a:lumOff val="40000"/>
                  </a:schemeClr>
                </a:solidFill>
              </a:rPr>
              <a:t>Siddhartha Gautama</a:t>
            </a:r>
            <a:r>
              <a:rPr lang="en-GB" sz="3600" b="1" dirty="0" smtClean="0"/>
              <a:t>.</a:t>
            </a:r>
            <a:endParaRPr lang="en-GB" sz="3600" b="1" dirty="0"/>
          </a:p>
        </p:txBody>
      </p:sp>
      <p:sp>
        <p:nvSpPr>
          <p:cNvPr id="3" name="Subtitle 2"/>
          <p:cNvSpPr>
            <a:spLocks noGrp="1"/>
          </p:cNvSpPr>
          <p:nvPr>
            <p:ph type="subTitle" idx="1"/>
          </p:nvPr>
        </p:nvSpPr>
        <p:spPr>
          <a:xfrm>
            <a:off x="0" y="1268760"/>
            <a:ext cx="9144000" cy="5589240"/>
          </a:xfrm>
        </p:spPr>
        <p:txBody>
          <a:bodyPr>
            <a:normAutofit fontScale="62500" lnSpcReduction="20000"/>
          </a:bodyPr>
          <a:lstStyle/>
          <a:p>
            <a:pPr algn="l"/>
            <a:r>
              <a:rPr lang="en-GB" b="1" u="sng" dirty="0" smtClean="0">
                <a:solidFill>
                  <a:schemeClr val="tx2">
                    <a:lumMod val="60000"/>
                    <a:lumOff val="40000"/>
                  </a:schemeClr>
                </a:solidFill>
                <a:effectLst/>
              </a:rPr>
              <a:t>The Prince leaves the Palace</a:t>
            </a:r>
          </a:p>
          <a:p>
            <a:pPr algn="l"/>
            <a:endParaRPr lang="en-GB" dirty="0" smtClean="0">
              <a:solidFill>
                <a:schemeClr val="tx1"/>
              </a:solidFill>
              <a:effectLst/>
            </a:endParaRPr>
          </a:p>
          <a:p>
            <a:pPr algn="l"/>
            <a:r>
              <a:rPr lang="en-GB" sz="3900" dirty="0" smtClean="0">
                <a:solidFill>
                  <a:schemeClr val="tx1"/>
                </a:solidFill>
                <a:effectLst/>
              </a:rPr>
              <a:t>For a time the Prince returned to palace life, but he took no pleasure in it. Even the news that his wife </a:t>
            </a:r>
            <a:r>
              <a:rPr lang="en-GB" sz="3900" dirty="0" err="1" smtClean="0">
                <a:solidFill>
                  <a:schemeClr val="tx1"/>
                </a:solidFill>
                <a:effectLst/>
              </a:rPr>
              <a:t>Yasodhara</a:t>
            </a:r>
            <a:r>
              <a:rPr lang="en-GB" sz="3900" dirty="0" smtClean="0">
                <a:solidFill>
                  <a:schemeClr val="tx1"/>
                </a:solidFill>
                <a:effectLst/>
              </a:rPr>
              <a:t> had given birth to a son did not please him. </a:t>
            </a:r>
          </a:p>
          <a:p>
            <a:pPr algn="l"/>
            <a:endParaRPr lang="en-GB" sz="3900" dirty="0">
              <a:solidFill>
                <a:schemeClr val="tx1"/>
              </a:solidFill>
            </a:endParaRPr>
          </a:p>
          <a:p>
            <a:pPr algn="l"/>
            <a:r>
              <a:rPr lang="en-GB" sz="3900" dirty="0" smtClean="0">
                <a:solidFill>
                  <a:schemeClr val="tx1"/>
                </a:solidFill>
                <a:effectLst/>
              </a:rPr>
              <a:t>One night he wandered the palace alone. The luxuries that had once pleased him now seemed grotesque. Musicians and dancing girls had fallen asleep and were sprawled about, snoring and sputtering. Prince Siddhartha reflected on the old age, disease, and death that would overtake them all and turn their bodies to dust.</a:t>
            </a:r>
          </a:p>
          <a:p>
            <a:pPr algn="l"/>
            <a:endParaRPr lang="en-GB" sz="3900" dirty="0" smtClean="0">
              <a:solidFill>
                <a:schemeClr val="tx1"/>
              </a:solidFill>
              <a:effectLst/>
            </a:endParaRPr>
          </a:p>
          <a:p>
            <a:pPr algn="l"/>
            <a:r>
              <a:rPr lang="en-GB" sz="3900" dirty="0" smtClean="0">
                <a:solidFill>
                  <a:schemeClr val="tx1"/>
                </a:solidFill>
                <a:effectLst/>
              </a:rPr>
              <a:t>He realized then that he could no longer be content living the life of a prince. That very night he left the palace, shaved his head, and changed his prince's clothes for a beggar's robe. Then he began his quest.</a:t>
            </a:r>
          </a:p>
        </p:txBody>
      </p:sp>
    </p:spTree>
    <p:extLst>
      <p:ext uri="{BB962C8B-B14F-4D97-AF65-F5344CB8AC3E}">
        <p14:creationId xmlns:p14="http://schemas.microsoft.com/office/powerpoint/2010/main" val="14238867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88641"/>
            <a:ext cx="8856984" cy="1008112"/>
          </a:xfrm>
        </p:spPr>
        <p:txBody>
          <a:bodyPr>
            <a:noAutofit/>
          </a:bodyPr>
          <a:lstStyle/>
          <a:p>
            <a:r>
              <a:rPr lang="en-GB" sz="3600" b="1" dirty="0" smtClean="0"/>
              <a:t>Aim:  To find out about the life of </a:t>
            </a:r>
            <a:r>
              <a:rPr lang="en-GB" sz="3600" b="1" dirty="0" smtClean="0">
                <a:solidFill>
                  <a:schemeClr val="tx2">
                    <a:lumMod val="60000"/>
                    <a:lumOff val="40000"/>
                  </a:schemeClr>
                </a:solidFill>
              </a:rPr>
              <a:t>Siddhartha Gautama</a:t>
            </a:r>
            <a:r>
              <a:rPr lang="en-GB" sz="3600" b="1" dirty="0" smtClean="0"/>
              <a:t>.</a:t>
            </a:r>
            <a:endParaRPr lang="en-GB" sz="3600" b="1" dirty="0"/>
          </a:p>
        </p:txBody>
      </p:sp>
      <p:sp>
        <p:nvSpPr>
          <p:cNvPr id="3" name="Subtitle 2"/>
          <p:cNvSpPr>
            <a:spLocks noGrp="1"/>
          </p:cNvSpPr>
          <p:nvPr>
            <p:ph type="subTitle" idx="1"/>
          </p:nvPr>
        </p:nvSpPr>
        <p:spPr>
          <a:xfrm>
            <a:off x="0" y="1268760"/>
            <a:ext cx="9144000" cy="5589240"/>
          </a:xfrm>
        </p:spPr>
        <p:txBody>
          <a:bodyPr>
            <a:normAutofit/>
          </a:bodyPr>
          <a:lstStyle/>
          <a:p>
            <a:pPr algn="l"/>
            <a:r>
              <a:rPr lang="en-GB" b="1" u="sng" dirty="0" smtClean="0">
                <a:solidFill>
                  <a:schemeClr val="tx2">
                    <a:lumMod val="60000"/>
                    <a:lumOff val="40000"/>
                  </a:schemeClr>
                </a:solidFill>
                <a:effectLst/>
              </a:rPr>
              <a:t>The Prince leaves the Palace</a:t>
            </a:r>
          </a:p>
          <a:p>
            <a:pPr algn="l"/>
            <a:endParaRPr lang="en-GB" dirty="0" smtClean="0">
              <a:solidFill>
                <a:schemeClr val="tx1"/>
              </a:solidFill>
              <a:effectLst/>
            </a:endParaRPr>
          </a:p>
          <a:p>
            <a:pPr algn="l"/>
            <a:r>
              <a:rPr lang="en-GB" sz="2700" dirty="0" smtClean="0">
                <a:solidFill>
                  <a:schemeClr val="tx1"/>
                </a:solidFill>
                <a:effectLst/>
              </a:rPr>
              <a:t>Siddhartha began by seeking out </a:t>
            </a:r>
            <a:r>
              <a:rPr lang="en-GB" sz="2700" dirty="0" smtClean="0">
                <a:solidFill>
                  <a:schemeClr val="tx1"/>
                </a:solidFill>
                <a:effectLst/>
              </a:rPr>
              <a:t>renowned </a:t>
            </a:r>
            <a:r>
              <a:rPr lang="en-GB" sz="2700" dirty="0" smtClean="0">
                <a:solidFill>
                  <a:schemeClr val="tx1"/>
                </a:solidFill>
                <a:effectLst/>
              </a:rPr>
              <a:t>teachers, who taught him about the many religious philosophies of his day as well as how to meditate.  One day Siddhartha sat beneath a sacred fig (</a:t>
            </a:r>
            <a:r>
              <a:rPr lang="en-GB" sz="2700" i="1" dirty="0" err="1" smtClean="0">
                <a:solidFill>
                  <a:schemeClr val="tx1"/>
                </a:solidFill>
                <a:effectLst/>
              </a:rPr>
              <a:t>Ficus</a:t>
            </a:r>
            <a:r>
              <a:rPr lang="en-GB" sz="2700" i="1" dirty="0" smtClean="0">
                <a:solidFill>
                  <a:schemeClr val="tx1"/>
                </a:solidFill>
                <a:effectLst/>
              </a:rPr>
              <a:t> </a:t>
            </a:r>
            <a:r>
              <a:rPr lang="en-GB" sz="2700" i="1" dirty="0" err="1" smtClean="0">
                <a:solidFill>
                  <a:schemeClr val="tx1"/>
                </a:solidFill>
                <a:effectLst/>
              </a:rPr>
              <a:t>religiosa</a:t>
            </a:r>
            <a:r>
              <a:rPr lang="en-GB" sz="2700" dirty="0" smtClean="0">
                <a:solidFill>
                  <a:schemeClr val="tx1"/>
                </a:solidFill>
                <a:effectLst/>
              </a:rPr>
              <a:t>), known ever after as the Bodhi Tree, and settled into meditation. </a:t>
            </a:r>
          </a:p>
          <a:p>
            <a:pPr algn="l"/>
            <a:endParaRPr lang="en-GB" sz="2700" dirty="0" smtClean="0">
              <a:solidFill>
                <a:schemeClr val="tx1"/>
              </a:solidFill>
              <a:effectLst/>
            </a:endParaRPr>
          </a:p>
          <a:p>
            <a:pPr algn="l"/>
            <a:r>
              <a:rPr lang="en-GB" sz="2700" dirty="0" smtClean="0">
                <a:solidFill>
                  <a:schemeClr val="tx1"/>
                </a:solidFill>
              </a:rPr>
              <a:t>Siddhartha became known as the Buddha, and started his teaching about relaxing the mind and meditation.  He found that this bought him happiness, not all the luxuries of palace life.</a:t>
            </a:r>
            <a:endParaRPr lang="en-GB" sz="2700" dirty="0" smtClean="0">
              <a:solidFill>
                <a:schemeClr val="tx1"/>
              </a:solidFill>
              <a:effectLst/>
            </a:endParaRPr>
          </a:p>
        </p:txBody>
      </p:sp>
    </p:spTree>
    <p:extLst>
      <p:ext uri="{BB962C8B-B14F-4D97-AF65-F5344CB8AC3E}">
        <p14:creationId xmlns:p14="http://schemas.microsoft.com/office/powerpoint/2010/main" val="16368475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966" y="3717032"/>
            <a:ext cx="1752410" cy="1075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val="3185509544"/>
              </p:ext>
            </p:extLst>
          </p:nvPr>
        </p:nvGraphicFramePr>
        <p:xfrm>
          <a:off x="179512" y="188640"/>
          <a:ext cx="7056784" cy="6400800"/>
        </p:xfrm>
        <a:graphic>
          <a:graphicData uri="http://schemas.openxmlformats.org/drawingml/2006/table">
            <a:tbl>
              <a:tblPr firstRow="1" bandRow="1">
                <a:tableStyleId>{5C22544A-7EE6-4342-B048-85BDC9FD1C3A}</a:tableStyleId>
              </a:tblPr>
              <a:tblGrid>
                <a:gridCol w="2111321"/>
                <a:gridCol w="4945463"/>
              </a:tblGrid>
              <a:tr h="370840">
                <a:tc gridSpan="2">
                  <a:txBody>
                    <a:bodyPr/>
                    <a:lstStyle/>
                    <a:p>
                      <a:pPr algn="ctr"/>
                      <a:r>
                        <a:rPr lang="en-GB" sz="3200" u="sng" dirty="0" smtClean="0">
                          <a:solidFill>
                            <a:schemeClr val="bg1"/>
                          </a:solidFill>
                        </a:rPr>
                        <a:t>5 important events of Siddhartha’s life</a:t>
                      </a:r>
                      <a:endParaRPr lang="en-GB" sz="3200" u="sng" dirty="0">
                        <a:solidFill>
                          <a:schemeClr val="bg1"/>
                        </a:solidFill>
                      </a:endParaRPr>
                    </a:p>
                  </a:txBody>
                  <a:tcPr>
                    <a:noFill/>
                  </a:tcPr>
                </a:tc>
                <a:tc hMerge="1">
                  <a:txBody>
                    <a:bodyPr/>
                    <a:lstStyle/>
                    <a:p>
                      <a:endParaRPr lang="en-GB" sz="1600" dirty="0">
                        <a:solidFill>
                          <a:schemeClr val="bg1"/>
                        </a:solidFill>
                      </a:endParaRPr>
                    </a:p>
                  </a:txBody>
                  <a:tcPr>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u="sng"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600" b="1" u="sng" dirty="0" smtClean="0">
                          <a:solidFill>
                            <a:schemeClr val="tx1"/>
                          </a:solidFill>
                        </a:rPr>
                        <a:t>The birth of Siddhartha Gautama.</a:t>
                      </a:r>
                    </a:p>
                    <a:p>
                      <a:endParaRPr lang="en-GB" sz="1600" b="1" dirty="0">
                        <a:solidFill>
                          <a:schemeClr val="tx1"/>
                        </a:solidFill>
                      </a:endParaRPr>
                    </a:p>
                  </a:txBody>
                  <a:tcPr>
                    <a:noFill/>
                  </a:tcPr>
                </a:tc>
                <a:tc>
                  <a:txBody>
                    <a:bodyPr/>
                    <a:lstStyle/>
                    <a:p>
                      <a:endParaRPr lang="en-GB" sz="1600" b="1" dirty="0" smtClean="0">
                        <a:solidFill>
                          <a:schemeClr val="tx1"/>
                        </a:solidFill>
                      </a:endParaRPr>
                    </a:p>
                    <a:p>
                      <a:r>
                        <a:rPr lang="en-GB" sz="1600" b="1" dirty="0" smtClean="0">
                          <a:solidFill>
                            <a:schemeClr val="tx1"/>
                          </a:solidFill>
                        </a:rPr>
                        <a:t>Siddhartha was born in 583 BC.</a:t>
                      </a:r>
                    </a:p>
                    <a:p>
                      <a:r>
                        <a:rPr lang="en-GB" sz="1600" b="1" dirty="0" smtClean="0">
                          <a:solidFill>
                            <a:schemeClr val="tx1"/>
                          </a:solidFill>
                        </a:rPr>
                        <a:t>His mother died shortly after his birth.  </a:t>
                      </a:r>
                    </a:p>
                    <a:p>
                      <a:r>
                        <a:rPr lang="en-GB" sz="1600" b="1" dirty="0" smtClean="0">
                          <a:solidFill>
                            <a:schemeClr val="tx1"/>
                          </a:solidFill>
                        </a:rPr>
                        <a:t>His father was called </a:t>
                      </a:r>
                      <a:r>
                        <a:rPr lang="en-GB" sz="1600" b="1" dirty="0" err="1" smtClean="0">
                          <a:solidFill>
                            <a:schemeClr val="tx1"/>
                          </a:solidFill>
                          <a:effectLst/>
                        </a:rPr>
                        <a:t>Suddhodana</a:t>
                      </a:r>
                      <a:r>
                        <a:rPr lang="en-GB" sz="1600" b="1" dirty="0" smtClean="0">
                          <a:solidFill>
                            <a:schemeClr val="tx1"/>
                          </a:solidFill>
                          <a:effectLst/>
                        </a:rPr>
                        <a:t> and was the lead of a great clan.</a:t>
                      </a:r>
                      <a:endParaRPr lang="en-GB" sz="1600" b="1" dirty="0" smtClean="0">
                        <a:solidFill>
                          <a:schemeClr val="tx1"/>
                        </a:solidFill>
                      </a:endParaRPr>
                    </a:p>
                    <a:p>
                      <a:endParaRPr lang="en-GB" sz="1600" b="1" dirty="0">
                        <a:solidFill>
                          <a:schemeClr val="tx1"/>
                        </a:solidFill>
                      </a:endParaRPr>
                    </a:p>
                  </a:txBody>
                  <a:tcPr>
                    <a:noFill/>
                  </a:tcPr>
                </a:tc>
              </a:tr>
              <a:tr h="370840">
                <a:tc>
                  <a:txBody>
                    <a:bodyPr/>
                    <a:lstStyle/>
                    <a:p>
                      <a:r>
                        <a:rPr lang="en-GB" sz="1600" b="1" u="sng" dirty="0" smtClean="0">
                          <a:solidFill>
                            <a:schemeClr val="tx1"/>
                          </a:solidFill>
                        </a:rPr>
                        <a:t>The prophet visits Siddhartha and his father.</a:t>
                      </a:r>
                      <a:endParaRPr lang="en-GB" sz="1600" b="1" u="sng" dirty="0">
                        <a:solidFill>
                          <a:schemeClr val="tx1"/>
                        </a:solidFill>
                      </a:endParaRPr>
                    </a:p>
                  </a:txBody>
                  <a:tcPr>
                    <a:noFill/>
                  </a:tcPr>
                </a:tc>
                <a:tc>
                  <a:txBody>
                    <a:bodyPr/>
                    <a:lstStyle/>
                    <a:p>
                      <a:r>
                        <a:rPr lang="en-GB" sz="1600" b="1" dirty="0" smtClean="0">
                          <a:solidFill>
                            <a:schemeClr val="tx1"/>
                          </a:solidFill>
                        </a:rPr>
                        <a:t>A prophet predicts that Siddhartha will either be a great military conqueror or a spiritual teacher.</a:t>
                      </a:r>
                      <a:endParaRPr lang="en-GB" sz="1600" b="1" dirty="0">
                        <a:solidFill>
                          <a:schemeClr val="tx1"/>
                        </a:solidFill>
                      </a:endParaRPr>
                    </a:p>
                  </a:txBody>
                  <a:tcPr>
                    <a:noFill/>
                  </a:tcPr>
                </a:tc>
              </a:tr>
              <a:tr h="370840">
                <a:tc>
                  <a:txBody>
                    <a:bodyPr/>
                    <a:lstStyle/>
                    <a:p>
                      <a:endParaRPr lang="en-GB" sz="1600" b="1" u="sng" dirty="0" smtClean="0">
                        <a:solidFill>
                          <a:schemeClr val="tx1"/>
                        </a:solidFill>
                      </a:endParaRPr>
                    </a:p>
                    <a:p>
                      <a:r>
                        <a:rPr lang="en-GB" sz="1600" b="1" u="sng" dirty="0" err="1" smtClean="0">
                          <a:solidFill>
                            <a:schemeClr val="tx1"/>
                          </a:solidFill>
                        </a:rPr>
                        <a:t>Suddhodana’s</a:t>
                      </a:r>
                      <a:r>
                        <a:rPr lang="en-GB" sz="1600" b="1" u="sng" dirty="0" smtClean="0">
                          <a:solidFill>
                            <a:schemeClr val="tx1"/>
                          </a:solidFill>
                        </a:rPr>
                        <a:t> wish for his son.</a:t>
                      </a:r>
                      <a:endParaRPr lang="en-GB" sz="1600" b="1" u="sng" dirty="0">
                        <a:solidFill>
                          <a:schemeClr val="tx1"/>
                        </a:solidFill>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600" b="1" dirty="0" err="1" smtClean="0">
                          <a:solidFill>
                            <a:schemeClr val="tx1"/>
                          </a:solidFill>
                        </a:rPr>
                        <a:t>Suddhodana</a:t>
                      </a:r>
                      <a:r>
                        <a:rPr lang="en-GB" sz="1600" b="1" dirty="0" smtClean="0">
                          <a:solidFill>
                            <a:schemeClr val="tx1"/>
                          </a:solidFill>
                        </a:rPr>
                        <a:t> wants his son to be a great military leader.</a:t>
                      </a:r>
                    </a:p>
                    <a:p>
                      <a:r>
                        <a:rPr lang="en-GB" sz="1600" b="1" dirty="0" err="1" smtClean="0">
                          <a:solidFill>
                            <a:schemeClr val="tx1"/>
                          </a:solidFill>
                        </a:rPr>
                        <a:t>Siddhodana</a:t>
                      </a:r>
                      <a:r>
                        <a:rPr lang="en-GB" sz="1600" b="1" dirty="0" smtClean="0">
                          <a:solidFill>
                            <a:schemeClr val="tx1"/>
                          </a:solidFill>
                        </a:rPr>
                        <a:t> prepares his son to be a great military leader.</a:t>
                      </a:r>
                    </a:p>
                    <a:p>
                      <a:endParaRPr lang="en-GB" sz="1600" b="1" dirty="0">
                        <a:solidFill>
                          <a:schemeClr val="tx1"/>
                        </a:solidFill>
                      </a:endParaRPr>
                    </a:p>
                  </a:txBody>
                  <a:tcPr>
                    <a:noFill/>
                  </a:tcPr>
                </a:tc>
              </a:tr>
              <a:tr h="370840">
                <a:tc>
                  <a:txBody>
                    <a:bodyPr/>
                    <a:lstStyle/>
                    <a:p>
                      <a:r>
                        <a:rPr lang="en-GB" sz="1600" b="1" u="sng" dirty="0" smtClean="0">
                          <a:solidFill>
                            <a:schemeClr val="tx1"/>
                          </a:solidFill>
                        </a:rPr>
                        <a:t>Siddhartha leaves the palace.</a:t>
                      </a:r>
                      <a:endParaRPr lang="en-GB" sz="1600" b="1" u="sng" dirty="0">
                        <a:solidFill>
                          <a:schemeClr val="tx1"/>
                        </a:solidFill>
                      </a:endParaRPr>
                    </a:p>
                  </a:txBody>
                  <a:tcPr>
                    <a:noFill/>
                  </a:tcPr>
                </a:tc>
                <a:tc>
                  <a:txBody>
                    <a:bodyPr/>
                    <a:lstStyle/>
                    <a:p>
                      <a:r>
                        <a:rPr lang="en-GB" sz="1600" b="1" dirty="0" smtClean="0">
                          <a:solidFill>
                            <a:schemeClr val="tx1"/>
                          </a:solidFill>
                        </a:rPr>
                        <a:t>Siddhartha leaves the palace that he lives in one night.  </a:t>
                      </a:r>
                    </a:p>
                    <a:p>
                      <a:r>
                        <a:rPr lang="en-GB" sz="1600" b="1" dirty="0" smtClean="0">
                          <a:solidFill>
                            <a:schemeClr val="tx1"/>
                          </a:solidFill>
                        </a:rPr>
                        <a:t>He sees an elderly person, a sick person and a corpse.</a:t>
                      </a:r>
                    </a:p>
                    <a:p>
                      <a:r>
                        <a:rPr lang="en-GB" sz="1600" b="1" dirty="0" smtClean="0">
                          <a:solidFill>
                            <a:schemeClr val="tx1"/>
                          </a:solidFill>
                        </a:rPr>
                        <a:t>This makes him think about the true meaning of life.</a:t>
                      </a:r>
                    </a:p>
                    <a:p>
                      <a:endParaRPr lang="en-GB" sz="1600" b="1" dirty="0">
                        <a:solidFill>
                          <a:schemeClr val="tx1"/>
                        </a:solidFill>
                      </a:endParaRPr>
                    </a:p>
                  </a:txBody>
                  <a:tcPr>
                    <a:noFill/>
                  </a:tcPr>
                </a:tc>
              </a:tr>
              <a:tr h="370840">
                <a:tc>
                  <a:txBody>
                    <a:bodyPr/>
                    <a:lstStyle/>
                    <a:p>
                      <a:r>
                        <a:rPr lang="en-GB" sz="1600" b="1" dirty="0" smtClean="0">
                          <a:solidFill>
                            <a:schemeClr val="tx1"/>
                          </a:solidFill>
                        </a:rPr>
                        <a:t>Siddhartha becomes the Buddha.</a:t>
                      </a:r>
                      <a:endParaRPr lang="en-GB" sz="1600" b="1" dirty="0">
                        <a:solidFill>
                          <a:schemeClr val="tx1"/>
                        </a:solidFill>
                      </a:endParaRPr>
                    </a:p>
                  </a:txBody>
                  <a:tcPr>
                    <a:noFill/>
                  </a:tcPr>
                </a:tc>
                <a:tc>
                  <a:txBody>
                    <a:bodyPr/>
                    <a:lstStyle/>
                    <a:p>
                      <a:r>
                        <a:rPr lang="en-GB" sz="1600" b="1" dirty="0" smtClean="0">
                          <a:solidFill>
                            <a:schemeClr val="tx1"/>
                          </a:solidFill>
                        </a:rPr>
                        <a:t>Siddhartha listens to different religious teachings.</a:t>
                      </a:r>
                    </a:p>
                    <a:p>
                      <a:r>
                        <a:rPr lang="en-GB" sz="1600" b="1" dirty="0" smtClean="0">
                          <a:solidFill>
                            <a:schemeClr val="tx1"/>
                          </a:solidFill>
                        </a:rPr>
                        <a:t>He sees the importance of meditating and clearing the mind of different thoughts.</a:t>
                      </a:r>
                    </a:p>
                    <a:p>
                      <a:r>
                        <a:rPr lang="en-GB" sz="1600" b="1" dirty="0" smtClean="0">
                          <a:solidFill>
                            <a:schemeClr val="tx1"/>
                          </a:solidFill>
                        </a:rPr>
                        <a:t>He becomes a spiritual teacher.</a:t>
                      </a:r>
                      <a:endParaRPr lang="en-GB" sz="1600" b="1" dirty="0">
                        <a:solidFill>
                          <a:schemeClr val="tx1"/>
                        </a:solidFill>
                      </a:endParaRPr>
                    </a:p>
                  </a:txBody>
                  <a:tcPr>
                    <a:noFill/>
                  </a:tcPr>
                </a:tc>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404664"/>
            <a:ext cx="118903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542135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675</Words>
  <Application>Microsoft Macintosh PowerPoint</Application>
  <PresentationFormat>On-screen Show (4:3)</PresentationFormat>
  <Paragraphs>51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Aim:  To find out about the life of Siddhartha Gautama.</vt:lpstr>
      <vt:lpstr>Aim:  To find out about the life of Siddhartha Gautama.</vt:lpstr>
      <vt:lpstr>Aim:  To find out about the life of Siddhartha Gautama.</vt:lpstr>
      <vt:lpstr>Aim:  To find out about the life of Siddhartha Gautama.</vt:lpstr>
      <vt:lpstr>Aim:  To find out about the life of Siddhartha Gautama.</vt:lpstr>
      <vt:lpstr>PowerPoint Presentation</vt:lpstr>
    </vt:vector>
  </TitlesOfParts>
  <Company>RM plc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  To find out about the life of Siddhartha Gautama.</dc:title>
  <dc:creator>nwarmin.301</dc:creator>
  <cp:lastModifiedBy>Neil Warmington</cp:lastModifiedBy>
  <cp:revision>12</cp:revision>
  <dcterms:created xsi:type="dcterms:W3CDTF">2013-04-18T11:29:50Z</dcterms:created>
  <dcterms:modified xsi:type="dcterms:W3CDTF">2014-04-06T16:22:29Z</dcterms:modified>
</cp:coreProperties>
</file>