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handoutMasterIdLst>
    <p:handoutMasterId r:id="rId18"/>
  </p:handoutMasterIdLst>
  <p:sldIdLst>
    <p:sldId id="256" r:id="rId2"/>
    <p:sldId id="265" r:id="rId3"/>
    <p:sldId id="259" r:id="rId4"/>
    <p:sldId id="286" r:id="rId5"/>
    <p:sldId id="287" r:id="rId6"/>
    <p:sldId id="288" r:id="rId7"/>
    <p:sldId id="285" r:id="rId8"/>
    <p:sldId id="289" r:id="rId9"/>
    <p:sldId id="290" r:id="rId10"/>
    <p:sldId id="291" r:id="rId11"/>
    <p:sldId id="294" r:id="rId12"/>
    <p:sldId id="295" r:id="rId13"/>
    <p:sldId id="275" r:id="rId14"/>
    <p:sldId id="296" r:id="rId15"/>
    <p:sldId id="276" r:id="rId16"/>
    <p:sldId id="258" r:id="rId1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Open Sans" panose="020B0606030504020204" pitchFamily="34" charset="0"/>
      <p:regular r:id="rId23"/>
      <p:bold r:id="rId24"/>
      <p:italic r:id="rId25"/>
      <p:boldItalic r:id="rId26"/>
    </p:embeddedFont>
    <p:embeddedFont>
      <p:font typeface="Twinkl Light" pitchFamily="2" charset="77"/>
      <p:regular r:id="rId27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59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5488" userDrawn="1">
          <p15:clr>
            <a:srgbClr val="A4A3A4"/>
          </p15:clr>
        </p15:guide>
        <p15:guide id="4" pos="295" userDrawn="1">
          <p15:clr>
            <a:srgbClr val="A4A3A4"/>
          </p15:clr>
        </p15:guide>
        <p15:guide id="5" orient="horz" pos="2160" userDrawn="1">
          <p15:clr>
            <a:srgbClr val="A4A3A4"/>
          </p15:clr>
        </p15:guide>
        <p15:guide id="6" orient="horz" pos="4042" userDrawn="1">
          <p15:clr>
            <a:srgbClr val="A4A3A4"/>
          </p15:clr>
        </p15:guide>
        <p15:guide id="7" userDrawn="1">
          <p15:clr>
            <a:srgbClr val="A4A3A4"/>
          </p15:clr>
        </p15:guide>
        <p15:guide id="8" pos="5760" userDrawn="1">
          <p15:clr>
            <a:srgbClr val="A4A3A4"/>
          </p15:clr>
        </p15:guide>
        <p15:guide id="9" orient="horz" userDrawn="1">
          <p15:clr>
            <a:srgbClr val="A4A3A4"/>
          </p15:clr>
        </p15:guide>
        <p15:guide id="10" orient="horz" pos="4320" userDrawn="1">
          <p15:clr>
            <a:srgbClr val="A4A3A4"/>
          </p15:clr>
        </p15:guide>
        <p15:guide id="12" orient="horz" pos="686" userDrawn="1">
          <p15:clr>
            <a:srgbClr val="A4A3A4"/>
          </p15:clr>
        </p15:guide>
        <p15:guide id="13" orient="horz" pos="845" userDrawn="1">
          <p15:clr>
            <a:srgbClr val="A4A3A4"/>
          </p15:clr>
        </p15:guide>
        <p15:guide id="14" orient="horz" pos="27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7EC8"/>
    <a:srgbClr val="D3177B"/>
    <a:srgbClr val="7285AA"/>
    <a:srgbClr val="00A1DB"/>
    <a:srgbClr val="585555"/>
    <a:srgbClr val="1B70B6"/>
    <a:srgbClr val="F5A001"/>
    <a:srgbClr val="BB1B2F"/>
    <a:srgbClr val="787370"/>
    <a:srgbClr val="AD4B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4660"/>
  </p:normalViewPr>
  <p:slideViewPr>
    <p:cSldViewPr snapToGrid="0" showGuides="1">
      <p:cViewPr varScale="1">
        <p:scale>
          <a:sx n="122" d="100"/>
          <a:sy n="122" d="100"/>
        </p:scale>
        <p:origin x="1304" y="200"/>
      </p:cViewPr>
      <p:guideLst>
        <p:guide orient="horz" pos="459"/>
        <p:guide pos="2880"/>
        <p:guide pos="5488"/>
        <p:guide pos="295"/>
        <p:guide orient="horz" pos="2160"/>
        <p:guide orient="horz" pos="4042"/>
        <p:guide/>
        <p:guide pos="5760"/>
        <p:guide orient="horz"/>
        <p:guide orient="horz" pos="4320"/>
        <p:guide orient="horz" pos="686"/>
        <p:guide orient="horz" pos="845"/>
        <p:guide orient="horz" pos="278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90" d="100"/>
          <a:sy n="90" d="100"/>
        </p:scale>
        <p:origin x="36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3E23B0-7AFB-419F-88ED-9863E094EC0D}" type="datetimeFigureOut">
              <a:rPr lang="en-GB" smtClean="0"/>
              <a:t>25/01/2021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115618-F096-47F9-A2E0-5659E59688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62401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inkl.co.uk/resources/keystage3-ks3/keystage3-ks3-maths" TargetMode="External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inkl.co.uk/resources/keystage3-ks3/keystage3-ks3-maths" TargetMode="External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rId3"/>
            <a:extLst>
              <a:ext uri="{FF2B5EF4-FFF2-40B4-BE49-F238E27FC236}">
                <a16:creationId xmlns:a16="http://schemas.microsoft.com/office/drawing/2014/main" id="{A6F8E53E-626F-2F46-A805-7039C803C4FD}"/>
              </a:ext>
            </a:extLst>
          </p:cNvPr>
          <p:cNvSpPr/>
          <p:nvPr userDrawn="1"/>
        </p:nvSpPr>
        <p:spPr>
          <a:xfrm>
            <a:off x="1066030" y="6012210"/>
            <a:ext cx="1510301" cy="5034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9053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7207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rId3"/>
            <a:extLst>
              <a:ext uri="{FF2B5EF4-FFF2-40B4-BE49-F238E27FC236}">
                <a16:creationId xmlns:a16="http://schemas.microsoft.com/office/drawing/2014/main" id="{51E398C5-D11C-9F47-957B-C6AFEF949F7F}"/>
              </a:ext>
            </a:extLst>
          </p:cNvPr>
          <p:cNvSpPr/>
          <p:nvPr userDrawn="1"/>
        </p:nvSpPr>
        <p:spPr>
          <a:xfrm>
            <a:off x="3821648" y="3163580"/>
            <a:ext cx="1510301" cy="5034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4969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%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0" y="0"/>
            <a:ext cx="91379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896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%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0" y="0"/>
            <a:ext cx="91379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557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%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0" y="0"/>
            <a:ext cx="91379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298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%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0" y="0"/>
            <a:ext cx="91379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039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%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0" y="0"/>
            <a:ext cx="91379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45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%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0" y="0"/>
            <a:ext cx="91379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560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0064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11" r:id="rId4"/>
    <p:sldLayoutId id="2147483717" r:id="rId5"/>
    <p:sldLayoutId id="2147483712" r:id="rId6"/>
    <p:sldLayoutId id="2147483713" r:id="rId7"/>
    <p:sldLayoutId id="2147483716" r:id="rId8"/>
    <p:sldLayoutId id="2147483714" r:id="rId9"/>
    <p:sldLayoutId id="2147483715" r:id="rId10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winkl.co.uk/resources/keystage3-ks3/keystage3-ks3-math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winkl.co.uk/resources/keystage3-ks3/keystage3-ks3-maths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 bwMode="auto">
          <a:xfrm>
            <a:off x="226494" y="891510"/>
            <a:ext cx="2547691" cy="1084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 eaLnBrk="1" hangingPunct="1"/>
            <a:r>
              <a:rPr lang="en-GB" altLang="en-US" sz="2800" b="1" spc="2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Money Problems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 bwMode="auto">
          <a:xfrm>
            <a:off x="226494" y="533103"/>
            <a:ext cx="2547691" cy="358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 eaLnBrk="1" hangingPunct="1"/>
            <a:r>
              <a:rPr lang="en-GB" altLang="en-US" sz="1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Budget at Home </a:t>
            </a:r>
          </a:p>
        </p:txBody>
      </p:sp>
      <p:sp>
        <p:nvSpPr>
          <p:cNvPr id="4" name="Rectangle 3">
            <a:hlinkClick r:id="rId2"/>
            <a:extLst>
              <a:ext uri="{FF2B5EF4-FFF2-40B4-BE49-F238E27FC236}">
                <a16:creationId xmlns:a16="http://schemas.microsoft.com/office/drawing/2014/main" id="{D08A1746-D5A7-4C0F-B59A-963D7192C61B}"/>
              </a:ext>
            </a:extLst>
          </p:cNvPr>
          <p:cNvSpPr/>
          <p:nvPr/>
        </p:nvSpPr>
        <p:spPr>
          <a:xfrm>
            <a:off x="1066030" y="6012210"/>
            <a:ext cx="1510301" cy="5034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 bwMode="auto">
          <a:xfrm>
            <a:off x="479426" y="1491408"/>
            <a:ext cx="8196263" cy="1359750"/>
          </a:xfrm>
          <a:prstGeom prst="roundRect">
            <a:avLst>
              <a:gd name="adj" fmla="val 0"/>
            </a:avLst>
          </a:prstGeom>
          <a:solidFill>
            <a:schemeClr val="bg1">
              <a:alpha val="95000"/>
            </a:schemeClr>
          </a:solidFill>
          <a:ln w="2540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solidFill>
                  <a:prstClr val="white"/>
                </a:solidFill>
                <a:latin typeface="Twinkl Light" pitchFamily="2" charset="0"/>
              </a:rPr>
              <a:t> </a:t>
            </a:r>
          </a:p>
        </p:txBody>
      </p:sp>
      <p:sp>
        <p:nvSpPr>
          <p:cNvPr id="10" name="Rounded Rectangle 9"/>
          <p:cNvSpPr/>
          <p:nvPr/>
        </p:nvSpPr>
        <p:spPr bwMode="auto">
          <a:xfrm>
            <a:off x="479426" y="3169988"/>
            <a:ext cx="8196263" cy="2011612"/>
          </a:xfrm>
          <a:prstGeom prst="roundRect">
            <a:avLst>
              <a:gd name="adj" fmla="val 0"/>
            </a:avLst>
          </a:prstGeom>
          <a:solidFill>
            <a:schemeClr val="bg1">
              <a:alpha val="95000"/>
            </a:schemeClr>
          </a:solidFill>
          <a:ln w="2540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solidFill>
                  <a:prstClr val="white"/>
                </a:solidFill>
                <a:latin typeface="Twinkl Light" pitchFamily="2" charset="0"/>
              </a:rPr>
              <a:t> </a:t>
            </a:r>
          </a:p>
        </p:txBody>
      </p:sp>
      <p:sp>
        <p:nvSpPr>
          <p:cNvPr id="14" name="Content Placeholder 15"/>
          <p:cNvSpPr txBox="1">
            <a:spLocks/>
          </p:cNvSpPr>
          <p:nvPr/>
        </p:nvSpPr>
        <p:spPr bwMode="auto">
          <a:xfrm>
            <a:off x="684212" y="3921325"/>
            <a:ext cx="7775575" cy="914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228600" indent="-2286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1pPr>
            <a:lvl2pPr marL="685800" indent="-2286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1000"/>
              </a:spcBef>
            </a:pPr>
            <a:r>
              <a:rPr lang="en-GB" altLang="en-US" dirty="0">
                <a:solidFill>
                  <a:srgbClr val="1C1C1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Solve problems involving:</a:t>
            </a:r>
          </a:p>
          <a:p>
            <a:pPr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altLang="en-US" dirty="0">
                <a:solidFill>
                  <a:srgbClr val="1C1C1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decimal quantities of money</a:t>
            </a:r>
          </a:p>
        </p:txBody>
      </p:sp>
      <p:sp>
        <p:nvSpPr>
          <p:cNvPr id="15" name="Content Placeholder 15"/>
          <p:cNvSpPr txBox="1">
            <a:spLocks/>
          </p:cNvSpPr>
          <p:nvPr/>
        </p:nvSpPr>
        <p:spPr bwMode="auto">
          <a:xfrm>
            <a:off x="479425" y="2356172"/>
            <a:ext cx="8196263" cy="249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1pPr>
            <a:lvl2pPr marL="685800" indent="-2286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GB" altLang="en-US" dirty="0">
                <a:solidFill>
                  <a:srgbClr val="1C1C1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 calculate money problems at home.</a:t>
            </a:r>
          </a:p>
        </p:txBody>
      </p:sp>
      <p:sp>
        <p:nvSpPr>
          <p:cNvPr id="16" name="Content Placeholder 15"/>
          <p:cNvSpPr txBox="1">
            <a:spLocks/>
          </p:cNvSpPr>
          <p:nvPr/>
        </p:nvSpPr>
        <p:spPr>
          <a:xfrm>
            <a:off x="479427" y="1506159"/>
            <a:ext cx="8196263" cy="696912"/>
          </a:xfrm>
          <a:prstGeom prst="rect">
            <a:avLst/>
          </a:prstGeom>
          <a:noFill/>
          <a:ln w="25400">
            <a:noFill/>
          </a:ln>
        </p:spPr>
        <p:txBody>
          <a:bodyPr lIns="252000" tIns="216000" rIns="252000" bIns="18000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GB" sz="3200" b="1" dirty="0">
                <a:solidFill>
                  <a:srgbClr val="727EC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Learning Objective</a:t>
            </a:r>
          </a:p>
        </p:txBody>
      </p:sp>
      <p:sp>
        <p:nvSpPr>
          <p:cNvPr id="17" name="Content Placeholder 15"/>
          <p:cNvSpPr txBox="1">
            <a:spLocks/>
          </p:cNvSpPr>
          <p:nvPr/>
        </p:nvSpPr>
        <p:spPr>
          <a:xfrm>
            <a:off x="479427" y="3209128"/>
            <a:ext cx="8196263" cy="698500"/>
          </a:xfrm>
          <a:prstGeom prst="rect">
            <a:avLst/>
          </a:prstGeom>
          <a:noFill/>
          <a:ln w="25400">
            <a:noFill/>
          </a:ln>
        </p:spPr>
        <p:txBody>
          <a:bodyPr lIns="252000" tIns="216000" rIns="252000" bIns="18000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GB" sz="3200" b="1" dirty="0">
                <a:solidFill>
                  <a:srgbClr val="727EC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Success Criteria</a:t>
            </a:r>
          </a:p>
        </p:txBody>
      </p:sp>
    </p:spTree>
    <p:extLst>
      <p:ext uri="{BB962C8B-B14F-4D97-AF65-F5344CB8AC3E}">
        <p14:creationId xmlns:p14="http://schemas.microsoft.com/office/powerpoint/2010/main" val="9969282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A796023F-AEDB-4442-A87A-718189DA9D70}"/>
              </a:ext>
            </a:extLst>
          </p:cNvPr>
          <p:cNvSpPr txBox="1">
            <a:spLocks/>
          </p:cNvSpPr>
          <p:nvPr/>
        </p:nvSpPr>
        <p:spPr bwMode="auto">
          <a:xfrm>
            <a:off x="-34925" y="390652"/>
            <a:ext cx="9178925" cy="647700"/>
          </a:xfrm>
          <a:prstGeom prst="roundRect">
            <a:avLst>
              <a:gd name="adj" fmla="val 0"/>
            </a:avLst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4000" b="1" dirty="0">
                <a:solidFill>
                  <a:srgbClr val="727EC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Groceries</a:t>
            </a:r>
          </a:p>
        </p:txBody>
      </p:sp>
      <p:sp>
        <p:nvSpPr>
          <p:cNvPr id="29" name="TextBox 4">
            <a:extLst>
              <a:ext uri="{FF2B5EF4-FFF2-40B4-BE49-F238E27FC236}">
                <a16:creationId xmlns:a16="http://schemas.microsoft.com/office/drawing/2014/main" id="{3749987D-490E-B14A-A5FD-10708775E7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000" y="1156313"/>
            <a:ext cx="43370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 buy the following items: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C6F7F99-5A65-EE47-A8E7-1794AB9838D0}"/>
              </a:ext>
            </a:extLst>
          </p:cNvPr>
          <p:cNvSpPr/>
          <p:nvPr/>
        </p:nvSpPr>
        <p:spPr>
          <a:xfrm>
            <a:off x="400691" y="5090183"/>
            <a:ext cx="4193584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66700" indent="-266700">
              <a:buFont typeface="+mj-lt"/>
              <a:buAutoNum type="arabicPeriod"/>
              <a:defRPr/>
            </a:pPr>
            <a:r>
              <a:rPr lang="en-GB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How much change would you get from:</a:t>
            </a:r>
          </a:p>
          <a:p>
            <a:pPr>
              <a:defRPr/>
            </a:pPr>
            <a:endParaRPr lang="en-GB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800100" lvl="1" indent="-342900">
              <a:buFontTx/>
              <a:buAutoNum type="alphaLcPeriod"/>
              <a:defRPr/>
            </a:pPr>
            <a:r>
              <a:rPr lang="en-GB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£20	</a:t>
            </a:r>
          </a:p>
          <a:p>
            <a:pPr lvl="1">
              <a:defRPr/>
            </a:pPr>
            <a:r>
              <a:rPr lang="en-GB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	     </a:t>
            </a:r>
          </a:p>
          <a:p>
            <a:pPr marL="800100" lvl="1" indent="-342900">
              <a:buFont typeface="+mj-lt"/>
              <a:buAutoNum type="alphaLcPeriod" startAt="2"/>
              <a:defRPr/>
            </a:pPr>
            <a:r>
              <a:rPr lang="en-GB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£10	</a:t>
            </a:r>
            <a:endParaRPr lang="en-GB" sz="1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1" name="Rectangle 11">
            <a:extLst>
              <a:ext uri="{FF2B5EF4-FFF2-40B4-BE49-F238E27FC236}">
                <a16:creationId xmlns:a16="http://schemas.microsoft.com/office/drawing/2014/main" id="{713F3BFF-D707-8641-808E-8AD1E298C6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47279" y="5090183"/>
            <a:ext cx="3862237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9pPr>
          </a:lstStyle>
          <a:p>
            <a:pPr>
              <a:buFont typeface="Clear Sans" panose="020B0503030202020304" pitchFamily="34" charset="0"/>
              <a:buAutoNum type="arabicPeriod" startAt="2"/>
            </a:pPr>
            <a:r>
              <a:rPr lang="en-GB" alt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How much more money would you need if you had </a:t>
            </a:r>
            <a:r>
              <a:rPr lang="en-GB" altLang="en-US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£5?</a:t>
            </a:r>
            <a:endParaRPr lang="en-GB" altLang="en-US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4F1E253-B217-A841-A5F2-22389B1BF7E7}"/>
              </a:ext>
            </a:extLst>
          </p:cNvPr>
          <p:cNvGrpSpPr/>
          <p:nvPr/>
        </p:nvGrpSpPr>
        <p:grpSpPr>
          <a:xfrm>
            <a:off x="1043448" y="1526200"/>
            <a:ext cx="6749332" cy="2933235"/>
            <a:chOff x="1276883" y="1233132"/>
            <a:chExt cx="6260477" cy="272078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5A579DF-C93E-8242-A7AE-8EB76814F6E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6780" y="1902477"/>
              <a:ext cx="3086893" cy="166067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FACEE66-5838-1B44-8A27-38C8410508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23496" y="1335794"/>
              <a:ext cx="1102941" cy="1919193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A697D033-95C1-2643-9CC5-D8131637D3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6945" y="2888022"/>
              <a:ext cx="1892539" cy="1065891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947B2364-A74F-724F-A5ED-B5E6E2256B8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083168" y="2097064"/>
              <a:ext cx="1796537" cy="1707480"/>
            </a:xfrm>
            <a:prstGeom prst="rect">
              <a:avLst/>
            </a:prstGeom>
          </p:spPr>
        </p:pic>
        <p:sp>
          <p:nvSpPr>
            <p:cNvPr id="5" name="Plaque 4">
              <a:extLst>
                <a:ext uri="{FF2B5EF4-FFF2-40B4-BE49-F238E27FC236}">
                  <a16:creationId xmlns:a16="http://schemas.microsoft.com/office/drawing/2014/main" id="{1BE4A9BD-90D0-DF4E-BB5A-2F1794AA42CA}"/>
                </a:ext>
              </a:extLst>
            </p:cNvPr>
            <p:cNvSpPr/>
            <p:nvPr/>
          </p:nvSpPr>
          <p:spPr>
            <a:xfrm>
              <a:off x="1276883" y="2790981"/>
              <a:ext cx="988587" cy="562731"/>
            </a:xfrm>
            <a:prstGeom prst="plaque">
              <a:avLst>
                <a:gd name="adj" fmla="val 22633"/>
              </a:avLst>
            </a:prstGeom>
            <a:solidFill>
              <a:schemeClr val="bg1">
                <a:lumMod val="95000"/>
              </a:schemeClr>
            </a:solidFill>
            <a:ln w="6350">
              <a:solidFill>
                <a:schemeClr val="bg1">
                  <a:lumMod val="65000"/>
                </a:schemeClr>
              </a:solidFill>
            </a:ln>
            <a:effectLst>
              <a:outerShdw blurRad="50800" dist="38100" dir="2700000" sx="84000" sy="84000" algn="tl" rotWithShape="0">
                <a:prstClr val="black">
                  <a:alpha val="2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b="1" dirty="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£1.17</a:t>
              </a:r>
            </a:p>
          </p:txBody>
        </p:sp>
        <p:sp>
          <p:nvSpPr>
            <p:cNvPr id="45" name="Plaque 44">
              <a:extLst>
                <a:ext uri="{FF2B5EF4-FFF2-40B4-BE49-F238E27FC236}">
                  <a16:creationId xmlns:a16="http://schemas.microsoft.com/office/drawing/2014/main" id="{2AA5D8F1-C73F-2D42-91E6-E65FC362747C}"/>
                </a:ext>
              </a:extLst>
            </p:cNvPr>
            <p:cNvSpPr/>
            <p:nvPr/>
          </p:nvSpPr>
          <p:spPr>
            <a:xfrm>
              <a:off x="6548773" y="2451446"/>
              <a:ext cx="988587" cy="562731"/>
            </a:xfrm>
            <a:prstGeom prst="plaque">
              <a:avLst>
                <a:gd name="adj" fmla="val 22633"/>
              </a:avLst>
            </a:prstGeom>
            <a:solidFill>
              <a:schemeClr val="bg1">
                <a:lumMod val="95000"/>
              </a:schemeClr>
            </a:solidFill>
            <a:ln w="6350">
              <a:solidFill>
                <a:schemeClr val="bg1">
                  <a:lumMod val="65000"/>
                </a:schemeClr>
              </a:solidFill>
            </a:ln>
            <a:effectLst>
              <a:outerShdw blurRad="50800" dist="38100" dir="2700000" sx="84000" sy="84000" algn="tl" rotWithShape="0">
                <a:prstClr val="black">
                  <a:alpha val="2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b="1" dirty="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£1.73</a:t>
              </a:r>
            </a:p>
          </p:txBody>
        </p:sp>
        <p:sp>
          <p:nvSpPr>
            <p:cNvPr id="46" name="Plaque 45">
              <a:extLst>
                <a:ext uri="{FF2B5EF4-FFF2-40B4-BE49-F238E27FC236}">
                  <a16:creationId xmlns:a16="http://schemas.microsoft.com/office/drawing/2014/main" id="{972A0C84-1F96-F041-B35E-E029881E8D8D}"/>
                </a:ext>
              </a:extLst>
            </p:cNvPr>
            <p:cNvSpPr/>
            <p:nvPr/>
          </p:nvSpPr>
          <p:spPr>
            <a:xfrm>
              <a:off x="5151438" y="1233132"/>
              <a:ext cx="988587" cy="562731"/>
            </a:xfrm>
            <a:prstGeom prst="plaque">
              <a:avLst>
                <a:gd name="adj" fmla="val 22633"/>
              </a:avLst>
            </a:prstGeom>
            <a:solidFill>
              <a:schemeClr val="bg1">
                <a:lumMod val="95000"/>
              </a:schemeClr>
            </a:solidFill>
            <a:ln w="6350">
              <a:solidFill>
                <a:schemeClr val="bg1">
                  <a:lumMod val="65000"/>
                </a:schemeClr>
              </a:solidFill>
            </a:ln>
            <a:effectLst>
              <a:outerShdw blurRad="50800" dist="38100" dir="2700000" sx="84000" sy="84000" algn="tl" rotWithShape="0">
                <a:prstClr val="black">
                  <a:alpha val="2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b="1" dirty="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£0.89</a:t>
              </a:r>
            </a:p>
          </p:txBody>
        </p:sp>
        <p:sp>
          <p:nvSpPr>
            <p:cNvPr id="47" name="Plaque 46">
              <a:extLst>
                <a:ext uri="{FF2B5EF4-FFF2-40B4-BE49-F238E27FC236}">
                  <a16:creationId xmlns:a16="http://schemas.microsoft.com/office/drawing/2014/main" id="{3EE05BB3-7BF2-4747-9BB7-6B13DD20E005}"/>
                </a:ext>
              </a:extLst>
            </p:cNvPr>
            <p:cNvSpPr/>
            <p:nvPr/>
          </p:nvSpPr>
          <p:spPr>
            <a:xfrm>
              <a:off x="4053313" y="3332857"/>
              <a:ext cx="988587" cy="562731"/>
            </a:xfrm>
            <a:prstGeom prst="plaque">
              <a:avLst>
                <a:gd name="adj" fmla="val 22633"/>
              </a:avLst>
            </a:prstGeom>
            <a:solidFill>
              <a:schemeClr val="bg1">
                <a:lumMod val="95000"/>
              </a:schemeClr>
            </a:solidFill>
            <a:ln w="6350">
              <a:solidFill>
                <a:schemeClr val="bg1">
                  <a:lumMod val="65000"/>
                </a:schemeClr>
              </a:solidFill>
            </a:ln>
            <a:effectLst>
              <a:outerShdw blurRad="50800" dist="38100" dir="2700000" sx="84000" sy="84000" algn="tl" rotWithShape="0">
                <a:prstClr val="black">
                  <a:alpha val="2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b="1" dirty="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£4.16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08645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A796023F-AEDB-4442-A87A-718189DA9D70}"/>
              </a:ext>
            </a:extLst>
          </p:cNvPr>
          <p:cNvSpPr txBox="1">
            <a:spLocks/>
          </p:cNvSpPr>
          <p:nvPr/>
        </p:nvSpPr>
        <p:spPr bwMode="auto">
          <a:xfrm>
            <a:off x="-34925" y="390652"/>
            <a:ext cx="9178925" cy="647700"/>
          </a:xfrm>
          <a:prstGeom prst="roundRect">
            <a:avLst>
              <a:gd name="adj" fmla="val 0"/>
            </a:avLst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4000" b="1" dirty="0">
                <a:solidFill>
                  <a:srgbClr val="727EC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Groceries Answers</a:t>
            </a:r>
          </a:p>
        </p:txBody>
      </p:sp>
      <p:sp>
        <p:nvSpPr>
          <p:cNvPr id="29" name="TextBox 4">
            <a:extLst>
              <a:ext uri="{FF2B5EF4-FFF2-40B4-BE49-F238E27FC236}">
                <a16:creationId xmlns:a16="http://schemas.microsoft.com/office/drawing/2014/main" id="{3749987D-490E-B14A-A5FD-10708775E7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000" y="1156313"/>
            <a:ext cx="43370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 buy the following items: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C6F7F99-5A65-EE47-A8E7-1794AB9838D0}"/>
              </a:ext>
            </a:extLst>
          </p:cNvPr>
          <p:cNvSpPr/>
          <p:nvPr/>
        </p:nvSpPr>
        <p:spPr>
          <a:xfrm>
            <a:off x="400691" y="5090183"/>
            <a:ext cx="4193584" cy="13542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66700" indent="-266700">
              <a:buFont typeface="+mj-lt"/>
              <a:buAutoNum type="arabicPeriod"/>
              <a:defRPr/>
            </a:pPr>
            <a:r>
              <a:rPr lang="en-GB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How much change would you get from:</a:t>
            </a:r>
          </a:p>
          <a:p>
            <a:pPr>
              <a:defRPr/>
            </a:pPr>
            <a:endParaRPr lang="en-GB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800100" lvl="1" indent="-342900">
              <a:buFontTx/>
              <a:buAutoNum type="alphaLcPeriod"/>
              <a:defRPr/>
            </a:pPr>
            <a:r>
              <a:rPr lang="en-GB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£20	</a:t>
            </a:r>
            <a:r>
              <a:rPr lang="en-US" alt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 – 7.95 = </a:t>
            </a:r>
            <a:r>
              <a:rPr lang="en-US" altLang="en-US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£12.05</a:t>
            </a:r>
          </a:p>
          <a:p>
            <a:pPr lvl="1">
              <a:defRPr/>
            </a:pPr>
            <a:r>
              <a:rPr lang="en-GB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	     </a:t>
            </a:r>
          </a:p>
          <a:p>
            <a:pPr marL="800100" lvl="1" indent="-342900">
              <a:buFont typeface="+mj-lt"/>
              <a:buAutoNum type="alphaLcPeriod" startAt="2"/>
              <a:defRPr/>
            </a:pPr>
            <a:r>
              <a:rPr lang="en-GB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£10	10 – 7.95 = </a:t>
            </a:r>
            <a:r>
              <a:rPr lang="en-GB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£2.05 </a:t>
            </a:r>
          </a:p>
        </p:txBody>
      </p:sp>
      <p:sp>
        <p:nvSpPr>
          <p:cNvPr id="31" name="Rectangle 11">
            <a:extLst>
              <a:ext uri="{FF2B5EF4-FFF2-40B4-BE49-F238E27FC236}">
                <a16:creationId xmlns:a16="http://schemas.microsoft.com/office/drawing/2014/main" id="{713F3BFF-D707-8641-808E-8AD1E298C6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47279" y="5090183"/>
            <a:ext cx="3862237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9pPr>
          </a:lstStyle>
          <a:p>
            <a:pPr>
              <a:buFont typeface="Clear Sans" panose="020B0503030202020304" pitchFamily="34" charset="0"/>
              <a:buAutoNum type="arabicPeriod" startAt="2"/>
            </a:pPr>
            <a:r>
              <a:rPr lang="en-GB" alt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How much more money would you need if you had £5?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98F2E7D-EDBB-5F4F-A2C5-EBBFD06B9A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691" y="4285693"/>
            <a:ext cx="65817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Total shopping = 4.16 + 0.89 + 1.17 + 1.73 = </a:t>
            </a:r>
            <a:r>
              <a:rPr lang="en-US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£7.95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52B22B6-7203-B143-A11A-50F2FC01E3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0030" y="5844539"/>
            <a:ext cx="1981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7.95 – 5 = </a:t>
            </a:r>
            <a:r>
              <a:rPr lang="en-US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£2.95 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58BAF8E-AD13-4346-A8B1-2C15B449401B}"/>
              </a:ext>
            </a:extLst>
          </p:cNvPr>
          <p:cNvGrpSpPr/>
          <p:nvPr/>
        </p:nvGrpSpPr>
        <p:grpSpPr>
          <a:xfrm>
            <a:off x="1451480" y="1382909"/>
            <a:ext cx="6206113" cy="2697154"/>
            <a:chOff x="1276883" y="1233132"/>
            <a:chExt cx="6260477" cy="2720781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436114F2-413F-9D4D-BED1-E15C060669D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6780" y="1902477"/>
              <a:ext cx="3086893" cy="1660670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605A4428-6554-FA44-A9C3-B4146BEEED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23496" y="1335794"/>
              <a:ext cx="1102941" cy="1919193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902797A9-1629-F94B-A018-E70E6C7761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6945" y="2888022"/>
              <a:ext cx="1892539" cy="1065891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9CC08222-5E63-DD47-A941-E2E52B8DBF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083168" y="2097064"/>
              <a:ext cx="1796537" cy="1707480"/>
            </a:xfrm>
            <a:prstGeom prst="rect">
              <a:avLst/>
            </a:prstGeom>
          </p:spPr>
        </p:pic>
        <p:sp>
          <p:nvSpPr>
            <p:cNvPr id="22" name="Plaque 21">
              <a:extLst>
                <a:ext uri="{FF2B5EF4-FFF2-40B4-BE49-F238E27FC236}">
                  <a16:creationId xmlns:a16="http://schemas.microsoft.com/office/drawing/2014/main" id="{D5B2FF18-A9EF-D140-BE16-4007C822DE3D}"/>
                </a:ext>
              </a:extLst>
            </p:cNvPr>
            <p:cNvSpPr/>
            <p:nvPr/>
          </p:nvSpPr>
          <p:spPr>
            <a:xfrm>
              <a:off x="1276883" y="2790981"/>
              <a:ext cx="988587" cy="562731"/>
            </a:xfrm>
            <a:prstGeom prst="plaque">
              <a:avLst>
                <a:gd name="adj" fmla="val 22633"/>
              </a:avLst>
            </a:prstGeom>
            <a:solidFill>
              <a:schemeClr val="bg1">
                <a:lumMod val="95000"/>
              </a:schemeClr>
            </a:solidFill>
            <a:ln w="6350">
              <a:solidFill>
                <a:schemeClr val="bg1">
                  <a:lumMod val="65000"/>
                </a:schemeClr>
              </a:solidFill>
            </a:ln>
            <a:effectLst>
              <a:outerShdw blurRad="50800" dist="38100" dir="2700000" sx="84000" sy="84000" algn="tl" rotWithShape="0">
                <a:prstClr val="black">
                  <a:alpha val="2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b="1" dirty="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£1.17</a:t>
              </a:r>
            </a:p>
          </p:txBody>
        </p:sp>
        <p:sp>
          <p:nvSpPr>
            <p:cNvPr id="23" name="Plaque 22">
              <a:extLst>
                <a:ext uri="{FF2B5EF4-FFF2-40B4-BE49-F238E27FC236}">
                  <a16:creationId xmlns:a16="http://schemas.microsoft.com/office/drawing/2014/main" id="{52B6D7F6-708E-B64F-AC8E-827F6325DD86}"/>
                </a:ext>
              </a:extLst>
            </p:cNvPr>
            <p:cNvSpPr/>
            <p:nvPr/>
          </p:nvSpPr>
          <p:spPr>
            <a:xfrm>
              <a:off x="6548773" y="2451446"/>
              <a:ext cx="988587" cy="562731"/>
            </a:xfrm>
            <a:prstGeom prst="plaque">
              <a:avLst>
                <a:gd name="adj" fmla="val 22633"/>
              </a:avLst>
            </a:prstGeom>
            <a:solidFill>
              <a:schemeClr val="bg1">
                <a:lumMod val="95000"/>
              </a:schemeClr>
            </a:solidFill>
            <a:ln w="6350">
              <a:solidFill>
                <a:schemeClr val="bg1">
                  <a:lumMod val="65000"/>
                </a:schemeClr>
              </a:solidFill>
            </a:ln>
            <a:effectLst>
              <a:outerShdw blurRad="50800" dist="38100" dir="2700000" sx="84000" sy="84000" algn="tl" rotWithShape="0">
                <a:prstClr val="black">
                  <a:alpha val="2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b="1" dirty="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£1.73</a:t>
              </a:r>
            </a:p>
          </p:txBody>
        </p:sp>
        <p:sp>
          <p:nvSpPr>
            <p:cNvPr id="24" name="Plaque 23">
              <a:extLst>
                <a:ext uri="{FF2B5EF4-FFF2-40B4-BE49-F238E27FC236}">
                  <a16:creationId xmlns:a16="http://schemas.microsoft.com/office/drawing/2014/main" id="{EBEB75B4-F025-2540-9A79-146230BE6BC8}"/>
                </a:ext>
              </a:extLst>
            </p:cNvPr>
            <p:cNvSpPr/>
            <p:nvPr/>
          </p:nvSpPr>
          <p:spPr>
            <a:xfrm>
              <a:off x="5151438" y="1233132"/>
              <a:ext cx="988587" cy="562731"/>
            </a:xfrm>
            <a:prstGeom prst="plaque">
              <a:avLst>
                <a:gd name="adj" fmla="val 22633"/>
              </a:avLst>
            </a:prstGeom>
            <a:solidFill>
              <a:schemeClr val="bg1">
                <a:lumMod val="95000"/>
              </a:schemeClr>
            </a:solidFill>
            <a:ln w="6350">
              <a:solidFill>
                <a:schemeClr val="bg1">
                  <a:lumMod val="65000"/>
                </a:schemeClr>
              </a:solidFill>
            </a:ln>
            <a:effectLst>
              <a:outerShdw blurRad="50800" dist="38100" dir="2700000" sx="84000" sy="84000" algn="tl" rotWithShape="0">
                <a:prstClr val="black">
                  <a:alpha val="2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b="1" dirty="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£0.89</a:t>
              </a:r>
            </a:p>
          </p:txBody>
        </p:sp>
        <p:sp>
          <p:nvSpPr>
            <p:cNvPr id="25" name="Plaque 24">
              <a:extLst>
                <a:ext uri="{FF2B5EF4-FFF2-40B4-BE49-F238E27FC236}">
                  <a16:creationId xmlns:a16="http://schemas.microsoft.com/office/drawing/2014/main" id="{71876087-8F45-0541-930D-3613826302F2}"/>
                </a:ext>
              </a:extLst>
            </p:cNvPr>
            <p:cNvSpPr/>
            <p:nvPr/>
          </p:nvSpPr>
          <p:spPr>
            <a:xfrm>
              <a:off x="4053313" y="3332857"/>
              <a:ext cx="988587" cy="562731"/>
            </a:xfrm>
            <a:prstGeom prst="plaque">
              <a:avLst>
                <a:gd name="adj" fmla="val 22633"/>
              </a:avLst>
            </a:prstGeom>
            <a:solidFill>
              <a:schemeClr val="bg1">
                <a:lumMod val="95000"/>
              </a:schemeClr>
            </a:solidFill>
            <a:ln w="6350">
              <a:solidFill>
                <a:schemeClr val="bg1">
                  <a:lumMod val="65000"/>
                </a:schemeClr>
              </a:solidFill>
            </a:ln>
            <a:effectLst>
              <a:outerShdw blurRad="50800" dist="38100" dir="2700000" sx="84000" sy="84000" algn="tl" rotWithShape="0">
                <a:prstClr val="black">
                  <a:alpha val="2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b="1" dirty="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£4.16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274134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A796023F-AEDB-4442-A87A-718189DA9D70}"/>
              </a:ext>
            </a:extLst>
          </p:cNvPr>
          <p:cNvSpPr txBox="1">
            <a:spLocks/>
          </p:cNvSpPr>
          <p:nvPr/>
        </p:nvSpPr>
        <p:spPr bwMode="auto">
          <a:xfrm>
            <a:off x="-34925" y="390652"/>
            <a:ext cx="9178925" cy="647700"/>
          </a:xfrm>
          <a:prstGeom prst="roundRect">
            <a:avLst>
              <a:gd name="adj" fmla="val 0"/>
            </a:avLst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4000" b="1" dirty="0">
                <a:solidFill>
                  <a:srgbClr val="727EC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Homeware</a:t>
            </a:r>
          </a:p>
        </p:txBody>
      </p:sp>
      <p:sp>
        <p:nvSpPr>
          <p:cNvPr id="17" name="TextBox 4">
            <a:extLst>
              <a:ext uri="{FF2B5EF4-FFF2-40B4-BE49-F238E27FC236}">
                <a16:creationId xmlns:a16="http://schemas.microsoft.com/office/drawing/2014/main" id="{2721AFB3-BD19-414D-BE69-80260EE059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4850" y="1133475"/>
            <a:ext cx="230981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new mug costs:</a:t>
            </a:r>
          </a:p>
        </p:txBody>
      </p:sp>
      <p:sp>
        <p:nvSpPr>
          <p:cNvPr id="18" name="Rectangle 10">
            <a:extLst>
              <a:ext uri="{FF2B5EF4-FFF2-40B4-BE49-F238E27FC236}">
                <a16:creationId xmlns:a16="http://schemas.microsoft.com/office/drawing/2014/main" id="{12C85A07-357E-7646-A0D4-AFD3EC1C13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850" y="4315068"/>
            <a:ext cx="808179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Show how many mugs you could buy </a:t>
            </a:r>
            <a:r>
              <a:rPr lang="en-US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 </a:t>
            </a:r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how much change you would get if you used these notes:</a:t>
            </a:r>
          </a:p>
          <a:p>
            <a:endParaRPr lang="en-US" alt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a.  £20		   	b. £10		      	c. £5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249DA79-147D-2046-9C19-4F9C6EF950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557" y="1598414"/>
            <a:ext cx="2457383" cy="2156591"/>
          </a:xfrm>
          <a:prstGeom prst="rect">
            <a:avLst/>
          </a:prstGeom>
        </p:spPr>
      </p:pic>
      <p:sp>
        <p:nvSpPr>
          <p:cNvPr id="34" name="Plaque 33">
            <a:extLst>
              <a:ext uri="{FF2B5EF4-FFF2-40B4-BE49-F238E27FC236}">
                <a16:creationId xmlns:a16="http://schemas.microsoft.com/office/drawing/2014/main" id="{9598DB1C-F0D0-0048-8AE8-EBBE712F7395}"/>
              </a:ext>
            </a:extLst>
          </p:cNvPr>
          <p:cNvSpPr/>
          <p:nvPr/>
        </p:nvSpPr>
        <p:spPr>
          <a:xfrm rot="635022">
            <a:off x="5473864" y="2013402"/>
            <a:ext cx="1010796" cy="575373"/>
          </a:xfrm>
          <a:prstGeom prst="plaque">
            <a:avLst>
              <a:gd name="adj" fmla="val 22633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65000"/>
              </a:schemeClr>
            </a:solidFill>
          </a:ln>
          <a:effectLst>
            <a:outerShdw blurRad="50800" dist="38100" dir="2700000" sx="84000" sy="84000" algn="tl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£0.48</a:t>
            </a:r>
          </a:p>
        </p:txBody>
      </p:sp>
    </p:spTree>
    <p:extLst>
      <p:ext uri="{BB962C8B-B14F-4D97-AF65-F5344CB8AC3E}">
        <p14:creationId xmlns:p14="http://schemas.microsoft.com/office/powerpoint/2010/main" val="13560465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A796023F-AEDB-4442-A87A-718189DA9D70}"/>
              </a:ext>
            </a:extLst>
          </p:cNvPr>
          <p:cNvSpPr txBox="1">
            <a:spLocks/>
          </p:cNvSpPr>
          <p:nvPr/>
        </p:nvSpPr>
        <p:spPr bwMode="auto">
          <a:xfrm>
            <a:off x="-34925" y="390652"/>
            <a:ext cx="9178925" cy="647700"/>
          </a:xfrm>
          <a:prstGeom prst="roundRect">
            <a:avLst>
              <a:gd name="adj" fmla="val 0"/>
            </a:avLst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4000" b="1" dirty="0">
                <a:solidFill>
                  <a:srgbClr val="727EC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Homeware Answers</a:t>
            </a:r>
          </a:p>
        </p:txBody>
      </p:sp>
      <p:sp>
        <p:nvSpPr>
          <p:cNvPr id="17" name="TextBox 4">
            <a:extLst>
              <a:ext uri="{FF2B5EF4-FFF2-40B4-BE49-F238E27FC236}">
                <a16:creationId xmlns:a16="http://schemas.microsoft.com/office/drawing/2014/main" id="{2721AFB3-BD19-414D-BE69-80260EE059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4850" y="1133475"/>
            <a:ext cx="230981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new mug costs:</a:t>
            </a:r>
          </a:p>
        </p:txBody>
      </p:sp>
      <p:sp>
        <p:nvSpPr>
          <p:cNvPr id="18" name="Rectangle 10">
            <a:extLst>
              <a:ext uri="{FF2B5EF4-FFF2-40B4-BE49-F238E27FC236}">
                <a16:creationId xmlns:a16="http://schemas.microsoft.com/office/drawing/2014/main" id="{12C85A07-357E-7646-A0D4-AFD3EC1C13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850" y="3306075"/>
            <a:ext cx="808179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Show how many mugs you could buy </a:t>
            </a:r>
            <a:r>
              <a:rPr lang="en-US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 </a:t>
            </a:r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how much change you would get if you used these notes:</a:t>
            </a:r>
          </a:p>
          <a:p>
            <a:endParaRPr lang="en-US" alt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a.  £20		   	b. £10		      	c. £5</a:t>
            </a:r>
          </a:p>
        </p:txBody>
      </p:sp>
      <p:sp>
        <p:nvSpPr>
          <p:cNvPr id="27" name="Rectangle 3">
            <a:extLst>
              <a:ext uri="{FF2B5EF4-FFF2-40B4-BE49-F238E27FC236}">
                <a16:creationId xmlns:a16="http://schemas.microsoft.com/office/drawing/2014/main" id="{F855118F-219B-5C43-9E5B-6CDA86D80B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6638" y="4640404"/>
            <a:ext cx="2619375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 ÷ 0.48 = 41.67 </a:t>
            </a:r>
            <a:b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= </a:t>
            </a:r>
            <a:r>
              <a:rPr lang="en-US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41 mugs </a:t>
            </a:r>
          </a:p>
          <a:p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check: 0.48 × 41 </a:t>
            </a:r>
            <a:b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= £19.68</a:t>
            </a:r>
          </a:p>
          <a:p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change: 20 – 19.68 </a:t>
            </a:r>
          </a:p>
          <a:p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= </a:t>
            </a:r>
            <a:r>
              <a:rPr lang="en-US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£0.32</a:t>
            </a:r>
          </a:p>
        </p:txBody>
      </p:sp>
      <p:sp>
        <p:nvSpPr>
          <p:cNvPr id="28" name="Rectangle 5">
            <a:extLst>
              <a:ext uri="{FF2B5EF4-FFF2-40B4-BE49-F238E27FC236}">
                <a16:creationId xmlns:a16="http://schemas.microsoft.com/office/drawing/2014/main" id="{1EED4545-390E-3D4F-9972-790BF6C72F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6013" y="4640405"/>
            <a:ext cx="2268537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10 ÷ 0.48 = 20.83 = </a:t>
            </a:r>
            <a:r>
              <a:rPr lang="en-US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 mugs</a:t>
            </a:r>
          </a:p>
          <a:p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check: 0.48 × 20</a:t>
            </a:r>
          </a:p>
          <a:p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= £9.60</a:t>
            </a:r>
          </a:p>
          <a:p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change: 10 – 9.60 = </a:t>
            </a:r>
            <a:r>
              <a:rPr lang="en-US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£0.40</a:t>
            </a:r>
          </a:p>
        </p:txBody>
      </p:sp>
      <p:sp>
        <p:nvSpPr>
          <p:cNvPr id="32" name="Rectangle 6">
            <a:extLst>
              <a:ext uri="{FF2B5EF4-FFF2-40B4-BE49-F238E27FC236}">
                <a16:creationId xmlns:a16="http://schemas.microsoft.com/office/drawing/2014/main" id="{18DD28A8-035B-6545-B002-64EEB3D54E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9982" y="4640405"/>
            <a:ext cx="2098675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 ÷ 0.48 = 10.42 = </a:t>
            </a:r>
            <a:r>
              <a:rPr lang="en-US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10 mugs </a:t>
            </a:r>
          </a:p>
          <a:p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check: 0.48 × 10 = £4.80</a:t>
            </a:r>
          </a:p>
          <a:p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change: 5 – 4.80 = </a:t>
            </a:r>
            <a:r>
              <a:rPr lang="en-US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£0.20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249DA79-147D-2046-9C19-4F9C6EF950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2253" y="1503362"/>
            <a:ext cx="1751828" cy="1537398"/>
          </a:xfrm>
          <a:prstGeom prst="rect">
            <a:avLst/>
          </a:prstGeom>
        </p:spPr>
      </p:pic>
      <p:sp>
        <p:nvSpPr>
          <p:cNvPr id="34" name="Plaque 33">
            <a:extLst>
              <a:ext uri="{FF2B5EF4-FFF2-40B4-BE49-F238E27FC236}">
                <a16:creationId xmlns:a16="http://schemas.microsoft.com/office/drawing/2014/main" id="{9598DB1C-F0D0-0048-8AE8-EBBE712F7395}"/>
              </a:ext>
            </a:extLst>
          </p:cNvPr>
          <p:cNvSpPr/>
          <p:nvPr/>
        </p:nvSpPr>
        <p:spPr>
          <a:xfrm rot="868862">
            <a:off x="4963819" y="1748863"/>
            <a:ext cx="910398" cy="518224"/>
          </a:xfrm>
          <a:prstGeom prst="plaque">
            <a:avLst>
              <a:gd name="adj" fmla="val 22633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65000"/>
              </a:schemeClr>
            </a:solidFill>
          </a:ln>
          <a:effectLst>
            <a:outerShdw blurRad="50800" dist="38100" dir="2700000" sx="84000" sy="84000" algn="tl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£0.48</a:t>
            </a:r>
          </a:p>
        </p:txBody>
      </p:sp>
    </p:spTree>
    <p:extLst>
      <p:ext uri="{BB962C8B-B14F-4D97-AF65-F5344CB8AC3E}">
        <p14:creationId xmlns:p14="http://schemas.microsoft.com/office/powerpoint/2010/main" val="24357188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A796023F-AEDB-4442-A87A-718189DA9D70}"/>
              </a:ext>
            </a:extLst>
          </p:cNvPr>
          <p:cNvSpPr txBox="1">
            <a:spLocks/>
          </p:cNvSpPr>
          <p:nvPr/>
        </p:nvSpPr>
        <p:spPr bwMode="auto">
          <a:xfrm>
            <a:off x="-34925" y="367360"/>
            <a:ext cx="9178925" cy="647700"/>
          </a:xfrm>
          <a:prstGeom prst="roundRect">
            <a:avLst>
              <a:gd name="adj" fmla="val 0"/>
            </a:avLst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4000" b="1" dirty="0">
                <a:solidFill>
                  <a:srgbClr val="727EC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Decorating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042C8CD-7C82-024A-B9A9-6C68CF7E68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463" y="1244847"/>
            <a:ext cx="1365250" cy="207643"/>
          </a:xfrm>
          <a:prstGeom prst="rect">
            <a:avLst/>
          </a:prstGeom>
        </p:spPr>
      </p:pic>
      <p:sp>
        <p:nvSpPr>
          <p:cNvPr id="19" name="TextBox 4">
            <a:extLst>
              <a:ext uri="{FF2B5EF4-FFF2-40B4-BE49-F238E27FC236}">
                <a16:creationId xmlns:a16="http://schemas.microsoft.com/office/drawing/2014/main" id="{180E392E-2344-CC45-82CC-17BD20EBBE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462" y="4176168"/>
            <a:ext cx="8322552" cy="1807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GB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Complete the invoice.</a:t>
            </a:r>
          </a:p>
          <a:p>
            <a:pPr>
              <a:lnSpc>
                <a:spcPct val="120000"/>
              </a:lnSpc>
            </a:pPr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Dave charges £10.45 an hour for </a:t>
            </a:r>
            <a:r>
              <a:rPr lang="en-US" altLang="en-US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labour</a:t>
            </a:r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pPr>
              <a:lnSpc>
                <a:spcPct val="120000"/>
              </a:lnSpc>
            </a:pPr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This job took him 13 hours.</a:t>
            </a:r>
          </a:p>
          <a:p>
            <a:pPr>
              <a:lnSpc>
                <a:spcPct val="120000"/>
              </a:lnSpc>
            </a:pPr>
            <a:endParaRPr lang="en-US" alt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What is the </a:t>
            </a:r>
            <a:r>
              <a:rPr lang="en-US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new</a:t>
            </a:r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total cost for the job, </a:t>
            </a:r>
            <a:r>
              <a:rPr lang="en-US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including</a:t>
            </a:r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en-US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labour</a:t>
            </a:r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and material costs?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70926D2-A941-C741-8832-1CAEA6FBD55C}"/>
              </a:ext>
            </a:extLst>
          </p:cNvPr>
          <p:cNvSpPr txBox="1"/>
          <p:nvPr/>
        </p:nvSpPr>
        <p:spPr>
          <a:xfrm>
            <a:off x="1880713" y="1182412"/>
            <a:ext cx="1138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Invoice</a:t>
            </a:r>
          </a:p>
        </p:txBody>
      </p:sp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2C7C89F9-7D35-6344-BD03-22703F9CC9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8849078"/>
              </p:ext>
            </p:extLst>
          </p:nvPr>
        </p:nvGraphicFramePr>
        <p:xfrm>
          <a:off x="515463" y="1739756"/>
          <a:ext cx="8134551" cy="222408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325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79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45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495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681">
                <a:tc>
                  <a:txBody>
                    <a:bodyPr/>
                    <a:lstStyle/>
                    <a:p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Item</a:t>
                      </a:r>
                    </a:p>
                  </a:txBody>
                  <a:tcPr marL="91449" marR="91449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Cost per item</a:t>
                      </a:r>
                    </a:p>
                  </a:txBody>
                  <a:tcPr marL="91449" marR="91449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Quantity</a:t>
                      </a:r>
                    </a:p>
                  </a:txBody>
                  <a:tcPr marL="91449" marR="91449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Total Cost</a:t>
                      </a:r>
                    </a:p>
                  </a:txBody>
                  <a:tcPr marL="91449" marR="91449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681">
                <a:tc>
                  <a:txBody>
                    <a:bodyPr/>
                    <a:lstStyle/>
                    <a:p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Tin</a:t>
                      </a:r>
                      <a:r>
                        <a:rPr lang="en-GB" sz="1800" baseline="0" dirty="0">
                          <a:solidFill>
                            <a:schemeClr val="tx1"/>
                          </a:solidFill>
                        </a:rPr>
                        <a:t> of paint</a:t>
                      </a:r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49" marR="91449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£   12.86</a:t>
                      </a:r>
                    </a:p>
                  </a:txBody>
                  <a:tcPr marL="91449" marR="91449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marL="91449" marR="91449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               </a:t>
                      </a:r>
                      <a:r>
                        <a:rPr lang="en-GB" sz="1800" u="none" dirty="0">
                          <a:solidFill>
                            <a:schemeClr val="tx1"/>
                          </a:solidFill>
                        </a:rPr>
                        <a:t>£________</a:t>
                      </a:r>
                      <a:endParaRPr lang="en-GB" sz="18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49" marR="91449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681">
                <a:tc>
                  <a:txBody>
                    <a:bodyPr/>
                    <a:lstStyle/>
                    <a:p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Skirting board</a:t>
                      </a:r>
                    </a:p>
                  </a:txBody>
                  <a:tcPr marL="91449" marR="91449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£     7.04</a:t>
                      </a:r>
                    </a:p>
                  </a:txBody>
                  <a:tcPr marL="91449" marR="91449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marL="91449" marR="91449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£     28.16</a:t>
                      </a:r>
                    </a:p>
                  </a:txBody>
                  <a:tcPr marL="91449" marR="91449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681">
                <a:tc>
                  <a:txBody>
                    <a:bodyPr/>
                    <a:lstStyle/>
                    <a:p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Interior</a:t>
                      </a:r>
                      <a:r>
                        <a:rPr lang="en-GB" sz="1800" baseline="0" dirty="0">
                          <a:solidFill>
                            <a:schemeClr val="tx1"/>
                          </a:solidFill>
                        </a:rPr>
                        <a:t> door</a:t>
                      </a:r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49" marR="91449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£   24.99</a:t>
                      </a:r>
                    </a:p>
                  </a:txBody>
                  <a:tcPr marL="91449" marR="91449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800" u="none" dirty="0">
                          <a:solidFill>
                            <a:schemeClr val="tx1"/>
                          </a:solidFill>
                        </a:rPr>
                        <a:t>________</a:t>
                      </a:r>
                      <a:endParaRPr lang="en-GB" sz="18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49" marR="91449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£     74.97</a:t>
                      </a:r>
                    </a:p>
                  </a:txBody>
                  <a:tcPr marL="91449" marR="91449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681">
                <a:tc>
                  <a:txBody>
                    <a:bodyPr/>
                    <a:lstStyle/>
                    <a:p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Plug socket</a:t>
                      </a:r>
                    </a:p>
                  </a:txBody>
                  <a:tcPr marL="91449" marR="91449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              </a:t>
                      </a:r>
                      <a:r>
                        <a:rPr lang="en-GB" sz="1800" u="none" dirty="0">
                          <a:solidFill>
                            <a:schemeClr val="tx1"/>
                          </a:solidFill>
                        </a:rPr>
                        <a:t>£_______</a:t>
                      </a:r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GB" sz="18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49" marR="91449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marL="91449" marR="91449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£     19.44</a:t>
                      </a:r>
                    </a:p>
                  </a:txBody>
                  <a:tcPr marL="91449" marR="91449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681">
                <a:tc gridSpan="3">
                  <a:txBody>
                    <a:bodyPr/>
                    <a:lstStyle/>
                    <a:p>
                      <a:pPr algn="r"/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+mj-lt"/>
                        </a:rPr>
                        <a:t>Total</a:t>
                      </a:r>
                    </a:p>
                  </a:txBody>
                  <a:tcPr marL="91449" marR="91449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800" u="none" dirty="0">
                          <a:solidFill>
                            <a:schemeClr val="tx1"/>
                          </a:solidFill>
                        </a:rPr>
                        <a:t> £_________</a:t>
                      </a:r>
                      <a:endParaRPr lang="en-GB" sz="1800" b="1" u="none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49" marR="91449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992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A796023F-AEDB-4442-A87A-718189DA9D70}"/>
              </a:ext>
            </a:extLst>
          </p:cNvPr>
          <p:cNvSpPr txBox="1">
            <a:spLocks/>
          </p:cNvSpPr>
          <p:nvPr/>
        </p:nvSpPr>
        <p:spPr bwMode="auto">
          <a:xfrm>
            <a:off x="-34925" y="367360"/>
            <a:ext cx="9178925" cy="647700"/>
          </a:xfrm>
          <a:prstGeom prst="roundRect">
            <a:avLst>
              <a:gd name="adj" fmla="val 0"/>
            </a:avLst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4000" b="1" dirty="0">
                <a:solidFill>
                  <a:srgbClr val="727EC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Decorating Answers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042C8CD-7C82-024A-B9A9-6C68CF7E68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463" y="1244847"/>
            <a:ext cx="1365250" cy="207643"/>
          </a:xfrm>
          <a:prstGeom prst="rect">
            <a:avLst/>
          </a:prstGeom>
        </p:spPr>
      </p:pic>
      <p:sp>
        <p:nvSpPr>
          <p:cNvPr id="19" name="TextBox 4">
            <a:extLst>
              <a:ext uri="{FF2B5EF4-FFF2-40B4-BE49-F238E27FC236}">
                <a16:creationId xmlns:a16="http://schemas.microsoft.com/office/drawing/2014/main" id="{180E392E-2344-CC45-82CC-17BD20EBBE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462" y="4176168"/>
            <a:ext cx="8564290" cy="1475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GB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Complete the invoice.</a:t>
            </a:r>
          </a:p>
          <a:p>
            <a:pPr>
              <a:lnSpc>
                <a:spcPct val="120000"/>
              </a:lnSpc>
            </a:pPr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Dave charges £10.45 an hour for </a:t>
            </a:r>
            <a:r>
              <a:rPr lang="en-US" altLang="en-US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labour</a:t>
            </a:r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pPr>
              <a:lnSpc>
                <a:spcPct val="120000"/>
              </a:lnSpc>
            </a:pPr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This job took him 13 hours.</a:t>
            </a:r>
          </a:p>
          <a:p>
            <a:pPr>
              <a:lnSpc>
                <a:spcPct val="120000"/>
              </a:lnSpc>
            </a:pPr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What is the </a:t>
            </a:r>
            <a:r>
              <a:rPr lang="en-US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new</a:t>
            </a:r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total cost for the job, </a:t>
            </a:r>
            <a:r>
              <a:rPr lang="en-US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including</a:t>
            </a:r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en-US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labour</a:t>
            </a:r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and material costs?</a:t>
            </a:r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BC88BD76-4994-244A-A56D-9CAA212427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1585120"/>
              </p:ext>
            </p:extLst>
          </p:nvPr>
        </p:nvGraphicFramePr>
        <p:xfrm>
          <a:off x="515463" y="1739756"/>
          <a:ext cx="8134551" cy="222408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325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79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45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495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681">
                <a:tc>
                  <a:txBody>
                    <a:bodyPr/>
                    <a:lstStyle/>
                    <a:p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Item</a:t>
                      </a:r>
                    </a:p>
                  </a:txBody>
                  <a:tcPr marL="91449" marR="91449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Cost per item</a:t>
                      </a:r>
                    </a:p>
                  </a:txBody>
                  <a:tcPr marL="91449" marR="91449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Quantity</a:t>
                      </a:r>
                    </a:p>
                  </a:txBody>
                  <a:tcPr marL="91449" marR="91449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Total Cost</a:t>
                      </a:r>
                    </a:p>
                  </a:txBody>
                  <a:tcPr marL="91449" marR="91449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681">
                <a:tc>
                  <a:txBody>
                    <a:bodyPr/>
                    <a:lstStyle/>
                    <a:p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Tin</a:t>
                      </a:r>
                      <a:r>
                        <a:rPr lang="en-GB" sz="1800" baseline="0" dirty="0">
                          <a:solidFill>
                            <a:schemeClr val="tx1"/>
                          </a:solidFill>
                        </a:rPr>
                        <a:t> of paint</a:t>
                      </a:r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49" marR="91449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£   12.86</a:t>
                      </a:r>
                    </a:p>
                  </a:txBody>
                  <a:tcPr marL="91449" marR="91449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marL="91449" marR="91449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£     </a:t>
                      </a:r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+mj-lt"/>
                        </a:rPr>
                        <a:t>38.58</a:t>
                      </a:r>
                    </a:p>
                  </a:txBody>
                  <a:tcPr marL="91449" marR="91449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681">
                <a:tc>
                  <a:txBody>
                    <a:bodyPr/>
                    <a:lstStyle/>
                    <a:p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Skirting board</a:t>
                      </a:r>
                    </a:p>
                  </a:txBody>
                  <a:tcPr marL="91449" marR="91449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£     7.04</a:t>
                      </a:r>
                    </a:p>
                  </a:txBody>
                  <a:tcPr marL="91449" marR="91449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marL="91449" marR="91449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£     28.16</a:t>
                      </a:r>
                    </a:p>
                  </a:txBody>
                  <a:tcPr marL="91449" marR="91449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681">
                <a:tc>
                  <a:txBody>
                    <a:bodyPr/>
                    <a:lstStyle/>
                    <a:p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Interior</a:t>
                      </a:r>
                      <a:r>
                        <a:rPr lang="en-GB" sz="1800" baseline="0" dirty="0">
                          <a:solidFill>
                            <a:schemeClr val="tx1"/>
                          </a:solidFill>
                        </a:rPr>
                        <a:t> door</a:t>
                      </a:r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49" marR="91449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£   24.99</a:t>
                      </a:r>
                    </a:p>
                  </a:txBody>
                  <a:tcPr marL="91449" marR="91449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+mj-lt"/>
                        </a:rPr>
                        <a:t>3</a:t>
                      </a:r>
                    </a:p>
                  </a:txBody>
                  <a:tcPr marL="91449" marR="91449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£     74.97</a:t>
                      </a:r>
                    </a:p>
                  </a:txBody>
                  <a:tcPr marL="91449" marR="91449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681">
                <a:tc>
                  <a:txBody>
                    <a:bodyPr/>
                    <a:lstStyle/>
                    <a:p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Plug socket</a:t>
                      </a:r>
                    </a:p>
                  </a:txBody>
                  <a:tcPr marL="91449" marR="91449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£     </a:t>
                      </a:r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+mj-lt"/>
                        </a:rPr>
                        <a:t>6.48</a:t>
                      </a:r>
                    </a:p>
                  </a:txBody>
                  <a:tcPr marL="91449" marR="91449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marL="91449" marR="91449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£     19.44</a:t>
                      </a:r>
                    </a:p>
                  </a:txBody>
                  <a:tcPr marL="91449" marR="91449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681">
                <a:tc gridSpan="3">
                  <a:txBody>
                    <a:bodyPr/>
                    <a:lstStyle/>
                    <a:p>
                      <a:pPr algn="r"/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+mj-lt"/>
                        </a:rPr>
                        <a:t>Total</a:t>
                      </a:r>
                    </a:p>
                  </a:txBody>
                  <a:tcPr marL="91449" marR="91449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 £   </a:t>
                      </a:r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+mj-lt"/>
                        </a:rPr>
                        <a:t>161.15</a:t>
                      </a:r>
                    </a:p>
                  </a:txBody>
                  <a:tcPr marL="91449" marR="91449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1" name="Rectangle 8">
            <a:extLst>
              <a:ext uri="{FF2B5EF4-FFF2-40B4-BE49-F238E27FC236}">
                <a16:creationId xmlns:a16="http://schemas.microsoft.com/office/drawing/2014/main" id="{64693636-778E-8241-9D9A-D8DBF8097F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938" y="5863898"/>
            <a:ext cx="58102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Labour</a:t>
            </a:r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cost = 13 × 10.45 = £135.85</a:t>
            </a:r>
          </a:p>
          <a:p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New job total = 135.85 + 161.15 = </a:t>
            </a:r>
            <a:r>
              <a:rPr lang="en-US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£297.00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70926D2-A941-C741-8832-1CAEA6FBD55C}"/>
              </a:ext>
            </a:extLst>
          </p:cNvPr>
          <p:cNvSpPr txBox="1"/>
          <p:nvPr/>
        </p:nvSpPr>
        <p:spPr>
          <a:xfrm>
            <a:off x="1880713" y="1182412"/>
            <a:ext cx="1138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Invoice</a:t>
            </a:r>
          </a:p>
        </p:txBody>
      </p:sp>
    </p:spTree>
    <p:extLst>
      <p:ext uri="{BB962C8B-B14F-4D97-AF65-F5344CB8AC3E}">
        <p14:creationId xmlns:p14="http://schemas.microsoft.com/office/powerpoint/2010/main" val="36262774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A796023F-AEDB-4442-A87A-718189DA9D70}"/>
              </a:ext>
            </a:extLst>
          </p:cNvPr>
          <p:cNvSpPr txBox="1">
            <a:spLocks/>
          </p:cNvSpPr>
          <p:nvPr/>
        </p:nvSpPr>
        <p:spPr bwMode="auto">
          <a:xfrm>
            <a:off x="-34925" y="390652"/>
            <a:ext cx="9178925" cy="647700"/>
          </a:xfrm>
          <a:prstGeom prst="roundRect">
            <a:avLst>
              <a:gd name="adj" fmla="val 0"/>
            </a:avLst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4000" b="1" dirty="0">
                <a:solidFill>
                  <a:srgbClr val="727EC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Ironing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09C902C5-80AE-7742-B732-890C21417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513" y="1842142"/>
            <a:ext cx="2249213" cy="1492167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FAADD6EE-577C-BB4D-BED4-82E54D9BE0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7996" y="979410"/>
            <a:ext cx="1735380" cy="1789649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D7185C34-D6A5-A24F-9D71-DB30FB4613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726" y="2342595"/>
            <a:ext cx="990321" cy="914696"/>
          </a:xfrm>
          <a:prstGeom prst="rect">
            <a:avLst/>
          </a:prstGeom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1ECE0504-C709-944C-932B-B711646CE780}"/>
              </a:ext>
            </a:extLst>
          </p:cNvPr>
          <p:cNvSpPr/>
          <p:nvPr/>
        </p:nvSpPr>
        <p:spPr>
          <a:xfrm>
            <a:off x="364104" y="3674751"/>
            <a:ext cx="5412229" cy="1710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Show how much Irene will charge to iron:</a:t>
            </a:r>
          </a:p>
          <a:p>
            <a:pPr marL="628650" indent="-266700">
              <a:lnSpc>
                <a:spcPct val="150000"/>
              </a:lnSpc>
              <a:buFont typeface="+mj-lt"/>
              <a:buAutoNum type="alphaLcPeriod"/>
              <a:defRPr/>
            </a:pPr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 shirts</a:t>
            </a:r>
          </a:p>
          <a:p>
            <a:pPr marL="628650" indent="-266700">
              <a:lnSpc>
                <a:spcPct val="150000"/>
              </a:lnSpc>
              <a:buFont typeface="+mj-lt"/>
              <a:buAutoNum type="alphaLcPeriod"/>
              <a:defRPr/>
            </a:pPr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13 shirts and 3 pairs of pants </a:t>
            </a:r>
          </a:p>
          <a:p>
            <a:pPr marL="628650" indent="-266700">
              <a:lnSpc>
                <a:spcPct val="150000"/>
              </a:lnSpc>
              <a:buFont typeface="+mj-lt"/>
              <a:buAutoNum type="alphaLcPeriod"/>
              <a:defRPr/>
            </a:pPr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27 pairs of pants and 10 shirts </a:t>
            </a:r>
          </a:p>
        </p:txBody>
      </p:sp>
      <p:sp>
        <p:nvSpPr>
          <p:cNvPr id="41" name="Rectangle 7">
            <a:extLst>
              <a:ext uri="{FF2B5EF4-FFF2-40B4-BE49-F238E27FC236}">
                <a16:creationId xmlns:a16="http://schemas.microsoft.com/office/drawing/2014/main" id="{23900A8B-78AE-924A-9DB9-D4DB2F2166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030" y="5614829"/>
            <a:ext cx="86334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9pPr>
          </a:lstStyle>
          <a:p>
            <a:pPr>
              <a:buFont typeface="Clear Sans" panose="020B0503030202020304" pitchFamily="34" charset="0"/>
              <a:buAutoNum type="arabicPeriod" startAt="2"/>
            </a:pPr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If Irene received £13.60 just for ironing pants, how many pairs did she iron?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AB4A57D-3941-3545-B1FE-A43393C3A244}"/>
              </a:ext>
            </a:extLst>
          </p:cNvPr>
          <p:cNvGrpSpPr/>
          <p:nvPr/>
        </p:nvGrpSpPr>
        <p:grpSpPr>
          <a:xfrm>
            <a:off x="491940" y="1256392"/>
            <a:ext cx="3654225" cy="2111276"/>
            <a:chOff x="621067" y="1181566"/>
            <a:chExt cx="3654225" cy="2111276"/>
          </a:xfrm>
        </p:grpSpPr>
        <p:sp>
          <p:nvSpPr>
            <p:cNvPr id="43" name="Rounded Rectangle 42">
              <a:extLst>
                <a:ext uri="{FF2B5EF4-FFF2-40B4-BE49-F238E27FC236}">
                  <a16:creationId xmlns:a16="http://schemas.microsoft.com/office/drawing/2014/main" id="{8B8BE299-70A1-B742-B26D-6358BD5D70D0}"/>
                </a:ext>
              </a:extLst>
            </p:cNvPr>
            <p:cNvSpPr/>
            <p:nvPr/>
          </p:nvSpPr>
          <p:spPr>
            <a:xfrm>
              <a:off x="621067" y="1181566"/>
              <a:ext cx="3654225" cy="2111276"/>
            </a:xfrm>
            <a:prstGeom prst="roundRect">
              <a:avLst>
                <a:gd name="adj" fmla="val 0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TextBox 17">
              <a:extLst>
                <a:ext uri="{FF2B5EF4-FFF2-40B4-BE49-F238E27FC236}">
                  <a16:creationId xmlns:a16="http://schemas.microsoft.com/office/drawing/2014/main" id="{039284D5-D4E6-4A4F-98E1-F12C853F67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0806" y="2441939"/>
              <a:ext cx="2516188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lear Sans Light" panose="020B03030302020203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lear Sans Light" panose="020B03030302020203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lear Sans Light" panose="020B03030302020203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lear Sans Light" panose="020B03030302020203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lear Sans Light" panose="020B03030302020203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lear Sans Light" panose="020B03030302020203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lear Sans Light" panose="020B03030302020203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lear Sans Light" panose="020B03030302020203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lear Sans Light" panose="020B03030302020203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GB" altLang="en-US" dirty="0"/>
                <a:t>£2.78 per shirt</a:t>
              </a:r>
            </a:p>
            <a:p>
              <a:r>
                <a:rPr lang="en-GB" altLang="en-US" dirty="0"/>
                <a:t>85p per pair of pants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F795AB6-562E-DD46-8006-563F7E51998D}"/>
                </a:ext>
              </a:extLst>
            </p:cNvPr>
            <p:cNvSpPr txBox="1"/>
            <p:nvPr/>
          </p:nvSpPr>
          <p:spPr>
            <a:xfrm>
              <a:off x="632251" y="1313246"/>
              <a:ext cx="3631856" cy="8925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2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Irene's Ironing </a:t>
              </a:r>
            </a:p>
            <a:p>
              <a:pPr algn="ctr"/>
              <a:r>
                <a:rPr lang="en-GB" sz="2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Service</a:t>
              </a:r>
            </a:p>
          </p:txBody>
        </p: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C90F1A8D-1236-F44F-886D-87C04C61DA1B}"/>
                </a:ext>
              </a:extLst>
            </p:cNvPr>
            <p:cNvCxnSpPr>
              <a:cxnSpLocks/>
            </p:cNvCxnSpPr>
            <p:nvPr/>
          </p:nvCxnSpPr>
          <p:spPr>
            <a:xfrm>
              <a:off x="934886" y="2290895"/>
              <a:ext cx="30346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275504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A796023F-AEDB-4442-A87A-718189DA9D70}"/>
              </a:ext>
            </a:extLst>
          </p:cNvPr>
          <p:cNvSpPr txBox="1">
            <a:spLocks/>
          </p:cNvSpPr>
          <p:nvPr/>
        </p:nvSpPr>
        <p:spPr bwMode="auto">
          <a:xfrm>
            <a:off x="-34925" y="390652"/>
            <a:ext cx="9178925" cy="647700"/>
          </a:xfrm>
          <a:prstGeom prst="roundRect">
            <a:avLst>
              <a:gd name="adj" fmla="val 0"/>
            </a:avLst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4000" b="1" dirty="0">
                <a:solidFill>
                  <a:srgbClr val="727EC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Ironing Answers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E876180-6616-5245-8B11-1ACE2C931B1D}"/>
              </a:ext>
            </a:extLst>
          </p:cNvPr>
          <p:cNvSpPr/>
          <p:nvPr/>
        </p:nvSpPr>
        <p:spPr>
          <a:xfrm>
            <a:off x="364104" y="3674751"/>
            <a:ext cx="5412229" cy="1710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Show how much Irene will charge to iron:</a:t>
            </a:r>
          </a:p>
          <a:p>
            <a:pPr marL="628650" indent="-266700">
              <a:lnSpc>
                <a:spcPct val="150000"/>
              </a:lnSpc>
              <a:buFont typeface="+mj-lt"/>
              <a:buAutoNum type="alphaLcPeriod"/>
              <a:defRPr/>
            </a:pPr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 shirts</a:t>
            </a:r>
          </a:p>
          <a:p>
            <a:pPr marL="628650" indent="-266700">
              <a:lnSpc>
                <a:spcPct val="150000"/>
              </a:lnSpc>
              <a:buFont typeface="+mj-lt"/>
              <a:buAutoNum type="alphaLcPeriod"/>
              <a:defRPr/>
            </a:pPr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13 shirts and 3 pairs of pants </a:t>
            </a:r>
          </a:p>
          <a:p>
            <a:pPr marL="628650" indent="-266700">
              <a:lnSpc>
                <a:spcPct val="150000"/>
              </a:lnSpc>
              <a:buFont typeface="+mj-lt"/>
              <a:buAutoNum type="alphaLcPeriod"/>
              <a:defRPr/>
            </a:pPr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27 pairs of pants and 10 shirts </a:t>
            </a:r>
          </a:p>
        </p:txBody>
      </p:sp>
      <p:sp>
        <p:nvSpPr>
          <p:cNvPr id="16" name="Rectangle 7">
            <a:extLst>
              <a:ext uri="{FF2B5EF4-FFF2-40B4-BE49-F238E27FC236}">
                <a16:creationId xmlns:a16="http://schemas.microsoft.com/office/drawing/2014/main" id="{BB8A1CB3-0287-E54F-A793-49472759F6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030" y="5614829"/>
            <a:ext cx="86334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9pPr>
          </a:lstStyle>
          <a:p>
            <a:pPr>
              <a:buFont typeface="Clear Sans" panose="020B0503030202020304" pitchFamily="34" charset="0"/>
              <a:buAutoNum type="arabicPeriod" startAt="2"/>
            </a:pPr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If Irene received £13.60 just for ironing pants, how many pairs did she iron?</a:t>
            </a:r>
          </a:p>
        </p:txBody>
      </p:sp>
      <p:sp>
        <p:nvSpPr>
          <p:cNvPr id="19" name="TextBox 8">
            <a:extLst>
              <a:ext uri="{FF2B5EF4-FFF2-40B4-BE49-F238E27FC236}">
                <a16:creationId xmlns:a16="http://schemas.microsoft.com/office/drawing/2014/main" id="{6A6BDB83-6F42-B44C-B8A2-5A502B3D18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9101" y="4162983"/>
            <a:ext cx="3333750" cy="1294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 × 2.78 = </a:t>
            </a:r>
            <a:r>
              <a:rPr lang="en-US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£13.90</a:t>
            </a:r>
          </a:p>
          <a:p>
            <a:pPr>
              <a:lnSpc>
                <a:spcPct val="150000"/>
              </a:lnSpc>
            </a:pPr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13 × 2.78 + 3 × 0.85 = </a:t>
            </a:r>
            <a:r>
              <a:rPr lang="en-US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£38.69 </a:t>
            </a:r>
          </a:p>
          <a:p>
            <a:pPr>
              <a:lnSpc>
                <a:spcPct val="150000"/>
              </a:lnSpc>
            </a:pPr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27 × 0.85 + 10 × 2.78 = </a:t>
            </a:r>
            <a:r>
              <a:rPr lang="en-US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£50.75 </a:t>
            </a:r>
          </a:p>
        </p:txBody>
      </p:sp>
      <p:sp>
        <p:nvSpPr>
          <p:cNvPr id="20" name="Rectangle 9">
            <a:extLst>
              <a:ext uri="{FF2B5EF4-FFF2-40B4-BE49-F238E27FC236}">
                <a16:creationId xmlns:a16="http://schemas.microsoft.com/office/drawing/2014/main" id="{441D795D-42EA-EA43-90B3-1FD20F9FD3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1679" y="6129756"/>
            <a:ext cx="20669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13.60 ÷ 0.85 = </a:t>
            </a:r>
            <a:r>
              <a:rPr lang="en-US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16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A7FA9BD-6B6E-6241-952C-32D1259EBFAA}"/>
              </a:ext>
            </a:extLst>
          </p:cNvPr>
          <p:cNvGrpSpPr/>
          <p:nvPr/>
        </p:nvGrpSpPr>
        <p:grpSpPr>
          <a:xfrm>
            <a:off x="491940" y="1256392"/>
            <a:ext cx="3654225" cy="2111276"/>
            <a:chOff x="621067" y="1181566"/>
            <a:chExt cx="3654225" cy="2111276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C2C03093-6188-F248-9904-D02AEC97E416}"/>
                </a:ext>
              </a:extLst>
            </p:cNvPr>
            <p:cNvSpPr/>
            <p:nvPr/>
          </p:nvSpPr>
          <p:spPr>
            <a:xfrm>
              <a:off x="621067" y="1181566"/>
              <a:ext cx="3654225" cy="2111276"/>
            </a:xfrm>
            <a:prstGeom prst="roundRect">
              <a:avLst>
                <a:gd name="adj" fmla="val 0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TextBox 17">
              <a:extLst>
                <a:ext uri="{FF2B5EF4-FFF2-40B4-BE49-F238E27FC236}">
                  <a16:creationId xmlns:a16="http://schemas.microsoft.com/office/drawing/2014/main" id="{AED1143F-9988-514C-A8E6-317C8FE7C8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0806" y="2441939"/>
              <a:ext cx="2516188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lear Sans Light" panose="020B03030302020203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lear Sans Light" panose="020B03030302020203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lear Sans Light" panose="020B03030302020203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lear Sans Light" panose="020B03030302020203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lear Sans Light" panose="020B03030302020203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lear Sans Light" panose="020B03030302020203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lear Sans Light" panose="020B03030302020203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lear Sans Light" panose="020B03030302020203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lear Sans Light" panose="020B03030302020203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GB" altLang="en-US" dirty="0"/>
                <a:t>£2.78 per shirt</a:t>
              </a:r>
            </a:p>
            <a:p>
              <a:r>
                <a:rPr lang="en-GB" altLang="en-US" dirty="0"/>
                <a:t>85p per pair of pants</a:t>
              </a: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E1FB8D1D-7F06-774E-8106-61158B80DE82}"/>
                </a:ext>
              </a:extLst>
            </p:cNvPr>
            <p:cNvSpPr txBox="1"/>
            <p:nvPr/>
          </p:nvSpPr>
          <p:spPr>
            <a:xfrm>
              <a:off x="632251" y="1313246"/>
              <a:ext cx="3631856" cy="8925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2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Irene's Ironing </a:t>
              </a:r>
            </a:p>
            <a:p>
              <a:pPr algn="ctr"/>
              <a:r>
                <a:rPr lang="en-GB" sz="2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Service</a:t>
              </a: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1BE9C40-F649-7E4A-B692-E861153AAED5}"/>
                </a:ext>
              </a:extLst>
            </p:cNvPr>
            <p:cNvCxnSpPr>
              <a:cxnSpLocks/>
            </p:cNvCxnSpPr>
            <p:nvPr/>
          </p:nvCxnSpPr>
          <p:spPr>
            <a:xfrm>
              <a:off x="934886" y="2290895"/>
              <a:ext cx="30346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09C902C5-80AE-7742-B732-890C21417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513" y="1842142"/>
            <a:ext cx="2249213" cy="1492167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FAADD6EE-577C-BB4D-BED4-82E54D9BE0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7996" y="979410"/>
            <a:ext cx="1735380" cy="1789649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D7185C34-D6A5-A24F-9D71-DB30FB4613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726" y="2342595"/>
            <a:ext cx="990321" cy="91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7654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A796023F-AEDB-4442-A87A-718189DA9D70}"/>
              </a:ext>
            </a:extLst>
          </p:cNvPr>
          <p:cNvSpPr txBox="1">
            <a:spLocks/>
          </p:cNvSpPr>
          <p:nvPr/>
        </p:nvSpPr>
        <p:spPr bwMode="auto">
          <a:xfrm>
            <a:off x="-34925" y="390652"/>
            <a:ext cx="9178925" cy="647700"/>
          </a:xfrm>
          <a:prstGeom prst="roundRect">
            <a:avLst>
              <a:gd name="adj" fmla="val 0"/>
            </a:avLst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4000" b="1" dirty="0">
                <a:solidFill>
                  <a:srgbClr val="727EC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Toiletries</a:t>
            </a:r>
          </a:p>
        </p:txBody>
      </p:sp>
      <p:sp>
        <p:nvSpPr>
          <p:cNvPr id="23" name="Rectangle 18">
            <a:extLst>
              <a:ext uri="{FF2B5EF4-FFF2-40B4-BE49-F238E27FC236}">
                <a16:creationId xmlns:a16="http://schemas.microsoft.com/office/drawing/2014/main" id="{C39DCC87-78C3-BB40-8CCC-F296B7D9B5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965" y="1955671"/>
            <a:ext cx="4628864" cy="942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Calculate the total cost </a:t>
            </a:r>
            <a:r>
              <a:rPr lang="en-US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</a:t>
            </a:r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the change you would get from a £5 note if you bought: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765A2DD-D51B-6043-92F9-51762C5C529F}"/>
              </a:ext>
            </a:extLst>
          </p:cNvPr>
          <p:cNvGrpSpPr/>
          <p:nvPr/>
        </p:nvGrpSpPr>
        <p:grpSpPr>
          <a:xfrm>
            <a:off x="4951829" y="1942412"/>
            <a:ext cx="3045808" cy="3051619"/>
            <a:chOff x="982970" y="1193949"/>
            <a:chExt cx="2270949" cy="2275281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EC9C218-EC89-174B-BC3A-287281189B49}"/>
                </a:ext>
              </a:extLst>
            </p:cNvPr>
            <p:cNvSpPr/>
            <p:nvPr/>
          </p:nvSpPr>
          <p:spPr bwMode="auto">
            <a:xfrm>
              <a:off x="982970" y="1193949"/>
              <a:ext cx="2270949" cy="227528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D317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7" name="TextBox 17">
              <a:extLst>
                <a:ext uri="{FF2B5EF4-FFF2-40B4-BE49-F238E27FC236}">
                  <a16:creationId xmlns:a16="http://schemas.microsoft.com/office/drawing/2014/main" id="{1B4D8C9B-ED34-3843-9972-D02D51908F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77372" y="2093347"/>
              <a:ext cx="1089601" cy="13395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lear Sans Light" panose="020B03030302020203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lear Sans Light" panose="020B03030302020203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lear Sans Light" panose="020B03030302020203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lear Sans Light" panose="020B03030302020203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lear Sans Light" panose="020B03030302020203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lear Sans Light" panose="020B03030302020203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lear Sans Light" panose="020B03030302020203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lear Sans Light" panose="020B03030302020203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lear Sans Light" panose="020B0303030202020304" pitchFamily="34" charset="0"/>
                  <a:cs typeface="Arial" panose="020B0604020202020204" pitchFamily="34" charset="0"/>
                </a:defRPr>
              </a:lvl9pPr>
            </a:lstStyle>
            <a:p>
              <a:pPr>
                <a:lnSpc>
                  <a:spcPct val="125000"/>
                </a:lnSpc>
              </a:pPr>
              <a:r>
                <a:rPr lang="en-GB" altLang="en-US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Shower gel</a:t>
              </a:r>
            </a:p>
            <a:p>
              <a:pPr>
                <a:lnSpc>
                  <a:spcPct val="125000"/>
                </a:lnSpc>
              </a:pPr>
              <a:r>
                <a:rPr lang="en-GB" altLang="en-US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Deodorant</a:t>
              </a:r>
            </a:p>
            <a:p>
              <a:pPr>
                <a:lnSpc>
                  <a:spcPct val="125000"/>
                </a:lnSpc>
              </a:pPr>
              <a:r>
                <a:rPr lang="en-GB" altLang="en-US" dirty="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Handwash</a:t>
              </a:r>
              <a:endParaRPr lang="en-GB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>
                <a:lnSpc>
                  <a:spcPct val="125000"/>
                </a:lnSpc>
              </a:pPr>
              <a:r>
                <a:rPr lang="en-GB" altLang="en-US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Soap</a:t>
              </a:r>
            </a:p>
            <a:p>
              <a:pPr>
                <a:lnSpc>
                  <a:spcPct val="125000"/>
                </a:lnSpc>
              </a:pPr>
              <a:r>
                <a:rPr lang="en-GB" altLang="en-US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Moisturiser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058B2B1-B166-9E48-A28D-4E77AD5ECA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22172" y="2093347"/>
              <a:ext cx="903124" cy="13395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lear Sans Light" panose="020B03030302020203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lear Sans Light" panose="020B03030302020203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lear Sans Light" panose="020B03030302020203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lear Sans Light" panose="020B03030302020203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lear Sans Light" panose="020B03030302020203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lear Sans Light" panose="020B03030302020203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lear Sans Light" panose="020B03030302020203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lear Sans Light" panose="020B03030302020203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lear Sans Light" panose="020B0303030202020304" pitchFamily="34" charset="0"/>
                  <a:cs typeface="Arial" panose="020B0604020202020204" pitchFamily="34" charset="0"/>
                </a:defRPr>
              </a:lvl9pPr>
            </a:lstStyle>
            <a:p>
              <a:pPr algn="r">
                <a:lnSpc>
                  <a:spcPct val="125000"/>
                </a:lnSpc>
              </a:pPr>
              <a:r>
                <a:rPr lang="en-GB" altLang="en-US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83p</a:t>
              </a:r>
            </a:p>
            <a:p>
              <a:pPr algn="r">
                <a:lnSpc>
                  <a:spcPct val="125000"/>
                </a:lnSpc>
              </a:pPr>
              <a:r>
                <a:rPr lang="en-GB" altLang="en-US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£1.12</a:t>
              </a:r>
            </a:p>
            <a:p>
              <a:pPr algn="r">
                <a:lnSpc>
                  <a:spcPct val="125000"/>
                </a:lnSpc>
              </a:pPr>
              <a:r>
                <a:rPr lang="en-GB" altLang="en-US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79p</a:t>
              </a:r>
            </a:p>
            <a:p>
              <a:pPr algn="r">
                <a:lnSpc>
                  <a:spcPct val="125000"/>
                </a:lnSpc>
              </a:pPr>
              <a:r>
                <a:rPr lang="en-GB" altLang="en-US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36p</a:t>
              </a:r>
            </a:p>
            <a:p>
              <a:pPr algn="r">
                <a:lnSpc>
                  <a:spcPct val="125000"/>
                </a:lnSpc>
              </a:pPr>
              <a:r>
                <a:rPr lang="en-GB" altLang="en-US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£1.90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B15F0689-9D76-E94B-923C-786B8F0BB5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90" t="14508" r="6269" b="15181"/>
            <a:stretch/>
          </p:blipFill>
          <p:spPr>
            <a:xfrm>
              <a:off x="982970" y="1193949"/>
              <a:ext cx="2270949" cy="922220"/>
            </a:xfrm>
            <a:prstGeom prst="rect">
              <a:avLst/>
            </a:prstGeom>
          </p:spPr>
        </p:pic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55C1E808-BDC5-8142-9311-EC9E3692F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4249" y="3179298"/>
            <a:ext cx="546814" cy="181473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2B43143-9410-3E4D-8B92-A9F75C048EC5}"/>
              </a:ext>
            </a:extLst>
          </p:cNvPr>
          <p:cNvSpPr/>
          <p:nvPr/>
        </p:nvSpPr>
        <p:spPr>
          <a:xfrm>
            <a:off x="322965" y="3036665"/>
            <a:ext cx="5173204" cy="18846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en-US" altLang="en-US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Moisturiser</a:t>
            </a:r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and deodorant</a:t>
            </a:r>
          </a:p>
          <a:p>
            <a:pPr lvl="1">
              <a:lnSpc>
                <a:spcPct val="120000"/>
              </a:lnSpc>
              <a:spcAft>
                <a:spcPts val="600"/>
              </a:spcAft>
              <a:defRPr/>
            </a:pPr>
            <a:endParaRPr lang="en-US" altLang="en-US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lnSpc>
                <a:spcPct val="120000"/>
              </a:lnSpc>
              <a:buFont typeface="+mj-lt"/>
              <a:buAutoNum type="arabicPeriod" startAt="2"/>
              <a:defRPr/>
            </a:pPr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Shower gel and soap</a:t>
            </a:r>
          </a:p>
          <a:p>
            <a:pPr lvl="1">
              <a:lnSpc>
                <a:spcPct val="120000"/>
              </a:lnSpc>
              <a:spcAft>
                <a:spcPts val="600"/>
              </a:spcAft>
              <a:defRPr/>
            </a:pPr>
            <a:endParaRPr lang="en-US" altLang="en-US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lnSpc>
                <a:spcPct val="120000"/>
              </a:lnSpc>
              <a:buFont typeface="+mj-lt"/>
              <a:buAutoNum type="arabicPeriod" startAt="3"/>
              <a:defRPr/>
            </a:pPr>
            <a:r>
              <a:rPr lang="en-US" altLang="en-US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Handwash</a:t>
            </a:r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and two deodorants</a:t>
            </a:r>
          </a:p>
        </p:txBody>
      </p:sp>
    </p:spTree>
    <p:extLst>
      <p:ext uri="{BB962C8B-B14F-4D97-AF65-F5344CB8AC3E}">
        <p14:creationId xmlns:p14="http://schemas.microsoft.com/office/powerpoint/2010/main" val="5544427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A796023F-AEDB-4442-A87A-718189DA9D70}"/>
              </a:ext>
            </a:extLst>
          </p:cNvPr>
          <p:cNvSpPr txBox="1">
            <a:spLocks/>
          </p:cNvSpPr>
          <p:nvPr/>
        </p:nvSpPr>
        <p:spPr bwMode="auto">
          <a:xfrm>
            <a:off x="-34925" y="390652"/>
            <a:ext cx="9178925" cy="647700"/>
          </a:xfrm>
          <a:prstGeom prst="roundRect">
            <a:avLst>
              <a:gd name="adj" fmla="val 0"/>
            </a:avLst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4000" b="1" dirty="0">
                <a:solidFill>
                  <a:srgbClr val="727EC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Toiletries Answers</a:t>
            </a:r>
          </a:p>
        </p:txBody>
      </p:sp>
      <p:sp>
        <p:nvSpPr>
          <p:cNvPr id="23" name="Rectangle 18">
            <a:extLst>
              <a:ext uri="{FF2B5EF4-FFF2-40B4-BE49-F238E27FC236}">
                <a16:creationId xmlns:a16="http://schemas.microsoft.com/office/drawing/2014/main" id="{C39DCC87-78C3-BB40-8CCC-F296B7D9B5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965" y="1280422"/>
            <a:ext cx="4628864" cy="942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Calculate the total cost </a:t>
            </a:r>
            <a:r>
              <a:rPr lang="en-US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</a:t>
            </a:r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the change you would get from a £5 note if you bought: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765A2DD-D51B-6043-92F9-51762C5C529F}"/>
              </a:ext>
            </a:extLst>
          </p:cNvPr>
          <p:cNvGrpSpPr/>
          <p:nvPr/>
        </p:nvGrpSpPr>
        <p:grpSpPr>
          <a:xfrm>
            <a:off x="4951829" y="1267163"/>
            <a:ext cx="3045808" cy="3051619"/>
            <a:chOff x="982970" y="1193949"/>
            <a:chExt cx="2270949" cy="2275281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EC9C218-EC89-174B-BC3A-287281189B49}"/>
                </a:ext>
              </a:extLst>
            </p:cNvPr>
            <p:cNvSpPr/>
            <p:nvPr/>
          </p:nvSpPr>
          <p:spPr bwMode="auto">
            <a:xfrm>
              <a:off x="982970" y="1193949"/>
              <a:ext cx="2270949" cy="227528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D317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7" name="TextBox 17">
              <a:extLst>
                <a:ext uri="{FF2B5EF4-FFF2-40B4-BE49-F238E27FC236}">
                  <a16:creationId xmlns:a16="http://schemas.microsoft.com/office/drawing/2014/main" id="{1B4D8C9B-ED34-3843-9972-D02D51908F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77372" y="2093347"/>
              <a:ext cx="1089601" cy="13395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lear Sans Light" panose="020B03030302020203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lear Sans Light" panose="020B03030302020203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lear Sans Light" panose="020B03030302020203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lear Sans Light" panose="020B03030302020203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lear Sans Light" panose="020B03030302020203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lear Sans Light" panose="020B03030302020203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lear Sans Light" panose="020B03030302020203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lear Sans Light" panose="020B03030302020203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lear Sans Light" panose="020B0303030202020304" pitchFamily="34" charset="0"/>
                  <a:cs typeface="Arial" panose="020B0604020202020204" pitchFamily="34" charset="0"/>
                </a:defRPr>
              </a:lvl9pPr>
            </a:lstStyle>
            <a:p>
              <a:pPr>
                <a:lnSpc>
                  <a:spcPct val="125000"/>
                </a:lnSpc>
              </a:pPr>
              <a:r>
                <a:rPr lang="en-GB" altLang="en-US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Shower gel</a:t>
              </a:r>
            </a:p>
            <a:p>
              <a:pPr>
                <a:lnSpc>
                  <a:spcPct val="125000"/>
                </a:lnSpc>
              </a:pPr>
              <a:r>
                <a:rPr lang="en-GB" altLang="en-US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Deodorant</a:t>
              </a:r>
            </a:p>
            <a:p>
              <a:pPr>
                <a:lnSpc>
                  <a:spcPct val="125000"/>
                </a:lnSpc>
              </a:pPr>
              <a:r>
                <a:rPr lang="en-GB" altLang="en-US" dirty="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Handwash</a:t>
              </a:r>
              <a:endParaRPr lang="en-GB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>
                <a:lnSpc>
                  <a:spcPct val="125000"/>
                </a:lnSpc>
              </a:pPr>
              <a:r>
                <a:rPr lang="en-GB" altLang="en-US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Soap</a:t>
              </a:r>
            </a:p>
            <a:p>
              <a:pPr>
                <a:lnSpc>
                  <a:spcPct val="125000"/>
                </a:lnSpc>
              </a:pPr>
              <a:r>
                <a:rPr lang="en-GB" altLang="en-US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Moisturiser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058B2B1-B166-9E48-A28D-4E77AD5ECA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22172" y="2093347"/>
              <a:ext cx="903124" cy="13395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lear Sans Light" panose="020B03030302020203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lear Sans Light" panose="020B03030302020203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lear Sans Light" panose="020B03030302020203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lear Sans Light" panose="020B03030302020203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lear Sans Light" panose="020B03030302020203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lear Sans Light" panose="020B03030302020203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lear Sans Light" panose="020B03030302020203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lear Sans Light" panose="020B03030302020203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lear Sans Light" panose="020B0303030202020304" pitchFamily="34" charset="0"/>
                  <a:cs typeface="Arial" panose="020B0604020202020204" pitchFamily="34" charset="0"/>
                </a:defRPr>
              </a:lvl9pPr>
            </a:lstStyle>
            <a:p>
              <a:pPr algn="r">
                <a:lnSpc>
                  <a:spcPct val="125000"/>
                </a:lnSpc>
              </a:pPr>
              <a:r>
                <a:rPr lang="en-GB" altLang="en-US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83p</a:t>
              </a:r>
            </a:p>
            <a:p>
              <a:pPr algn="r">
                <a:lnSpc>
                  <a:spcPct val="125000"/>
                </a:lnSpc>
              </a:pPr>
              <a:r>
                <a:rPr lang="en-GB" altLang="en-US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£1.12</a:t>
              </a:r>
            </a:p>
            <a:p>
              <a:pPr algn="r">
                <a:lnSpc>
                  <a:spcPct val="125000"/>
                </a:lnSpc>
              </a:pPr>
              <a:r>
                <a:rPr lang="en-GB" altLang="en-US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79p</a:t>
              </a:r>
            </a:p>
            <a:p>
              <a:pPr algn="r">
                <a:lnSpc>
                  <a:spcPct val="125000"/>
                </a:lnSpc>
              </a:pPr>
              <a:r>
                <a:rPr lang="en-GB" altLang="en-US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36p</a:t>
              </a:r>
            </a:p>
            <a:p>
              <a:pPr algn="r">
                <a:lnSpc>
                  <a:spcPct val="125000"/>
                </a:lnSpc>
              </a:pPr>
              <a:r>
                <a:rPr lang="en-GB" altLang="en-US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£1.90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B15F0689-9D76-E94B-923C-786B8F0BB5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90" t="14508" r="6269" b="15181"/>
            <a:stretch/>
          </p:blipFill>
          <p:spPr>
            <a:xfrm>
              <a:off x="982970" y="1193949"/>
              <a:ext cx="2270949" cy="922220"/>
            </a:xfrm>
            <a:prstGeom prst="rect">
              <a:avLst/>
            </a:prstGeom>
          </p:spPr>
        </p:pic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55C1E808-BDC5-8142-9311-EC9E3692F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4249" y="2504049"/>
            <a:ext cx="546814" cy="181473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2B43143-9410-3E4D-8B92-A9F75C048EC5}"/>
              </a:ext>
            </a:extLst>
          </p:cNvPr>
          <p:cNvSpPr/>
          <p:nvPr/>
        </p:nvSpPr>
        <p:spPr>
          <a:xfrm>
            <a:off x="322965" y="2361416"/>
            <a:ext cx="5173204" cy="40330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en-US" altLang="en-US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Moisturiser</a:t>
            </a:r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and deodorant</a:t>
            </a:r>
          </a:p>
          <a:p>
            <a:pPr marL="361950" lvl="1">
              <a:lnSpc>
                <a:spcPct val="120000"/>
              </a:lnSpc>
              <a:defRPr/>
            </a:pPr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1.90 + 1.12 = </a:t>
            </a:r>
            <a:r>
              <a:rPr lang="en-US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£3.02</a:t>
            </a:r>
          </a:p>
          <a:p>
            <a:pPr marL="361950" lvl="1">
              <a:lnSpc>
                <a:spcPct val="120000"/>
              </a:lnSpc>
              <a:spcAft>
                <a:spcPts val="600"/>
              </a:spcAft>
              <a:defRPr/>
            </a:pPr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Change: 5 – 3.02 = </a:t>
            </a:r>
            <a:r>
              <a:rPr lang="en-US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£1.98</a:t>
            </a:r>
          </a:p>
          <a:p>
            <a:pPr lvl="1">
              <a:lnSpc>
                <a:spcPct val="120000"/>
              </a:lnSpc>
              <a:spcAft>
                <a:spcPts val="600"/>
              </a:spcAft>
              <a:defRPr/>
            </a:pPr>
            <a:endParaRPr lang="en-US" altLang="en-US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lnSpc>
                <a:spcPct val="120000"/>
              </a:lnSpc>
              <a:buFont typeface="+mj-lt"/>
              <a:buAutoNum type="arabicPeriod" startAt="2"/>
              <a:defRPr/>
            </a:pPr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Shower gel and soap</a:t>
            </a:r>
          </a:p>
          <a:p>
            <a:pPr marL="363600" lvl="1">
              <a:lnSpc>
                <a:spcPct val="120000"/>
              </a:lnSpc>
              <a:defRPr/>
            </a:pPr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83 + 36 = 119p = </a:t>
            </a:r>
            <a:r>
              <a:rPr lang="en-US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£1.19</a:t>
            </a:r>
          </a:p>
          <a:p>
            <a:pPr marL="363600" lvl="1">
              <a:lnSpc>
                <a:spcPct val="120000"/>
              </a:lnSpc>
              <a:spcAft>
                <a:spcPts val="600"/>
              </a:spcAft>
              <a:defRPr/>
            </a:pPr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Change: 5 – 1.19 = </a:t>
            </a:r>
            <a:r>
              <a:rPr lang="en-US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£3.81</a:t>
            </a:r>
          </a:p>
          <a:p>
            <a:pPr lvl="1">
              <a:lnSpc>
                <a:spcPct val="120000"/>
              </a:lnSpc>
              <a:spcAft>
                <a:spcPts val="600"/>
              </a:spcAft>
              <a:defRPr/>
            </a:pPr>
            <a:endParaRPr lang="en-US" altLang="en-US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lnSpc>
                <a:spcPct val="120000"/>
              </a:lnSpc>
              <a:buFont typeface="+mj-lt"/>
              <a:buAutoNum type="arabicPeriod" startAt="3"/>
              <a:defRPr/>
            </a:pPr>
            <a:r>
              <a:rPr lang="en-US" altLang="en-US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Handwash</a:t>
            </a:r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and two deodorants</a:t>
            </a:r>
          </a:p>
          <a:p>
            <a:pPr marL="363600" lvl="1">
              <a:lnSpc>
                <a:spcPct val="120000"/>
              </a:lnSpc>
              <a:defRPr/>
            </a:pPr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0.79 + 2(1.12) = 0.79 + 2.24 = </a:t>
            </a:r>
            <a:r>
              <a:rPr lang="en-US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£3.03</a:t>
            </a:r>
          </a:p>
          <a:p>
            <a:pPr marL="363600" lvl="1">
              <a:lnSpc>
                <a:spcPct val="120000"/>
              </a:lnSpc>
              <a:defRPr/>
            </a:pPr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Change: 5 – 3.03 = </a:t>
            </a:r>
            <a:r>
              <a:rPr lang="en-US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£1.97</a:t>
            </a:r>
            <a:endParaRPr lang="en-US" alt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27351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A796023F-AEDB-4442-A87A-718189DA9D70}"/>
              </a:ext>
            </a:extLst>
          </p:cNvPr>
          <p:cNvSpPr txBox="1">
            <a:spLocks/>
          </p:cNvSpPr>
          <p:nvPr/>
        </p:nvSpPr>
        <p:spPr bwMode="auto">
          <a:xfrm>
            <a:off x="-34925" y="371680"/>
            <a:ext cx="9178925" cy="647700"/>
          </a:xfrm>
          <a:prstGeom prst="roundRect">
            <a:avLst>
              <a:gd name="adj" fmla="val 0"/>
            </a:avLst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4000" b="1" dirty="0">
                <a:solidFill>
                  <a:srgbClr val="727EC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Your Turn</a:t>
            </a:r>
          </a:p>
        </p:txBody>
      </p:sp>
      <p:sp>
        <p:nvSpPr>
          <p:cNvPr id="5" name="TextBox 8">
            <a:extLst>
              <a:ext uri="{FF2B5EF4-FFF2-40B4-BE49-F238E27FC236}">
                <a16:creationId xmlns:a16="http://schemas.microsoft.com/office/drawing/2014/main" id="{6A51B502-132C-F443-8A9A-F28F63A784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446" y="1102094"/>
            <a:ext cx="803816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anose="020B03030302020203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Add </a:t>
            </a:r>
            <a:r>
              <a:rPr lang="en-GB" alt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your own </a:t>
            </a:r>
            <a:r>
              <a:rPr lang="en-GB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values to the student-led practice sheets: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249631A-943A-A740-B8AA-7829D18B6171}"/>
              </a:ext>
            </a:extLst>
          </p:cNvPr>
          <p:cNvSpPr/>
          <p:nvPr/>
        </p:nvSpPr>
        <p:spPr>
          <a:xfrm>
            <a:off x="484449" y="1694856"/>
            <a:ext cx="8252720" cy="21255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GB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Bread: £______; Milk: £______; Eggs: £______; Steak: £______;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en-GB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GB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Mugs: £______;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en-GB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GB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2BF9B72-C0E9-EC44-9E73-9A65D137697E}"/>
              </a:ext>
            </a:extLst>
          </p:cNvPr>
          <p:cNvSpPr/>
          <p:nvPr/>
        </p:nvSpPr>
        <p:spPr>
          <a:xfrm>
            <a:off x="906986" y="5918117"/>
            <a:ext cx="8166295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Dave charges £______ an hour for labour and the job took him _____ hours.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CCEE1D2-D943-454E-B10C-5A98185A27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3240753"/>
              </p:ext>
            </p:extLst>
          </p:nvPr>
        </p:nvGraphicFramePr>
        <p:xfrm>
          <a:off x="921054" y="3528603"/>
          <a:ext cx="7632000" cy="222408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0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0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681">
                <a:tc>
                  <a:txBody>
                    <a:bodyPr/>
                    <a:lstStyle/>
                    <a:p>
                      <a:r>
                        <a:rPr lang="en-GB" sz="1800" b="0" dirty="0">
                          <a:solidFill>
                            <a:schemeClr val="tx1"/>
                          </a:solidFill>
                        </a:rPr>
                        <a:t>Item</a:t>
                      </a:r>
                    </a:p>
                  </a:txBody>
                  <a:tcPr marL="91449" marR="91449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800" b="0" dirty="0">
                          <a:solidFill>
                            <a:schemeClr val="tx1"/>
                          </a:solidFill>
                        </a:rPr>
                        <a:t>Cost per item</a:t>
                      </a:r>
                    </a:p>
                  </a:txBody>
                  <a:tcPr marL="91449" marR="91449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dirty="0">
                          <a:solidFill>
                            <a:schemeClr val="tx1"/>
                          </a:solidFill>
                        </a:rPr>
                        <a:t>Quantity</a:t>
                      </a:r>
                    </a:p>
                  </a:txBody>
                  <a:tcPr marL="91449" marR="91449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800" b="0" dirty="0">
                          <a:solidFill>
                            <a:schemeClr val="tx1"/>
                          </a:solidFill>
                        </a:rPr>
                        <a:t>Total Cost</a:t>
                      </a:r>
                    </a:p>
                  </a:txBody>
                  <a:tcPr marL="91449" marR="91449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681">
                <a:tc>
                  <a:txBody>
                    <a:bodyPr/>
                    <a:lstStyle/>
                    <a:p>
                      <a:r>
                        <a:rPr lang="en-GB" sz="1800" b="0" dirty="0">
                          <a:solidFill>
                            <a:schemeClr val="tx1"/>
                          </a:solidFill>
                        </a:rPr>
                        <a:t>Tin</a:t>
                      </a:r>
                      <a:r>
                        <a:rPr lang="en-GB" sz="1800" b="0" baseline="0" dirty="0">
                          <a:solidFill>
                            <a:schemeClr val="tx1"/>
                          </a:solidFill>
                        </a:rPr>
                        <a:t> of paint</a:t>
                      </a:r>
                      <a:endParaRPr lang="en-GB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91449" marR="91449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£      ____________</a:t>
                      </a:r>
                    </a:p>
                  </a:txBody>
                  <a:tcPr marL="91449" marR="91449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______</a:t>
                      </a:r>
                    </a:p>
                  </a:txBody>
                  <a:tcPr marL="91449" marR="91449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b="0" dirty="0">
                          <a:solidFill>
                            <a:schemeClr val="tx1"/>
                          </a:solidFill>
                          <a:latin typeface="+mj-lt"/>
                        </a:rPr>
                        <a:t>£      ____________</a:t>
                      </a:r>
                    </a:p>
                  </a:txBody>
                  <a:tcPr marL="91449" marR="91449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681">
                <a:tc>
                  <a:txBody>
                    <a:bodyPr/>
                    <a:lstStyle/>
                    <a:p>
                      <a:r>
                        <a:rPr lang="en-GB" sz="1800" b="0" dirty="0">
                          <a:solidFill>
                            <a:schemeClr val="tx1"/>
                          </a:solidFill>
                        </a:rPr>
                        <a:t>Skirting board</a:t>
                      </a:r>
                    </a:p>
                  </a:txBody>
                  <a:tcPr marL="91449" marR="91449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£      ____________</a:t>
                      </a:r>
                    </a:p>
                  </a:txBody>
                  <a:tcPr marL="91449" marR="91449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______</a:t>
                      </a:r>
                    </a:p>
                  </a:txBody>
                  <a:tcPr marL="91449" marR="91449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£      ____________</a:t>
                      </a:r>
                    </a:p>
                  </a:txBody>
                  <a:tcPr marL="91449" marR="91449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681">
                <a:tc>
                  <a:txBody>
                    <a:bodyPr/>
                    <a:lstStyle/>
                    <a:p>
                      <a:r>
                        <a:rPr lang="en-GB" sz="1800" b="0" dirty="0">
                          <a:solidFill>
                            <a:schemeClr val="tx1"/>
                          </a:solidFill>
                        </a:rPr>
                        <a:t>Interior</a:t>
                      </a:r>
                      <a:r>
                        <a:rPr lang="en-GB" sz="1800" b="0" baseline="0" dirty="0">
                          <a:solidFill>
                            <a:schemeClr val="tx1"/>
                          </a:solidFill>
                        </a:rPr>
                        <a:t> door</a:t>
                      </a:r>
                      <a:endParaRPr lang="en-GB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91449" marR="91449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£      ____________</a:t>
                      </a:r>
                    </a:p>
                  </a:txBody>
                  <a:tcPr marL="91449" marR="91449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______</a:t>
                      </a:r>
                    </a:p>
                  </a:txBody>
                  <a:tcPr marL="91449" marR="91449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£      ____________</a:t>
                      </a:r>
                    </a:p>
                  </a:txBody>
                  <a:tcPr marL="91449" marR="91449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681">
                <a:tc>
                  <a:txBody>
                    <a:bodyPr/>
                    <a:lstStyle/>
                    <a:p>
                      <a:r>
                        <a:rPr lang="en-GB" sz="1800" b="0" dirty="0">
                          <a:solidFill>
                            <a:schemeClr val="tx1"/>
                          </a:solidFill>
                        </a:rPr>
                        <a:t>Plug socket</a:t>
                      </a:r>
                    </a:p>
                  </a:txBody>
                  <a:tcPr marL="91449" marR="91449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£      ____________</a:t>
                      </a:r>
                    </a:p>
                  </a:txBody>
                  <a:tcPr marL="91449" marR="91449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______</a:t>
                      </a:r>
                    </a:p>
                  </a:txBody>
                  <a:tcPr marL="91449" marR="91449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£      ____________</a:t>
                      </a:r>
                    </a:p>
                  </a:txBody>
                  <a:tcPr marL="91449" marR="91449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681">
                <a:tc gridSpan="3">
                  <a:txBody>
                    <a:bodyPr/>
                    <a:lstStyle/>
                    <a:p>
                      <a:pPr algn="r"/>
                      <a:r>
                        <a:rPr lang="en-GB" sz="1800" b="0" dirty="0">
                          <a:solidFill>
                            <a:schemeClr val="tx1"/>
                          </a:solidFill>
                          <a:latin typeface="+mj-lt"/>
                        </a:rPr>
                        <a:t>Total</a:t>
                      </a:r>
                    </a:p>
                  </a:txBody>
                  <a:tcPr marL="91449" marR="91449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£      ____________</a:t>
                      </a:r>
                    </a:p>
                  </a:txBody>
                  <a:tcPr marL="91449" marR="91449" marT="45700" marB="457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14118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249631A-943A-A740-B8AA-7829D18B6171}"/>
              </a:ext>
            </a:extLst>
          </p:cNvPr>
          <p:cNvSpPr/>
          <p:nvPr/>
        </p:nvSpPr>
        <p:spPr>
          <a:xfrm>
            <a:off x="484449" y="1694856"/>
            <a:ext cx="8448536" cy="33720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 startAt="4"/>
            </a:pPr>
            <a:r>
              <a:rPr lang="en-GB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£______ per shirt; _______ per pair of pants.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lphaLcPeriod"/>
            </a:pPr>
            <a:r>
              <a:rPr lang="en-GB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_____ shirts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lphaLcPeriod"/>
            </a:pPr>
            <a:r>
              <a:rPr lang="en-GB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_____ shirts and ______ pants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lphaLcPeriod"/>
            </a:pPr>
            <a:r>
              <a:rPr lang="en-GB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_____ pants and ______ shirts</a:t>
            </a:r>
          </a:p>
          <a:p>
            <a:pPr lvl="1">
              <a:lnSpc>
                <a:spcPct val="150000"/>
              </a:lnSpc>
            </a:pPr>
            <a:r>
              <a:rPr lang="en-GB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Irene received £______ just for ironing pants.</a:t>
            </a:r>
          </a:p>
          <a:p>
            <a:pPr>
              <a:lnSpc>
                <a:spcPct val="150000"/>
              </a:lnSpc>
            </a:pPr>
            <a:endParaRPr lang="en-GB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 startAt="5"/>
            </a:pPr>
            <a:r>
              <a:rPr lang="en-GB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Shower gel: £______; Deodorant: £______; </a:t>
            </a:r>
            <a:r>
              <a:rPr lang="en-GB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Handwash</a:t>
            </a:r>
            <a:r>
              <a:rPr lang="en-GB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£______; Soap: £______; Moisturiser: £______.</a:t>
            </a:r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EDDE37BF-1FE8-EB46-89D9-CF946EFF5B7B}"/>
              </a:ext>
            </a:extLst>
          </p:cNvPr>
          <p:cNvSpPr txBox="1">
            <a:spLocks/>
          </p:cNvSpPr>
          <p:nvPr/>
        </p:nvSpPr>
        <p:spPr bwMode="auto">
          <a:xfrm>
            <a:off x="-34925" y="371680"/>
            <a:ext cx="9178925" cy="647700"/>
          </a:xfrm>
          <a:prstGeom prst="roundRect">
            <a:avLst>
              <a:gd name="adj" fmla="val 0"/>
            </a:avLst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4000" b="1" dirty="0">
                <a:solidFill>
                  <a:srgbClr val="727EC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Your Turn</a:t>
            </a:r>
          </a:p>
        </p:txBody>
      </p:sp>
    </p:spTree>
    <p:extLst>
      <p:ext uri="{BB962C8B-B14F-4D97-AF65-F5344CB8AC3E}">
        <p14:creationId xmlns:p14="http://schemas.microsoft.com/office/powerpoint/2010/main" val="42730165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>
            <a:extLst>
              <a:ext uri="{FF2B5EF4-FFF2-40B4-BE49-F238E27FC236}">
                <a16:creationId xmlns:a16="http://schemas.microsoft.com/office/drawing/2014/main" id="{65B682B6-0AD8-4446-9227-B5821774C0A9}"/>
              </a:ext>
            </a:extLst>
          </p:cNvPr>
          <p:cNvSpPr txBox="1">
            <a:spLocks/>
          </p:cNvSpPr>
          <p:nvPr/>
        </p:nvSpPr>
        <p:spPr bwMode="auto">
          <a:xfrm>
            <a:off x="-34925" y="371680"/>
            <a:ext cx="9178925" cy="647700"/>
          </a:xfrm>
          <a:prstGeom prst="roundRect">
            <a:avLst>
              <a:gd name="adj" fmla="val 0"/>
            </a:avLst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4000" b="1" dirty="0">
                <a:solidFill>
                  <a:srgbClr val="727EC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Your Turn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574CB9B-66EB-E84B-8D2A-1978F351FF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5320" y="1609762"/>
            <a:ext cx="3138914" cy="44400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D628AA6-7AA9-7744-99B7-9B8C610E96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6350" y="1609762"/>
            <a:ext cx="3138914" cy="44400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0036932-E198-2943-9E78-C46DD4CAA8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7379" y="1609762"/>
            <a:ext cx="3138914" cy="44400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A209178-E8EA-AD4F-9F41-70EE570765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8408" y="1609762"/>
            <a:ext cx="3138914" cy="44400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30545C1-D96A-AA47-B540-70119067056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888" y="1609761"/>
            <a:ext cx="3135463" cy="443426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694073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rId2"/>
            <a:extLst>
              <a:ext uri="{FF2B5EF4-FFF2-40B4-BE49-F238E27FC236}">
                <a16:creationId xmlns:a16="http://schemas.microsoft.com/office/drawing/2014/main" id="{3E76D4F3-698A-473E-BCA6-BA8558A9AC7A}"/>
              </a:ext>
            </a:extLst>
          </p:cNvPr>
          <p:cNvSpPr/>
          <p:nvPr/>
        </p:nvSpPr>
        <p:spPr>
          <a:xfrm>
            <a:off x="3816849" y="3162043"/>
            <a:ext cx="1510301" cy="5034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eyond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1E7015D8-BC18-42CF-A076-201806574797}" vid="{9C01C7E9-D9C7-4682-A690-B001F1B5F6E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990</TotalTime>
  <Words>910</Words>
  <Application>Microsoft Macintosh PowerPoint</Application>
  <PresentationFormat>On-screen Show (4:3)</PresentationFormat>
  <Paragraphs>220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Open Sans</vt:lpstr>
      <vt:lpstr>Clear Sans</vt:lpstr>
      <vt:lpstr>Clear Sans Light</vt:lpstr>
      <vt:lpstr>Calibri</vt:lpstr>
      <vt:lpstr>Arial</vt:lpstr>
      <vt:lpstr>Twinkl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Yawen Zhao</dc:creator>
  <cp:lastModifiedBy>Yawen Zhao</cp:lastModifiedBy>
  <cp:revision>129</cp:revision>
  <dcterms:created xsi:type="dcterms:W3CDTF">2021-01-08T10:22:53Z</dcterms:created>
  <dcterms:modified xsi:type="dcterms:W3CDTF">2021-01-25T13:13:10Z</dcterms:modified>
</cp:coreProperties>
</file>