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1"/>
  </p:notesMasterIdLst>
  <p:handoutMasterIdLst>
    <p:handoutMasterId r:id="rId22"/>
  </p:handoutMasterIdLst>
  <p:sldIdLst>
    <p:sldId id="256" r:id="rId2"/>
    <p:sldId id="276" r:id="rId3"/>
    <p:sldId id="258" r:id="rId4"/>
    <p:sldId id="259" r:id="rId5"/>
    <p:sldId id="263" r:id="rId6"/>
    <p:sldId id="296" r:id="rId7"/>
    <p:sldId id="312" r:id="rId8"/>
    <p:sldId id="341" r:id="rId9"/>
    <p:sldId id="297" r:id="rId10"/>
    <p:sldId id="333" r:id="rId11"/>
    <p:sldId id="334" r:id="rId12"/>
    <p:sldId id="314" r:id="rId13"/>
    <p:sldId id="336" r:id="rId14"/>
    <p:sldId id="316" r:id="rId15"/>
    <p:sldId id="337" r:id="rId16"/>
    <p:sldId id="342" r:id="rId17"/>
    <p:sldId id="343" r:id="rId18"/>
    <p:sldId id="283" r:id="rId19"/>
    <p:sldId id="267" r:id="rId20"/>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
      <p:font typeface="Roboto" panose="02000000000000000000" pitchFamily="2" charset="0"/>
      <p:regular r:id="rId27"/>
      <p:bold r:id="rId28"/>
      <p:italic r:id="rId29"/>
      <p:boldItalic r:id="rId30"/>
    </p:embeddedFont>
    <p:embeddedFont>
      <p:font typeface="Twinkl" panose="02000000000000000000" pitchFamily="2" charset="0"/>
      <p:regular r:id="rId31"/>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925" userDrawn="1">
          <p15:clr>
            <a:srgbClr val="A4A3A4"/>
          </p15:clr>
        </p15:guide>
        <p15:guide id="4" pos="363" userDrawn="1">
          <p15:clr>
            <a:srgbClr val="A4A3A4"/>
          </p15:clr>
        </p15:guide>
        <p15:guide id="5" orient="horz" pos="3974" userDrawn="1">
          <p15:clr>
            <a:srgbClr val="A4A3A4"/>
          </p15:clr>
        </p15:guide>
        <p15:guide id="6" pos="5397" userDrawn="1">
          <p15:clr>
            <a:srgbClr val="A4A3A4"/>
          </p15:clr>
        </p15:guide>
        <p15:guide id="7" orient="horz" pos="323" userDrawn="1">
          <p15:clr>
            <a:srgbClr val="A4A3A4"/>
          </p15:clr>
        </p15:guide>
        <p15:guide id="8" pos="476" userDrawn="1">
          <p15:clr>
            <a:srgbClr val="A4A3A4"/>
          </p15:clr>
        </p15:guide>
        <p15:guide id="9" orient="horz" pos="459" userDrawn="1">
          <p15:clr>
            <a:srgbClr val="A4A3A4"/>
          </p15:clr>
        </p15:guide>
        <p15:guide id="10" orient="horz" pos="3884"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lly R" initials="HR" lastIdx="1" clrIdx="0">
    <p:extLst>
      <p:ext uri="{19B8F6BF-5375-455C-9EA6-DF929625EA0E}">
        <p15:presenceInfo xmlns:p15="http://schemas.microsoft.com/office/powerpoint/2012/main" userId="26e55d7803d94ce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C600"/>
    <a:srgbClr val="F9B000"/>
    <a:srgbClr val="FAB001"/>
    <a:srgbClr val="FDCF81"/>
    <a:srgbClr val="90C7E5"/>
    <a:srgbClr val="009541"/>
    <a:srgbClr val="C0DEC2"/>
    <a:srgbClr val="013F7C"/>
    <a:srgbClr val="E4C001"/>
    <a:srgbClr val="E84D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850" autoAdjust="0"/>
  </p:normalViewPr>
  <p:slideViewPr>
    <p:cSldViewPr snapToGrid="0" showGuides="1">
      <p:cViewPr varScale="1">
        <p:scale>
          <a:sx n="104" d="100"/>
          <a:sy n="104" d="100"/>
        </p:scale>
        <p:origin x="1860" y="72"/>
      </p:cViewPr>
      <p:guideLst>
        <p:guide orient="horz" pos="2183"/>
        <p:guide pos="2925"/>
        <p:guide pos="363"/>
        <p:guide orient="horz" pos="3974"/>
        <p:guide pos="5397"/>
        <p:guide orient="horz" pos="323"/>
        <p:guide pos="476"/>
        <p:guide orient="horz" pos="459"/>
        <p:guide orient="horz" pos="3884"/>
        <p:guide pos="5284"/>
      </p:guideLst>
    </p:cSldViewPr>
  </p:slideViewPr>
  <p:notesTextViewPr>
    <p:cViewPr>
      <p:scale>
        <a:sx n="3" d="2"/>
        <a:sy n="3" d="2"/>
      </p:scale>
      <p:origin x="0" y="-204"/>
    </p:cViewPr>
  </p:notesTextViewPr>
  <p:sorterViewPr>
    <p:cViewPr>
      <p:scale>
        <a:sx n="100" d="100"/>
        <a:sy n="100" d="100"/>
      </p:scale>
      <p:origin x="0" y="0"/>
    </p:cViewPr>
  </p:sorterViewPr>
  <p:notesViewPr>
    <p:cSldViewPr snapToGrid="0" showGuide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07/09/2022</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07/09/2022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Google Shape;2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 name="Google Shape;25;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 name="Google Shape;51;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Additional Subject Knowledge Notes: Sometimes you will see BC called BCE (Before Common Era) and sometimes AD is called CE (Common Era). Common Era’ means the time from Year 1 onwards or 'a year in our time', e.g. 2021 CE or AD 2021 which we would just say is the year 2021. These can be used as non-religious alternatives. BC and AD have been used in the throughout this unit to be in line with the national curriculum.</a:t>
            </a:r>
          </a:p>
        </p:txBody>
      </p:sp>
      <p:sp>
        <p:nvSpPr>
          <p:cNvPr id="192" name="Google Shape;192;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Additional Subject Knowledge Notes: The sea was a means for people to travel and </a:t>
            </a:r>
            <a:r>
              <a:rPr lang="en-GB" b="1" dirty="0"/>
              <a:t>trade</a:t>
            </a:r>
            <a:r>
              <a:rPr lang="en-GB" dirty="0"/>
              <a:t> with other city states and countries. The mountains in Greece made it very difficult to move around and </a:t>
            </a:r>
            <a:r>
              <a:rPr lang="en-GB" b="1" dirty="0"/>
              <a:t>trade</a:t>
            </a:r>
            <a:r>
              <a:rPr lang="en-GB" dirty="0"/>
              <a:t> with other settlements by land.</a:t>
            </a:r>
          </a:p>
        </p:txBody>
      </p:sp>
      <p:sp>
        <p:nvSpPr>
          <p:cNvPr id="4" name="Slide Number Placeholder 3"/>
          <p:cNvSpPr>
            <a:spLocks noGrp="1"/>
          </p:cNvSpPr>
          <p:nvPr>
            <p:ph type="sldNum" sz="quarter" idx="5"/>
          </p:nvPr>
        </p:nvSpPr>
        <p:spPr/>
        <p:txBody>
          <a:bodyPr/>
          <a:lstStyle/>
          <a:p>
            <a:fld id="{FA521341-850D-40E1-BB3D-87946DC9B06D}" type="slidenum">
              <a:rPr lang="en-GB" smtClean="0"/>
              <a:t>11</a:t>
            </a:fld>
            <a:endParaRPr lang="en-GB"/>
          </a:p>
        </p:txBody>
      </p:sp>
    </p:spTree>
    <p:extLst>
      <p:ext uri="{BB962C8B-B14F-4D97-AF65-F5344CB8AC3E}">
        <p14:creationId xmlns:p14="http://schemas.microsoft.com/office/powerpoint/2010/main" val="1299751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Additional Subject Knowledge Notes:  Evidence has been found of people living in Greece before 7000 BC but we will be focussing on ancient Greece in around the 1000 years before the Year 1. </a:t>
            </a:r>
            <a:r>
              <a:rPr lang="en-US" b="0" i="0" dirty="0">
                <a:solidFill>
                  <a:srgbClr val="000000"/>
                </a:solidFill>
                <a:effectLst/>
                <a:latin typeface="Roboto" panose="02000000000000000000" pitchFamily="2" charset="0"/>
              </a:rPr>
              <a:t>Some historians consider the ancient Greek period to have ended around 146 BC when the Romans took control of Greece and this timeline indicates around 146 BC as being the end of this period. </a:t>
            </a:r>
            <a:r>
              <a:rPr lang="en-US" b="0" i="0">
                <a:solidFill>
                  <a:srgbClr val="000000"/>
                </a:solidFill>
                <a:effectLst/>
                <a:latin typeface="Roboto" panose="02000000000000000000" pitchFamily="2" charset="0"/>
              </a:rPr>
              <a:t>However, some historians think of the end of the ancient Greek period as being when Alexander the Great died in 323 BC.</a:t>
            </a:r>
            <a:endParaRPr lang="en-GB" dirty="0"/>
          </a:p>
        </p:txBody>
      </p:sp>
      <p:sp>
        <p:nvSpPr>
          <p:cNvPr id="4" name="Slide Number Placeholder 3"/>
          <p:cNvSpPr>
            <a:spLocks noGrp="1"/>
          </p:cNvSpPr>
          <p:nvPr>
            <p:ph type="sldNum" sz="quarter" idx="5"/>
          </p:nvPr>
        </p:nvSpPr>
        <p:spPr/>
        <p:txBody>
          <a:bodyPr/>
          <a:lstStyle/>
          <a:p>
            <a:fld id="{FA521341-850D-40E1-BB3D-87946DC9B06D}" type="slidenum">
              <a:rPr lang="en-GB" smtClean="0"/>
              <a:t>13</a:t>
            </a:fld>
            <a:endParaRPr lang="en-GB"/>
          </a:p>
        </p:txBody>
      </p:sp>
    </p:spTree>
    <p:extLst>
      <p:ext uri="{BB962C8B-B14F-4D97-AF65-F5344CB8AC3E}">
        <p14:creationId xmlns:p14="http://schemas.microsoft.com/office/powerpoint/2010/main" val="3113349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Additional Subject Knowledge Notes: Children may be interested to know that the origin of the word ‘chronologically’ comes from the ancient Greek word ‘</a:t>
            </a:r>
            <a:r>
              <a:rPr lang="en-GB" sz="1200" dirty="0" err="1"/>
              <a:t>khronos</a:t>
            </a:r>
            <a:r>
              <a:rPr lang="en-GB" sz="1200" dirty="0"/>
              <a:t>’ meaning time. The Timeline Events Sheet includes some information about the Parthenon. The controversy around the </a:t>
            </a:r>
            <a:r>
              <a:rPr lang="en-GB" sz="1200"/>
              <a:t>Parthenon marbles</a:t>
            </a:r>
            <a:r>
              <a:rPr lang="en-GB" sz="1200" dirty="0"/>
              <a:t>, which were taken from the Parthenon by Lord Elgin and sold to the British Museum and still remain there, may be something the class wishes to explore further as part of this lesson. </a:t>
            </a:r>
          </a:p>
        </p:txBody>
      </p:sp>
      <p:sp>
        <p:nvSpPr>
          <p:cNvPr id="4" name="Slide Number Placeholder 3"/>
          <p:cNvSpPr>
            <a:spLocks noGrp="1"/>
          </p:cNvSpPr>
          <p:nvPr>
            <p:ph type="sldNum" sz="quarter" idx="5"/>
          </p:nvPr>
        </p:nvSpPr>
        <p:spPr/>
        <p:txBody>
          <a:bodyPr/>
          <a:lstStyle/>
          <a:p>
            <a:fld id="{FA521341-850D-40E1-BB3D-87946DC9B06D}" type="slidenum">
              <a:rPr lang="en-GB" smtClean="0"/>
              <a:t>14</a:t>
            </a:fld>
            <a:endParaRPr lang="en-GB"/>
          </a:p>
        </p:txBody>
      </p:sp>
    </p:spTree>
    <p:extLst>
      <p:ext uri="{BB962C8B-B14F-4D97-AF65-F5344CB8AC3E}">
        <p14:creationId xmlns:p14="http://schemas.microsoft.com/office/powerpoint/2010/main" val="282374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Additional Subject Knowledge Notes: The sculptures, architecture, philosophy, politics and the scientific and mathematical ideas of ancient Greece are just some of the things that have had a significant impact on culture today.</a:t>
            </a:r>
          </a:p>
        </p:txBody>
      </p:sp>
      <p:sp>
        <p:nvSpPr>
          <p:cNvPr id="4" name="Slide Number Placeholder 3"/>
          <p:cNvSpPr>
            <a:spLocks noGrp="1"/>
          </p:cNvSpPr>
          <p:nvPr>
            <p:ph type="sldNum" sz="quarter" idx="5"/>
          </p:nvPr>
        </p:nvSpPr>
        <p:spPr/>
        <p:txBody>
          <a:bodyPr/>
          <a:lstStyle/>
          <a:p>
            <a:fld id="{FA521341-850D-40E1-BB3D-87946DC9B06D}" type="slidenum">
              <a:rPr lang="en-GB" smtClean="0"/>
              <a:t>16</a:t>
            </a:fld>
            <a:endParaRPr lang="en-GB"/>
          </a:p>
        </p:txBody>
      </p:sp>
    </p:spTree>
    <p:extLst>
      <p:ext uri="{BB962C8B-B14F-4D97-AF65-F5344CB8AC3E}">
        <p14:creationId xmlns:p14="http://schemas.microsoft.com/office/powerpoint/2010/main" val="3653952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Additional Subject Knowledge Notes: The sculptures, architecture, philosophy, politics and the scientific and mathematical ideas of ancient Greece are just some of the things that have had a significant impact on culture today.</a:t>
            </a:r>
          </a:p>
        </p:txBody>
      </p:sp>
      <p:sp>
        <p:nvSpPr>
          <p:cNvPr id="4" name="Slide Number Placeholder 3"/>
          <p:cNvSpPr>
            <a:spLocks noGrp="1"/>
          </p:cNvSpPr>
          <p:nvPr>
            <p:ph type="sldNum" sz="quarter" idx="5"/>
          </p:nvPr>
        </p:nvSpPr>
        <p:spPr/>
        <p:txBody>
          <a:bodyPr/>
          <a:lstStyle/>
          <a:p>
            <a:fld id="{FA521341-850D-40E1-BB3D-87946DC9B06D}" type="slidenum">
              <a:rPr lang="en-GB" smtClean="0"/>
              <a:t>17</a:t>
            </a:fld>
            <a:endParaRPr lang="en-GB"/>
          </a:p>
        </p:txBody>
      </p:sp>
    </p:spTree>
    <p:extLst>
      <p:ext uri="{BB962C8B-B14F-4D97-AF65-F5344CB8AC3E}">
        <p14:creationId xmlns:p14="http://schemas.microsoft.com/office/powerpoint/2010/main" val="3196685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hidden="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7" name="Rounded Rectangle 6"/>
          <p:cNvSpPr/>
          <p:nvPr userDrawn="1"/>
        </p:nvSpPr>
        <p:spPr bwMode="auto">
          <a:xfrm>
            <a:off x="457198" y="2930434"/>
            <a:ext cx="8220076" cy="3465604"/>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Rounded Rectangle 7"/>
          <p:cNvSpPr/>
          <p:nvPr userDrawn="1"/>
        </p:nvSpPr>
        <p:spPr bwMode="auto">
          <a:xfrm>
            <a:off x="457200" y="438151"/>
            <a:ext cx="8220074" cy="2267631"/>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Tree>
    <p:extLst>
      <p:ext uri="{BB962C8B-B14F-4D97-AF65-F5344CB8AC3E}">
        <p14:creationId xmlns:p14="http://schemas.microsoft.com/office/powerpoint/2010/main" val="2257523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5219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hidden="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767" y="6196125"/>
            <a:ext cx="576495" cy="580719"/>
          </a:xfrm>
          <a:prstGeom prst="rect">
            <a:avLst/>
          </a:prstGeom>
        </p:spPr>
      </p:pic>
      <p:sp>
        <p:nvSpPr>
          <p:cNvPr id="5" name="Rectangle 4">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9612304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70" r:id="rId3"/>
    <p:sldLayoutId id="2147483666" r:id="rId4"/>
    <p:sldLayoutId id="2147483671"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twinkl.co.uk/resources/planit-history-primary-teaching-resources/planit-history-primary-teaching-resources-uks2/planit-history-primary-teaching-resources-uks2-ancient-greece"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9.png"/><Relationship Id="rId9" Type="http://schemas.openxmlformats.org/officeDocument/2006/relationships/image" Target="../media/image17.pn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4.jp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6.png"/><Relationship Id="rId3" Type="http://schemas.openxmlformats.org/officeDocument/2006/relationships/image" Target="../media/image25.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24.jpg"/><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8.png"/><Relationship Id="rId10" Type="http://schemas.openxmlformats.org/officeDocument/2006/relationships/image" Target="../media/image17.png"/><Relationship Id="rId4" Type="http://schemas.openxmlformats.org/officeDocument/2006/relationships/image" Target="../media/image9.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9.png"/><Relationship Id="rId3" Type="http://schemas.openxmlformats.org/officeDocument/2006/relationships/image" Target="../media/image25.png"/><Relationship Id="rId7" Type="http://schemas.openxmlformats.org/officeDocument/2006/relationships/image" Target="../media/image16.png"/><Relationship Id="rId12" Type="http://schemas.openxmlformats.org/officeDocument/2006/relationships/image" Target="../media/image8.png"/><Relationship Id="rId2" Type="http://schemas.openxmlformats.org/officeDocument/2006/relationships/image" Target="../media/image24.jpg"/><Relationship Id="rId1" Type="http://schemas.openxmlformats.org/officeDocument/2006/relationships/slideLayout" Target="../slideLayouts/slideLayout5.xml"/><Relationship Id="rId6" Type="http://schemas.openxmlformats.org/officeDocument/2006/relationships/image" Target="../media/image15.png"/><Relationship Id="rId11" Type="http://schemas.openxmlformats.org/officeDocument/2006/relationships/image" Target="../media/image27.png"/><Relationship Id="rId5" Type="http://schemas.openxmlformats.org/officeDocument/2006/relationships/image" Target="../media/image14.png"/><Relationship Id="rId15" Type="http://schemas.openxmlformats.org/officeDocument/2006/relationships/image" Target="../media/image29.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8.png"/><Relationship Id="rId3" Type="http://schemas.openxmlformats.org/officeDocument/2006/relationships/image" Target="../media/image24.jpg"/><Relationship Id="rId7" Type="http://schemas.openxmlformats.org/officeDocument/2006/relationships/image" Target="../media/image15.png"/><Relationship Id="rId12"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6.png"/><Relationship Id="rId10" Type="http://schemas.openxmlformats.org/officeDocument/2006/relationships/image" Target="../media/image18.png"/><Relationship Id="rId4" Type="http://schemas.openxmlformats.org/officeDocument/2006/relationships/image" Target="../media/image25.png"/><Relationship Id="rId9" Type="http://schemas.openxmlformats.org/officeDocument/2006/relationships/image" Target="../media/image17.png"/><Relationship Id="rId1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34.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31.jpeg"/><Relationship Id="rId16"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33.png"/><Relationship Id="rId11" Type="http://schemas.openxmlformats.org/officeDocument/2006/relationships/image" Target="../media/image13.png"/><Relationship Id="rId5" Type="http://schemas.openxmlformats.org/officeDocument/2006/relationships/image" Target="../media/image32.png"/><Relationship Id="rId15" Type="http://schemas.openxmlformats.org/officeDocument/2006/relationships/image" Target="../media/image17.png"/><Relationship Id="rId10" Type="http://schemas.openxmlformats.org/officeDocument/2006/relationships/image" Target="../media/image37.png"/><Relationship Id="rId4" Type="http://schemas.openxmlformats.org/officeDocument/2006/relationships/image" Target="../media/image9.png"/><Relationship Id="rId9" Type="http://schemas.openxmlformats.org/officeDocument/2006/relationships/image" Target="../media/image36.png"/><Relationship Id="rId1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9.png"/><Relationship Id="rId3" Type="http://schemas.openxmlformats.org/officeDocument/2006/relationships/image" Target="../media/image24.jpg"/><Relationship Id="rId7" Type="http://schemas.openxmlformats.org/officeDocument/2006/relationships/image" Target="../media/image15.png"/><Relationship Id="rId12"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25.png"/><Relationship Id="rId9" Type="http://schemas.openxmlformats.org/officeDocument/2006/relationships/image" Target="../media/image17.png"/><Relationship Id="rId1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9.png"/><Relationship Id="rId3" Type="http://schemas.openxmlformats.org/officeDocument/2006/relationships/image" Target="../media/image38.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6.xml"/><Relationship Id="rId16"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8.png"/><Relationship Id="rId15" Type="http://schemas.openxmlformats.org/officeDocument/2006/relationships/image" Target="../media/image41.png"/><Relationship Id="rId10" Type="http://schemas.openxmlformats.org/officeDocument/2006/relationships/image" Target="../media/image17.png"/><Relationship Id="rId4" Type="http://schemas.openxmlformats.org/officeDocument/2006/relationships/image" Target="../media/image9.png"/><Relationship Id="rId9" Type="http://schemas.openxmlformats.org/officeDocument/2006/relationships/image" Target="../media/image16.png"/><Relationship Id="rId14"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image" Target="../media/image9.png"/><Relationship Id="rId21" Type="http://schemas.openxmlformats.org/officeDocument/2006/relationships/image" Target="../media/image51.png"/><Relationship Id="rId7" Type="http://schemas.openxmlformats.org/officeDocument/2006/relationships/image" Target="../media/image15.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image" Target="../media/image38.png"/><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26.png"/><Relationship Id="rId5" Type="http://schemas.openxmlformats.org/officeDocument/2006/relationships/image" Target="../media/image13.png"/><Relationship Id="rId15" Type="http://schemas.openxmlformats.org/officeDocument/2006/relationships/image" Target="../media/image45.png"/><Relationship Id="rId23" Type="http://schemas.openxmlformats.org/officeDocument/2006/relationships/image" Target="../media/image53.png"/><Relationship Id="rId10" Type="http://schemas.openxmlformats.org/officeDocument/2006/relationships/image" Target="../media/image18.png"/><Relationship Id="rId19" Type="http://schemas.openxmlformats.org/officeDocument/2006/relationships/image" Target="../media/image49.png"/><Relationship Id="rId4" Type="http://schemas.openxmlformats.org/officeDocument/2006/relationships/image" Target="../media/image8.png"/><Relationship Id="rId9" Type="http://schemas.openxmlformats.org/officeDocument/2006/relationships/image" Target="../media/image17.png"/><Relationship Id="rId14" Type="http://schemas.openxmlformats.org/officeDocument/2006/relationships/image" Target="../media/image44.png"/><Relationship Id="rId22"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9.png"/><Relationship Id="rId3" Type="http://schemas.openxmlformats.org/officeDocument/2006/relationships/image" Target="../media/image24.jpg"/><Relationship Id="rId7" Type="http://schemas.openxmlformats.org/officeDocument/2006/relationships/image" Target="../media/image15.png"/><Relationship Id="rId12"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25.png"/><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60.png"/><Relationship Id="rId3" Type="http://schemas.openxmlformats.org/officeDocument/2006/relationships/image" Target="../media/image54.png"/><Relationship Id="rId21" Type="http://schemas.openxmlformats.org/officeDocument/2006/relationships/image" Target="../media/image63.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59.png"/><Relationship Id="rId2" Type="http://schemas.openxmlformats.org/officeDocument/2006/relationships/notesSlide" Target="../notesSlides/notesSlide8.xml"/><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25.png"/><Relationship Id="rId11" Type="http://schemas.openxmlformats.org/officeDocument/2006/relationships/image" Target="../media/image17.png"/><Relationship Id="rId5" Type="http://schemas.openxmlformats.org/officeDocument/2006/relationships/image" Target="../media/image56.jpeg"/><Relationship Id="rId15" Type="http://schemas.openxmlformats.org/officeDocument/2006/relationships/image" Target="../media/image57.png"/><Relationship Id="rId10" Type="http://schemas.openxmlformats.org/officeDocument/2006/relationships/image" Target="../media/image16.png"/><Relationship Id="rId19"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15.png"/><Relationship Id="rId14" Type="http://schemas.openxmlformats.org/officeDocument/2006/relationships/image" Target="../media/image9.png"/><Relationship Id="rId22"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twinkl.co.uk/resources/planit-history-primary-teaching-resources/planit-history-primary-teaching-resources-uks2/planit-history-primary-teaching-resources-uks2-ancient-greece"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
        <p:cNvGrpSpPr/>
        <p:nvPr/>
      </p:nvGrpSpPr>
      <p:grpSpPr>
        <a:xfrm>
          <a:off x="0" y="0"/>
          <a:ext cx="0" cy="0"/>
          <a:chOff x="0" y="0"/>
          <a:chExt cx="0" cy="0"/>
        </a:xfrm>
      </p:grpSpPr>
      <p:sp>
        <p:nvSpPr>
          <p:cNvPr id="27" name="Google Shape;27;p1"/>
          <p:cNvSpPr/>
          <p:nvPr/>
        </p:nvSpPr>
        <p:spPr>
          <a:xfrm>
            <a:off x="461962" y="616556"/>
            <a:ext cx="8220075" cy="652318"/>
          </a:xfrm>
          <a:prstGeom prst="roundRect">
            <a:avLst>
              <a:gd name="adj" fmla="val 9641"/>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Clr>
                <a:schemeClr val="accent1"/>
              </a:buClr>
              <a:buSzPts val="2800"/>
              <a:buFont typeface="Roboto"/>
              <a:buNone/>
            </a:pPr>
            <a:r>
              <a:rPr lang="en-GB" sz="2800" b="1" i="0" u="none" strike="noStrike" cap="none">
                <a:solidFill>
                  <a:schemeClr val="accent1"/>
                </a:solidFill>
                <a:latin typeface="Roboto"/>
                <a:ea typeface="Roboto"/>
                <a:cs typeface="Roboto"/>
                <a:sym typeface="Roboto"/>
              </a:rPr>
              <a:t>Disclaimer/s</a:t>
            </a:r>
            <a:endParaRPr/>
          </a:p>
        </p:txBody>
      </p:sp>
      <p:grpSp>
        <p:nvGrpSpPr>
          <p:cNvPr id="28" name="Google Shape;28;p1"/>
          <p:cNvGrpSpPr/>
          <p:nvPr/>
        </p:nvGrpSpPr>
        <p:grpSpPr>
          <a:xfrm>
            <a:off x="748599" y="1479851"/>
            <a:ext cx="7644513" cy="2295228"/>
            <a:chOff x="743837" y="1344834"/>
            <a:chExt cx="7644513" cy="2295228"/>
          </a:xfrm>
        </p:grpSpPr>
        <p:sp>
          <p:nvSpPr>
            <p:cNvPr id="29" name="Google Shape;29;p1"/>
            <p:cNvSpPr/>
            <p:nvPr/>
          </p:nvSpPr>
          <p:spPr>
            <a:xfrm>
              <a:off x="743837" y="1344834"/>
              <a:ext cx="1266195"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GB" sz="1600" b="1" i="0" u="none" strike="noStrike" cap="none">
                  <a:solidFill>
                    <a:schemeClr val="lt1"/>
                  </a:solidFill>
                  <a:latin typeface="Roboto"/>
                  <a:ea typeface="Roboto"/>
                  <a:cs typeface="Roboto"/>
                  <a:sym typeface="Roboto"/>
                </a:rPr>
                <a:t>Animations</a:t>
              </a:r>
              <a:endParaRPr/>
            </a:p>
          </p:txBody>
        </p:sp>
        <p:sp>
          <p:nvSpPr>
            <p:cNvPr id="30" name="Google Shape;30;p1"/>
            <p:cNvSpPr/>
            <p:nvPr/>
          </p:nvSpPr>
          <p:spPr>
            <a:xfrm>
              <a:off x="755650" y="1618794"/>
              <a:ext cx="7632700" cy="2021268"/>
            </a:xfrm>
            <a:prstGeom prst="rect">
              <a:avLst/>
            </a:prstGeom>
            <a:no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GB" sz="1400" b="0" i="0" u="none" strike="noStrike" cap="none" dirty="0">
                  <a:solidFill>
                    <a:schemeClr val="dk1"/>
                  </a:solidFill>
                  <a:latin typeface="Roboto"/>
                  <a:ea typeface="Roboto"/>
                  <a:cs typeface="Roboto"/>
                  <a:sym typeface="Roboto"/>
                </a:rPr>
                <a:t>This resource has been designed with animations to make it as fun and engaging as possible. To view the content in the correct formatting, please view the PowerPoint in ‘slide show mode’. This takes you from desktop to presentation mode. If you view the slides out of ‘slide show mode’, you may find that some of the text and images overlap each other and/or are difficult to read. </a:t>
              </a:r>
              <a:endParaRPr dirty="0"/>
            </a:p>
            <a:p>
              <a:pPr marL="0" marR="0" lvl="0" indent="0" algn="l" rtl="0">
                <a:spcBef>
                  <a:spcPts val="600"/>
                </a:spcBef>
                <a:spcAft>
                  <a:spcPts val="0"/>
                </a:spcAft>
                <a:buNone/>
              </a:pPr>
              <a:r>
                <a:rPr lang="en-GB" sz="1400" b="0" i="0" u="none" strike="noStrike" cap="none" dirty="0">
                  <a:solidFill>
                    <a:schemeClr val="dk1"/>
                  </a:solidFill>
                  <a:latin typeface="Roboto"/>
                  <a:ea typeface="Roboto"/>
                  <a:cs typeface="Roboto"/>
                  <a:sym typeface="Roboto"/>
                </a:rPr>
                <a:t>To enter slide show mode, go to the </a:t>
              </a:r>
              <a:r>
                <a:rPr lang="en-GB" sz="1400" b="1" i="0" u="none" strike="noStrike" cap="none" dirty="0">
                  <a:solidFill>
                    <a:schemeClr val="dk1"/>
                  </a:solidFill>
                  <a:latin typeface="Roboto"/>
                  <a:ea typeface="Roboto"/>
                  <a:cs typeface="Roboto"/>
                  <a:sym typeface="Roboto"/>
                </a:rPr>
                <a:t>slide show menu tab </a:t>
              </a:r>
              <a:r>
                <a:rPr lang="en-GB" sz="1400" b="0" i="0" u="none" strike="noStrike" cap="none" dirty="0">
                  <a:solidFill>
                    <a:schemeClr val="dk1"/>
                  </a:solidFill>
                  <a:latin typeface="Roboto"/>
                  <a:ea typeface="Roboto"/>
                  <a:cs typeface="Roboto"/>
                  <a:sym typeface="Roboto"/>
                </a:rPr>
                <a:t>and select either </a:t>
              </a:r>
              <a:r>
                <a:rPr lang="en-GB" sz="1400" b="1" i="0" u="none" strike="noStrike" cap="none" dirty="0">
                  <a:solidFill>
                    <a:schemeClr val="dk1"/>
                  </a:solidFill>
                  <a:latin typeface="Roboto"/>
                  <a:ea typeface="Roboto"/>
                  <a:cs typeface="Roboto"/>
                  <a:sym typeface="Roboto"/>
                </a:rPr>
                <a:t>from beginning</a:t>
              </a:r>
              <a:r>
                <a:rPr lang="en-GB" sz="1400" b="0" i="0" u="none" strike="noStrike" cap="none" dirty="0">
                  <a:solidFill>
                    <a:schemeClr val="dk1"/>
                  </a:solidFill>
                  <a:latin typeface="Roboto"/>
                  <a:ea typeface="Roboto"/>
                  <a:cs typeface="Roboto"/>
                  <a:sym typeface="Roboto"/>
                </a:rPr>
                <a:t> </a:t>
              </a:r>
              <a:r>
                <a:rPr lang="en-GB" sz="1400" b="1" i="0" u="none" strike="noStrike" cap="none" dirty="0">
                  <a:solidFill>
                    <a:schemeClr val="dk1"/>
                  </a:solidFill>
                  <a:latin typeface="Roboto"/>
                  <a:ea typeface="Roboto"/>
                  <a:cs typeface="Roboto"/>
                  <a:sym typeface="Roboto"/>
                </a:rPr>
                <a:t>or from current slide</a:t>
              </a:r>
              <a:r>
                <a:rPr lang="en-GB" sz="1400" b="0" i="0" u="none" strike="noStrike" cap="none" dirty="0">
                  <a:solidFill>
                    <a:schemeClr val="dk1"/>
                  </a:solidFill>
                  <a:latin typeface="Roboto"/>
                  <a:ea typeface="Roboto"/>
                  <a:cs typeface="Roboto"/>
                  <a:sym typeface="Roboto"/>
                </a:rPr>
                <a:t>.</a:t>
              </a:r>
              <a:endParaRPr dirty="0"/>
            </a:p>
          </p:txBody>
        </p:sp>
      </p:grpSp>
      <p:sp>
        <p:nvSpPr>
          <p:cNvPr id="31" name="Google Shape;31;p1"/>
          <p:cNvSpPr/>
          <p:nvPr/>
        </p:nvSpPr>
        <p:spPr>
          <a:xfrm>
            <a:off x="748598" y="1172074"/>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0" i="0" u="none" strike="noStrike" cap="none">
                <a:solidFill>
                  <a:schemeClr val="dk1"/>
                </a:solidFill>
                <a:latin typeface="Roboto"/>
                <a:ea typeface="Roboto"/>
                <a:cs typeface="Roboto"/>
                <a:sym typeface="Roboto"/>
              </a:rPr>
              <a:t>We hope you find the information on our website and resources useful. </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7924"/>
            <a:ext cx="9143999" cy="6881348"/>
          </a:xfrm>
          <a:prstGeom prst="rect">
            <a:avLst/>
          </a:prstGeom>
        </p:spPr>
      </p:pic>
      <p:sp>
        <p:nvSpPr>
          <p:cNvPr id="7" name="TextBox 6"/>
          <p:cNvSpPr txBox="1"/>
          <p:nvPr/>
        </p:nvSpPr>
        <p:spPr>
          <a:xfrm>
            <a:off x="2071076" y="6384006"/>
            <a:ext cx="4994031" cy="369332"/>
          </a:xfrm>
          <a:prstGeom prst="rect">
            <a:avLst/>
          </a:prstGeom>
          <a:noFill/>
        </p:spPr>
        <p:txBody>
          <a:bodyPr wrap="square" rtlCol="0" anchor="ctr">
            <a:spAutoFit/>
          </a:bodyPr>
          <a:lstStyle/>
          <a:p>
            <a:pPr algn="ctr"/>
            <a:r>
              <a:rPr lang="en-GB" dirty="0">
                <a:solidFill>
                  <a:schemeClr val="bg1"/>
                </a:solidFill>
                <a:latin typeface="Roboto" panose="02000000000000000000" pitchFamily="2" charset="0"/>
              </a:rPr>
              <a:t>Year One</a:t>
            </a:r>
          </a:p>
        </p:txBody>
      </p:sp>
      <p:sp>
        <p:nvSpPr>
          <p:cNvPr id="4" name="Rectangle 3"/>
          <p:cNvSpPr/>
          <p:nvPr/>
        </p:nvSpPr>
        <p:spPr>
          <a:xfrm>
            <a:off x="0" y="6251423"/>
            <a:ext cx="9144000" cy="612000"/>
          </a:xfrm>
          <a:prstGeom prst="rect">
            <a:avLst/>
          </a:prstGeom>
          <a:solidFill>
            <a:srgbClr val="EE7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winkl" pitchFamily="2" charset="0"/>
            </a:endParaRPr>
          </a:p>
        </p:txBody>
      </p:sp>
      <p:cxnSp>
        <p:nvCxnSpPr>
          <p:cNvPr id="6" name="Straight Connector 5"/>
          <p:cNvCxnSpPr/>
          <p:nvPr/>
        </p:nvCxnSpPr>
        <p:spPr>
          <a:xfrm>
            <a:off x="0" y="6251423"/>
            <a:ext cx="9261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857089" y="6464797"/>
            <a:ext cx="3422002" cy="207749"/>
          </a:xfrm>
          <a:prstGeom prst="rect">
            <a:avLst/>
          </a:prstGeom>
          <a:noFill/>
        </p:spPr>
        <p:txBody>
          <a:bodyPr wrap="square" lIns="0" tIns="0" rIns="0" bIns="0" rtlCol="0" anchor="ctr" anchorCtr="1">
            <a:noAutofit/>
          </a:bodyPr>
          <a:lstStyle/>
          <a:p>
            <a:r>
              <a:rPr lang="en-GB" sz="800" dirty="0">
                <a:solidFill>
                  <a:schemeClr val="bg1"/>
                </a:solidFill>
                <a:latin typeface="Roboto" panose="02000000000000000000" pitchFamily="2" charset="0"/>
                <a:cs typeface="Arial" panose="020B0604020202020204" pitchFamily="34" charset="0"/>
              </a:rPr>
              <a:t>History | Ancient Greece | Who Were the Ancient Greeks? | Lesson 1</a:t>
            </a:r>
          </a:p>
        </p:txBody>
      </p:sp>
      <p:sp>
        <p:nvSpPr>
          <p:cNvPr id="17" name="Text Placeholder 16"/>
          <p:cNvSpPr>
            <a:spLocks noGrp="1"/>
          </p:cNvSpPr>
          <p:nvPr>
            <p:ph type="body" sz="quarter" idx="4294967295"/>
          </p:nvPr>
        </p:nvSpPr>
        <p:spPr>
          <a:xfrm>
            <a:off x="1654969" y="3048333"/>
            <a:ext cx="5834062" cy="543989"/>
          </a:xfrm>
        </p:spPr>
        <p:txBody>
          <a:bodyPr anchor="ctr">
            <a:noAutofit/>
          </a:bodyPr>
          <a:lstStyle/>
          <a:p>
            <a:pPr marL="0" indent="0" algn="ctr">
              <a:buNone/>
            </a:pPr>
            <a:r>
              <a:rPr lang="en-GB" sz="2800" dirty="0">
                <a:solidFill>
                  <a:schemeClr val="bg1"/>
                </a:solidFill>
                <a:latin typeface="Roboto" panose="02000000000000000000" pitchFamily="2" charset="0"/>
                <a:cs typeface="Arial" panose="020B0604020202020204" pitchFamily="34" charset="0"/>
              </a:rPr>
              <a:t>Ancient Greece</a:t>
            </a:r>
          </a:p>
        </p:txBody>
      </p:sp>
      <p:sp>
        <p:nvSpPr>
          <p:cNvPr id="18" name="Title 17"/>
          <p:cNvSpPr>
            <a:spLocks noGrp="1"/>
          </p:cNvSpPr>
          <p:nvPr>
            <p:ph type="title" idx="4294967295"/>
          </p:nvPr>
        </p:nvSpPr>
        <p:spPr>
          <a:xfrm>
            <a:off x="539750" y="2359034"/>
            <a:ext cx="8064500" cy="655294"/>
          </a:xfrm>
        </p:spPr>
        <p:txBody>
          <a:bodyPr>
            <a:noAutofit/>
          </a:bodyPr>
          <a:lstStyle/>
          <a:p>
            <a:r>
              <a:rPr lang="en-GB" sz="4800" dirty="0">
                <a:solidFill>
                  <a:schemeClr val="bg1"/>
                </a:solidFill>
                <a:latin typeface="Roboto" panose="02000000000000000000" pitchFamily="2" charset="0"/>
                <a:cs typeface="Arial" panose="020B0604020202020204" pitchFamily="34" charset="0"/>
              </a:rPr>
              <a:t>History</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64823" y="982608"/>
            <a:ext cx="1614353" cy="1071343"/>
          </a:xfrm>
          <a:prstGeom prst="rect">
            <a:avLst/>
          </a:prstGeom>
        </p:spPr>
      </p:pic>
    </p:spTree>
    <p:extLst>
      <p:ext uri="{BB962C8B-B14F-4D97-AF65-F5344CB8AC3E}">
        <p14:creationId xmlns:p14="http://schemas.microsoft.com/office/powerpoint/2010/main" val="655612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hlinkClick r:id="rId2"/>
            <a:extLst>
              <a:ext uri="{FF2B5EF4-FFF2-40B4-BE49-F238E27FC236}">
                <a16:creationId xmlns:a16="http://schemas.microsoft.com/office/drawing/2014/main" id="{20DB9BAB-B3C5-4297-A7AD-DAC3793F22D9}"/>
              </a:ext>
            </a:extLst>
          </p:cNvPr>
          <p:cNvSpPr txBox="1"/>
          <p:nvPr/>
        </p:nvSpPr>
        <p:spPr>
          <a:xfrm>
            <a:off x="174172" y="5965371"/>
            <a:ext cx="957943" cy="772885"/>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211886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4"/>
          <p:cNvSpPr/>
          <p:nvPr/>
        </p:nvSpPr>
        <p:spPr>
          <a:xfrm>
            <a:off x="755650" y="1399715"/>
            <a:ext cx="7632700" cy="615553"/>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2000" dirty="0">
                <a:solidFill>
                  <a:schemeClr val="dk1"/>
                </a:solidFill>
                <a:latin typeface="Twinkl" pitchFamily="2" charset="77"/>
                <a:sym typeface="Arial"/>
              </a:rPr>
              <a:t>You will spot question marks at certain points in </a:t>
            </a:r>
            <a:br>
              <a:rPr lang="en-GB" sz="2000" dirty="0">
                <a:solidFill>
                  <a:schemeClr val="dk1"/>
                </a:solidFill>
                <a:latin typeface="Twinkl" pitchFamily="2" charset="77"/>
                <a:sym typeface="Arial"/>
              </a:rPr>
            </a:br>
            <a:r>
              <a:rPr lang="en-GB" sz="2000" dirty="0">
                <a:solidFill>
                  <a:schemeClr val="dk1"/>
                </a:solidFill>
                <a:latin typeface="Twinkl" pitchFamily="2" charset="77"/>
                <a:sym typeface="Arial"/>
              </a:rPr>
              <a:t>this </a:t>
            </a:r>
            <a:r>
              <a:rPr lang="en-GB" sz="2000" b="1" dirty="0">
                <a:solidFill>
                  <a:srgbClr val="00B0F0"/>
                </a:solidFill>
                <a:latin typeface="Twinkl" pitchFamily="2" charset="77"/>
                <a:sym typeface="Arial"/>
              </a:rPr>
              <a:t>Lesson Presentation</a:t>
            </a:r>
            <a:r>
              <a:rPr lang="en-GB" sz="2000" dirty="0">
                <a:solidFill>
                  <a:schemeClr val="dk1"/>
                </a:solidFill>
                <a:latin typeface="Twinkl" pitchFamily="2" charset="77"/>
                <a:sym typeface="Arial"/>
              </a:rPr>
              <a:t>. </a:t>
            </a:r>
            <a:endParaRPr dirty="0">
              <a:latin typeface="Twinkl" pitchFamily="2" charset="77"/>
            </a:endParaRPr>
          </a:p>
        </p:txBody>
      </p:sp>
      <p:sp>
        <p:nvSpPr>
          <p:cNvPr id="54" name="Google Shape;54;p4"/>
          <p:cNvSpPr txBox="1"/>
          <p:nvPr/>
        </p:nvSpPr>
        <p:spPr>
          <a:xfrm>
            <a:off x="755650" y="736152"/>
            <a:ext cx="76327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Twinkl" pitchFamily="2" charset="77"/>
                <a:sym typeface="Arial"/>
              </a:rPr>
              <a:t>Question Marks</a:t>
            </a:r>
            <a:endParaRPr dirty="0">
              <a:latin typeface="Twinkl" pitchFamily="2" charset="77"/>
            </a:endParaRPr>
          </a:p>
        </p:txBody>
      </p:sp>
      <p:grpSp>
        <p:nvGrpSpPr>
          <p:cNvPr id="55" name="Google Shape;55;p4"/>
          <p:cNvGrpSpPr/>
          <p:nvPr/>
        </p:nvGrpSpPr>
        <p:grpSpPr>
          <a:xfrm>
            <a:off x="747405" y="2268318"/>
            <a:ext cx="7630687" cy="1758933"/>
            <a:chOff x="747405" y="2322108"/>
            <a:chExt cx="7630687" cy="1758933"/>
          </a:xfrm>
        </p:grpSpPr>
        <p:sp>
          <p:nvSpPr>
            <p:cNvPr id="56" name="Google Shape;56;p4"/>
            <p:cNvSpPr/>
            <p:nvPr/>
          </p:nvSpPr>
          <p:spPr>
            <a:xfrm>
              <a:off x="765908" y="2322108"/>
              <a:ext cx="7612184" cy="1758933"/>
            </a:xfrm>
            <a:prstGeom prst="rect">
              <a:avLst/>
            </a:prstGeom>
            <a:solidFill>
              <a:schemeClr val="lt1"/>
            </a:solidFill>
            <a:ln w="28575" cap="flat" cmpd="sng">
              <a:solidFill>
                <a:srgbClr val="3352A8"/>
              </a:solidFill>
              <a:prstDash val="solid"/>
              <a:miter lim="800000"/>
              <a:headEnd type="none" w="sm" len="sm"/>
              <a:tailEnd type="none" w="sm" len="sm"/>
            </a:ln>
          </p:spPr>
          <p:txBody>
            <a:bodyPr spcFirstLastPara="1" wrap="square" lIns="180000" tIns="180000" rIns="180000" bIns="144000" anchor="ctr" anchorCtr="0">
              <a:noAutofit/>
            </a:bodyPr>
            <a:lstStyle/>
            <a:p>
              <a:pPr marL="0" marR="0" lvl="0" indent="0" algn="ctr" rtl="0">
                <a:spcBef>
                  <a:spcPts val="0"/>
                </a:spcBef>
                <a:spcAft>
                  <a:spcPts val="0"/>
                </a:spcAft>
                <a:buNone/>
              </a:pPr>
              <a:endParaRPr sz="2000">
                <a:solidFill>
                  <a:schemeClr val="lt1"/>
                </a:solidFill>
                <a:latin typeface="Twinkl" pitchFamily="2" charset="77"/>
                <a:sym typeface="Arial"/>
              </a:endParaRPr>
            </a:p>
          </p:txBody>
        </p:sp>
        <p:sp>
          <p:nvSpPr>
            <p:cNvPr id="57" name="Google Shape;57;p4"/>
            <p:cNvSpPr/>
            <p:nvPr/>
          </p:nvSpPr>
          <p:spPr>
            <a:xfrm>
              <a:off x="747405" y="2854955"/>
              <a:ext cx="5911323" cy="707886"/>
            </a:xfrm>
            <a:prstGeom prst="rect">
              <a:avLst/>
            </a:prstGeom>
            <a:noFill/>
            <a:ln>
              <a:noFill/>
            </a:ln>
          </p:spPr>
          <p:txBody>
            <a:bodyPr spcFirstLastPara="1" wrap="square" lIns="180000" tIns="45700" rIns="180000"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GB" sz="2000" b="1">
                  <a:solidFill>
                    <a:schemeClr val="dk1"/>
                  </a:solidFill>
                  <a:latin typeface="Twinkl" pitchFamily="2" charset="77"/>
                  <a:sym typeface="Arial"/>
                </a:rPr>
                <a:t>Clicking the question marks </a:t>
              </a:r>
              <a:br>
                <a:rPr lang="en-GB" sz="2000" b="1">
                  <a:solidFill>
                    <a:schemeClr val="dk1"/>
                  </a:solidFill>
                  <a:latin typeface="Twinkl" pitchFamily="2" charset="77"/>
                  <a:sym typeface="Arial"/>
                </a:rPr>
              </a:br>
              <a:r>
                <a:rPr lang="en-GB" sz="2000" b="1">
                  <a:solidFill>
                    <a:schemeClr val="dk1"/>
                  </a:solidFill>
                  <a:latin typeface="Twinkl" pitchFamily="2" charset="77"/>
                  <a:sym typeface="Arial"/>
                </a:rPr>
                <a:t>will bring up key questions.</a:t>
              </a:r>
              <a:endParaRPr>
                <a:latin typeface="Twinkl" pitchFamily="2" charset="77"/>
              </a:endParaRPr>
            </a:p>
          </p:txBody>
        </p:sp>
      </p:grpSp>
      <p:sp>
        <p:nvSpPr>
          <p:cNvPr id="58" name="Google Shape;58;p4"/>
          <p:cNvSpPr/>
          <p:nvPr/>
        </p:nvSpPr>
        <p:spPr>
          <a:xfrm>
            <a:off x="755649" y="4280301"/>
            <a:ext cx="7632701" cy="833663"/>
          </a:xfrm>
          <a:prstGeom prst="rect">
            <a:avLst/>
          </a:prstGeom>
          <a:solidFill>
            <a:srgbClr val="B8CA4F"/>
          </a:solidFill>
          <a:ln>
            <a:noFill/>
          </a:ln>
        </p:spPr>
        <p:txBody>
          <a:bodyPr spcFirstLastPara="1" wrap="square" lIns="108000" tIns="108000" rIns="108000" bIns="108000" anchor="t" anchorCtr="0">
            <a:spAutoFit/>
          </a:bodyPr>
          <a:lstStyle/>
          <a:p>
            <a:pPr marL="0" marR="0" lvl="0" indent="0" algn="ctr" rtl="0">
              <a:spcBef>
                <a:spcPts val="0"/>
              </a:spcBef>
              <a:spcAft>
                <a:spcPts val="0"/>
              </a:spcAft>
              <a:buNone/>
            </a:pPr>
            <a:r>
              <a:rPr lang="en-GB" sz="2000">
                <a:solidFill>
                  <a:schemeClr val="dk1"/>
                </a:solidFill>
                <a:latin typeface="Twinkl" pitchFamily="2" charset="77"/>
                <a:sym typeface="Arial"/>
              </a:rPr>
              <a:t>The assessment questions that appear will enable you to check your understanding against the lesson aim and success criteria.</a:t>
            </a:r>
            <a:endParaRPr>
              <a:latin typeface="Twinkl" pitchFamily="2" charset="77"/>
            </a:endParaRPr>
          </a:p>
        </p:txBody>
      </p:sp>
      <p:pic>
        <p:nvPicPr>
          <p:cNvPr id="59" name="Google Shape;59;p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288418" y="2498047"/>
            <a:ext cx="1312121" cy="131212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755648" y="3158797"/>
            <a:ext cx="7632702" cy="387798"/>
          </a:xfrm>
          <a:prstGeom prst="rect">
            <a:avLst/>
          </a:prstGeom>
        </p:spPr>
        <p:txBody>
          <a:bodyPr wrap="square" lIns="0" tIns="0" rIns="0" bIns="0" anchor="ctr" anchorCtr="1">
            <a:spAutoFit/>
          </a:bodyPr>
          <a:lstStyle>
            <a:lvl1pPr algn="l" defTabSz="914400" rtl="0" eaLnBrk="1" latinLnBrk="0" hangingPunct="1">
              <a:lnSpc>
                <a:spcPct val="90000"/>
              </a:lnSpc>
              <a:spcBef>
                <a:spcPct val="0"/>
              </a:spcBef>
              <a:buNone/>
              <a:defRPr sz="4000" b="1" kern="1200">
                <a:solidFill>
                  <a:schemeClr val="tx1"/>
                </a:solidFill>
                <a:latin typeface="Twinkl" panose="02000603050000020003" pitchFamily="50" charset="0"/>
                <a:ea typeface="+mj-ea"/>
                <a:cs typeface="+mj-cs"/>
              </a:defRPr>
            </a:lvl1pPr>
          </a:lstStyle>
          <a:p>
            <a:r>
              <a:rPr lang="en-US" sz="2800" dirty="0">
                <a:latin typeface="+mn-lt"/>
              </a:rPr>
              <a:t>Success Criteria</a:t>
            </a:r>
          </a:p>
        </p:txBody>
      </p:sp>
      <p:sp>
        <p:nvSpPr>
          <p:cNvPr id="12" name="Title 1"/>
          <p:cNvSpPr txBox="1">
            <a:spLocks/>
          </p:cNvSpPr>
          <p:nvPr/>
        </p:nvSpPr>
        <p:spPr>
          <a:xfrm>
            <a:off x="755648" y="674900"/>
            <a:ext cx="7632702" cy="387798"/>
          </a:xfrm>
          <a:prstGeom prst="rect">
            <a:avLst/>
          </a:prstGeom>
        </p:spPr>
        <p:txBody>
          <a:bodyPr wrap="square" lIns="0" tIns="0" rIns="0" bIns="0" anchor="ctr" anchorCtr="1">
            <a:spAutoFit/>
          </a:bodyPr>
          <a:lstStyle>
            <a:lvl1pPr algn="l" defTabSz="914400" rtl="0" eaLnBrk="1" latinLnBrk="0" hangingPunct="1">
              <a:lnSpc>
                <a:spcPct val="90000"/>
              </a:lnSpc>
              <a:spcBef>
                <a:spcPct val="0"/>
              </a:spcBef>
              <a:buNone/>
              <a:defRPr sz="4000" b="1" kern="1200">
                <a:solidFill>
                  <a:schemeClr val="tx1"/>
                </a:solidFill>
                <a:latin typeface="Twinkl" panose="02000603050000020003" pitchFamily="50" charset="0"/>
                <a:ea typeface="+mj-ea"/>
                <a:cs typeface="+mj-cs"/>
              </a:defRPr>
            </a:lvl1pPr>
          </a:lstStyle>
          <a:p>
            <a:r>
              <a:rPr lang="en-US" sz="2800" dirty="0">
                <a:latin typeface="+mn-lt"/>
              </a:rPr>
              <a:t>Aim</a:t>
            </a:r>
          </a:p>
        </p:txBody>
      </p:sp>
      <p:sp>
        <p:nvSpPr>
          <p:cNvPr id="4" name="Rectangle 3"/>
          <p:cNvSpPr/>
          <p:nvPr/>
        </p:nvSpPr>
        <p:spPr>
          <a:xfrm>
            <a:off x="755650" y="972725"/>
            <a:ext cx="7632700" cy="386054"/>
          </a:xfrm>
          <a:prstGeom prst="rect">
            <a:avLst/>
          </a:prstGeom>
        </p:spPr>
        <p:txBody>
          <a:bodyPr wrap="square" lIns="0" tIns="108000" rIns="0" bIns="0">
            <a:spAutoFit/>
          </a:bodyPr>
          <a:lstStyle/>
          <a:p>
            <a:pPr marL="285750" indent="-285750">
              <a:spcAft>
                <a:spcPts val="1000"/>
              </a:spcAft>
              <a:buFont typeface="Arial" panose="020B0604020202020204" pitchFamily="34" charset="0"/>
              <a:buChar char="•"/>
            </a:pPr>
            <a:r>
              <a:rPr lang="en-GB" dirty="0"/>
              <a:t>To explore some of the key events during the ancient Greek period. </a:t>
            </a:r>
          </a:p>
        </p:txBody>
      </p:sp>
      <p:sp>
        <p:nvSpPr>
          <p:cNvPr id="13" name="Rectangle 12"/>
          <p:cNvSpPr/>
          <p:nvPr/>
        </p:nvSpPr>
        <p:spPr>
          <a:xfrm>
            <a:off x="755648" y="3457575"/>
            <a:ext cx="7632702" cy="1750530"/>
          </a:xfrm>
          <a:prstGeom prst="rect">
            <a:avLst/>
          </a:prstGeom>
        </p:spPr>
        <p:txBody>
          <a:bodyPr wrap="square" lIns="0" tIns="108000" rIns="0" bIns="0">
            <a:spAutoFit/>
          </a:bodyPr>
          <a:lstStyle/>
          <a:p>
            <a:pPr marL="285750" indent="-285750">
              <a:spcAft>
                <a:spcPts val="1000"/>
              </a:spcAft>
              <a:buFont typeface="Arial" panose="020B0604020202020204" pitchFamily="34" charset="0"/>
              <a:buChar char="•"/>
            </a:pPr>
            <a:r>
              <a:rPr lang="en-GB" dirty="0"/>
              <a:t>I can use and understand the terms ‘trade’, ‘civilisation’ and ‘chronologically’. </a:t>
            </a:r>
          </a:p>
          <a:p>
            <a:pPr marL="285750" indent="-285750">
              <a:spcAft>
                <a:spcPts val="1000"/>
              </a:spcAft>
              <a:buFont typeface="Arial" panose="020B0604020202020204" pitchFamily="34" charset="0"/>
              <a:buChar char="•"/>
            </a:pPr>
            <a:r>
              <a:rPr lang="en-GB" dirty="0"/>
              <a:t>I can discuss when the ancient Greek period was in relation to other periods in world history. </a:t>
            </a:r>
          </a:p>
          <a:p>
            <a:pPr marL="285750" indent="-285750">
              <a:spcAft>
                <a:spcPts val="1000"/>
              </a:spcAft>
              <a:buFont typeface="Arial" panose="020B0604020202020204" pitchFamily="34" charset="0"/>
              <a:buChar char="•"/>
            </a:pPr>
            <a:r>
              <a:rPr lang="en-GB" dirty="0"/>
              <a:t>I can order key events chronologically during a period in history.</a:t>
            </a:r>
          </a:p>
        </p:txBody>
      </p:sp>
    </p:spTree>
    <p:extLst>
      <p:ext uri="{BB962C8B-B14F-4D97-AF65-F5344CB8AC3E}">
        <p14:creationId xmlns:p14="http://schemas.microsoft.com/office/powerpoint/2010/main" val="44728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04312E3C-B4C6-411B-89DD-13C06A525C0E}"/>
              </a:ext>
            </a:extLst>
          </p:cNvPr>
          <p:cNvPicPr>
            <a:picLocks noChangeAspect="1"/>
          </p:cNvPicPr>
          <p:nvPr/>
        </p:nvPicPr>
        <p:blipFill rotWithShape="1">
          <a:blip r:embed="rId2">
            <a:extLst>
              <a:ext uri="{28A0092B-C50C-407E-A947-70E740481C1C}">
                <a14:useLocalDpi xmlns:a14="http://schemas.microsoft.com/office/drawing/2010/main"/>
              </a:ext>
            </a:extLst>
          </a:blip>
          <a:srcRect l="33396" t="15581" r="38495" b="53561"/>
          <a:stretch/>
        </p:blipFill>
        <p:spPr>
          <a:xfrm>
            <a:off x="449262" y="428559"/>
            <a:ext cx="8241693" cy="5998367"/>
          </a:xfrm>
          <a:prstGeom prst="roundRect">
            <a:avLst>
              <a:gd name="adj" fmla="val 2729"/>
            </a:avLst>
          </a:prstGeom>
          <a:ln w="28575">
            <a:solidFill>
              <a:srgbClr val="E4C000"/>
            </a:solidFill>
          </a:ln>
        </p:spPr>
      </p:pic>
      <p:sp>
        <p:nvSpPr>
          <p:cNvPr id="17" name="Rectangle: Top Corners Rounded 16">
            <a:extLst>
              <a:ext uri="{FF2B5EF4-FFF2-40B4-BE49-F238E27FC236}">
                <a16:creationId xmlns:a16="http://schemas.microsoft.com/office/drawing/2014/main" id="{FB3765B7-499E-4464-9A74-75470B229E7C}"/>
              </a:ext>
            </a:extLst>
          </p:cNvPr>
          <p:cNvSpPr/>
          <p:nvPr/>
        </p:nvSpPr>
        <p:spPr>
          <a:xfrm>
            <a:off x="450309" y="431928"/>
            <a:ext cx="8229599" cy="689848"/>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Remember It</a:t>
            </a:r>
            <a:endParaRPr lang="en-GB" sz="2800" b="1" dirty="0">
              <a:solidFill>
                <a:schemeClr val="tx1"/>
              </a:solidFill>
            </a:endParaRPr>
          </a:p>
        </p:txBody>
      </p:sp>
      <p:sp>
        <p:nvSpPr>
          <p:cNvPr id="21" name="Rectangle 20"/>
          <p:cNvSpPr/>
          <p:nvPr/>
        </p:nvSpPr>
        <p:spPr>
          <a:xfrm>
            <a:off x="435007" y="1234499"/>
            <a:ext cx="4465468" cy="895218"/>
          </a:xfrm>
          <a:prstGeom prst="rect">
            <a:avLst/>
          </a:prstGeom>
          <a:solidFill>
            <a:srgbClr val="E4C000"/>
          </a:solidFill>
        </p:spPr>
        <p:txBody>
          <a:bodyPr wrap="square" lIns="108000" tIns="108000" rIns="108000" bIns="108000" anchor="ctr" anchorCtr="0">
            <a:spAutoFit/>
          </a:bodyPr>
          <a:lstStyle/>
          <a:p>
            <a:pPr algn="r"/>
            <a:r>
              <a:rPr lang="en-GB" sz="2800" b="1" dirty="0">
                <a:solidFill>
                  <a:schemeClr val="bg1"/>
                </a:solidFill>
                <a:latin typeface="+mj-lt"/>
              </a:rPr>
              <a:t>Where Is Modern Greece?</a:t>
            </a:r>
          </a:p>
          <a:p>
            <a:pPr algn="r"/>
            <a:endParaRPr lang="en-GB" sz="1600" b="1" dirty="0">
              <a:solidFill>
                <a:schemeClr val="bg1"/>
              </a:solidFill>
              <a:latin typeface="+mj-lt"/>
            </a:endParaRPr>
          </a:p>
        </p:txBody>
      </p:sp>
      <p:sp>
        <p:nvSpPr>
          <p:cNvPr id="3" name="TextBox 2">
            <a:extLst>
              <a:ext uri="{FF2B5EF4-FFF2-40B4-BE49-F238E27FC236}">
                <a16:creationId xmlns:a16="http://schemas.microsoft.com/office/drawing/2014/main" id="{C0E80B55-A9BA-4038-9314-6C3089D09CD4}"/>
              </a:ext>
            </a:extLst>
          </p:cNvPr>
          <p:cNvSpPr txBox="1"/>
          <p:nvPr/>
        </p:nvSpPr>
        <p:spPr>
          <a:xfrm>
            <a:off x="620571" y="1737353"/>
            <a:ext cx="4156844" cy="369332"/>
          </a:xfrm>
          <a:prstGeom prst="rect">
            <a:avLst/>
          </a:prstGeom>
          <a:noFill/>
        </p:spPr>
        <p:txBody>
          <a:bodyPr wrap="square" rtlCol="0">
            <a:spAutoFit/>
          </a:bodyPr>
          <a:lstStyle/>
          <a:p>
            <a:pPr algn="ctr"/>
            <a:r>
              <a:rPr lang="en-GB" dirty="0">
                <a:solidFill>
                  <a:schemeClr val="bg1"/>
                </a:solidFill>
                <a:latin typeface="+mj-lt"/>
              </a:rPr>
              <a:t>Click on the circle to zoom.</a:t>
            </a:r>
          </a:p>
        </p:txBody>
      </p:sp>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0233" y="4600207"/>
            <a:ext cx="1877109" cy="2653466"/>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8772668" flipH="1">
            <a:off x="913695" y="5545538"/>
            <a:ext cx="482536" cy="2624926"/>
          </a:xfrm>
          <a:prstGeom prst="rect">
            <a:avLst/>
          </a:prstGeom>
        </p:spPr>
      </p:pic>
      <p:sp>
        <p:nvSpPr>
          <p:cNvPr id="16" name="greece border">
            <a:extLst>
              <a:ext uri="{FF2B5EF4-FFF2-40B4-BE49-F238E27FC236}">
                <a16:creationId xmlns:a16="http://schemas.microsoft.com/office/drawing/2014/main" id="{272782B8-7FCD-4831-9C57-B636E886E78E}"/>
              </a:ext>
            </a:extLst>
          </p:cNvPr>
          <p:cNvSpPr/>
          <p:nvPr/>
        </p:nvSpPr>
        <p:spPr>
          <a:xfrm>
            <a:off x="6010151" y="4041431"/>
            <a:ext cx="1240972" cy="1240972"/>
          </a:xfrm>
          <a:prstGeom prst="ellipse">
            <a:avLst/>
          </a:prstGeom>
          <a:noFill/>
          <a:ln w="38100">
            <a:solidFill>
              <a:srgbClr val="E4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9DEE37B7-7BDE-484C-AC2F-603834EC850C}"/>
              </a:ext>
            </a:extLst>
          </p:cNvPr>
          <p:cNvSpPr/>
          <p:nvPr/>
        </p:nvSpPr>
        <p:spPr>
          <a:xfrm>
            <a:off x="451338" y="2248079"/>
            <a:ext cx="6276034" cy="772107"/>
          </a:xfrm>
          <a:prstGeom prst="rect">
            <a:avLst/>
          </a:prstGeom>
          <a:solidFill>
            <a:srgbClr val="E4C000"/>
          </a:solidFill>
        </p:spPr>
        <p:txBody>
          <a:bodyPr wrap="square" lIns="108000" tIns="108000" rIns="108000" bIns="108000" anchor="ctr" anchorCtr="0">
            <a:spAutoFit/>
          </a:bodyPr>
          <a:lstStyle/>
          <a:p>
            <a:r>
              <a:rPr lang="en-GB" b="1" dirty="0">
                <a:solidFill>
                  <a:schemeClr val="bg1"/>
                </a:solidFill>
                <a:latin typeface="+mj-lt"/>
              </a:rPr>
              <a:t>What do you know about Greece? </a:t>
            </a:r>
          </a:p>
          <a:p>
            <a:r>
              <a:rPr lang="en-GB" dirty="0">
                <a:solidFill>
                  <a:schemeClr val="bg1"/>
                </a:solidFill>
                <a:latin typeface="+mj-lt"/>
              </a:rPr>
              <a:t>Tell your partner anything you know about modern Greece.</a:t>
            </a:r>
          </a:p>
        </p:txBody>
      </p:sp>
      <p:sp>
        <p:nvSpPr>
          <p:cNvPr id="19" name="greece CLICK">
            <a:extLst>
              <a:ext uri="{FF2B5EF4-FFF2-40B4-BE49-F238E27FC236}">
                <a16:creationId xmlns:a16="http://schemas.microsoft.com/office/drawing/2014/main" id="{D4858A18-7177-4B64-BA42-D2B00A9F0A17}"/>
              </a:ext>
            </a:extLst>
          </p:cNvPr>
          <p:cNvSpPr/>
          <p:nvPr/>
        </p:nvSpPr>
        <p:spPr>
          <a:xfrm>
            <a:off x="6115686" y="4110822"/>
            <a:ext cx="1092200" cy="1092200"/>
          </a:xfrm>
          <a:prstGeom prst="ellipse">
            <a:avLst/>
          </a:prstGeom>
          <a:solidFill>
            <a:srgbClr val="18A0D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greece border">
            <a:extLst>
              <a:ext uri="{FF2B5EF4-FFF2-40B4-BE49-F238E27FC236}">
                <a16:creationId xmlns:a16="http://schemas.microsoft.com/office/drawing/2014/main" id="{B57CF24E-1B83-41B7-93C5-68D4BE244469}"/>
              </a:ext>
            </a:extLst>
          </p:cNvPr>
          <p:cNvSpPr/>
          <p:nvPr/>
        </p:nvSpPr>
        <p:spPr>
          <a:xfrm>
            <a:off x="5973990" y="4000275"/>
            <a:ext cx="1313293" cy="1313293"/>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big pic">
            <a:extLst>
              <a:ext uri="{FF2B5EF4-FFF2-40B4-BE49-F238E27FC236}">
                <a16:creationId xmlns:a16="http://schemas.microsoft.com/office/drawing/2014/main" id="{F1A9C2FC-2E0A-429F-91FC-D568F25B2F0E}"/>
              </a:ext>
            </a:extLst>
          </p:cNvPr>
          <p:cNvGrpSpPr/>
          <p:nvPr/>
        </p:nvGrpSpPr>
        <p:grpSpPr>
          <a:xfrm>
            <a:off x="0" y="0"/>
            <a:ext cx="9144000" cy="6858000"/>
            <a:chOff x="-9394723" y="0"/>
            <a:chExt cx="9144000" cy="6858000"/>
          </a:xfrm>
        </p:grpSpPr>
        <p:sp>
          <p:nvSpPr>
            <p:cNvPr id="54" name="Rectangle 53">
              <a:extLst>
                <a:ext uri="{FF2B5EF4-FFF2-40B4-BE49-F238E27FC236}">
                  <a16:creationId xmlns:a16="http://schemas.microsoft.com/office/drawing/2014/main" id="{F9F08983-38CE-499C-BCF0-CA8189A51CAF}"/>
                </a:ext>
              </a:extLst>
            </p:cNvPr>
            <p:cNvSpPr/>
            <p:nvPr/>
          </p:nvSpPr>
          <p:spPr>
            <a:xfrm>
              <a:off x="-9394723" y="0"/>
              <a:ext cx="9144000" cy="6858000"/>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689894C-8240-46E3-A8B6-6F0791FDAEB8}"/>
                </a:ext>
              </a:extLst>
            </p:cNvPr>
            <p:cNvSpPr/>
            <p:nvPr/>
          </p:nvSpPr>
          <p:spPr>
            <a:xfrm>
              <a:off x="-9019166" y="405381"/>
              <a:ext cx="8392886" cy="5998367"/>
            </a:xfrm>
            <a:prstGeom prst="rect">
              <a:avLst/>
            </a:prstGeom>
            <a:solidFill>
              <a:schemeClr val="bg1"/>
            </a:solidFill>
            <a:ln>
              <a:solidFill>
                <a:srgbClr val="E4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descr="A picture containing dark, light&#10;&#10;Description automatically generated">
              <a:extLst>
                <a:ext uri="{FF2B5EF4-FFF2-40B4-BE49-F238E27FC236}">
                  <a16:creationId xmlns:a16="http://schemas.microsoft.com/office/drawing/2014/main" id="{AADB268C-0FD2-46F2-B0A1-1AF4EEAEC0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90772" y="675835"/>
              <a:ext cx="5336099" cy="5506330"/>
            </a:xfrm>
            <a:prstGeom prst="rect">
              <a:avLst/>
            </a:prstGeom>
          </p:spPr>
        </p:pic>
      </p:grpSp>
      <p:sp>
        <p:nvSpPr>
          <p:cNvPr id="2" name="INVISIBLE RECTANGLE">
            <a:extLst>
              <a:ext uri="{FF2B5EF4-FFF2-40B4-BE49-F238E27FC236}">
                <a16:creationId xmlns:a16="http://schemas.microsoft.com/office/drawing/2014/main" id="{B7FFF431-6613-44DE-8F86-FC4D17F8CBEB}"/>
              </a:ext>
            </a:extLst>
          </p:cNvPr>
          <p:cNvSpPr/>
          <p:nvPr/>
        </p:nvSpPr>
        <p:spPr>
          <a:xfrm>
            <a:off x="0" y="0"/>
            <a:ext cx="9144000" cy="6858000"/>
          </a:xfrm>
          <a:prstGeom prst="rect">
            <a:avLst/>
          </a:prstGeom>
          <a:solidFill>
            <a:srgbClr val="18A0D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pic CROSS">
            <a:extLst>
              <a:ext uri="{FF2B5EF4-FFF2-40B4-BE49-F238E27FC236}">
                <a16:creationId xmlns:a16="http://schemas.microsoft.com/office/drawing/2014/main" id="{838F6F6F-0016-4830-84AA-6B33257A4588}"/>
              </a:ext>
            </a:extLst>
          </p:cNvPr>
          <p:cNvSpPr/>
          <p:nvPr/>
        </p:nvSpPr>
        <p:spPr>
          <a:xfrm>
            <a:off x="8489025" y="177310"/>
            <a:ext cx="564890" cy="564890"/>
          </a:xfrm>
          <a:prstGeom prst="ellipse">
            <a:avLst/>
          </a:prstGeom>
          <a:solidFill>
            <a:schemeClr val="bg1"/>
          </a:solidFill>
          <a:ln>
            <a:solidFill>
              <a:srgbClr val="E4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rgbClr val="E4C000"/>
                </a:solidFill>
              </a:rPr>
              <a:t>X</a:t>
            </a:r>
          </a:p>
        </p:txBody>
      </p:sp>
    </p:spTree>
    <p:extLst>
      <p:ext uri="{BB962C8B-B14F-4D97-AF65-F5344CB8AC3E}">
        <p14:creationId xmlns:p14="http://schemas.microsoft.com/office/powerpoint/2010/main" val="226511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500"/>
                            </p:stCondLst>
                            <p:childTnLst>
                              <p:par>
                                <p:cTn id="14" presetID="16" presetClass="entr" presetSubtype="37"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outVertical)">
                                      <p:cBhvr>
                                        <p:cTn id="16" dur="500"/>
                                        <p:tgtEl>
                                          <p:spTgt spid="3"/>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left)">
                                      <p:cBhvr>
                                        <p:cTn id="3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45" restart="whenNotActive" fill="hold" evtFilter="cancelBubble" nodeType="interactiveSeq">
                <p:stCondLst>
                  <p:cond evt="onClick" delay="0">
                    <p:tgtEl>
                      <p:spTgt spid="56"/>
                    </p:tgtEl>
                  </p:cond>
                </p:stCondLst>
                <p:endSync evt="end" delay="0">
                  <p:rtn val="all"/>
                </p:endSync>
                <p:childTnLst>
                  <p:par>
                    <p:cTn id="46" fill="hold">
                      <p:stCondLst>
                        <p:cond delay="0"/>
                      </p:stCondLst>
                      <p:childTnLst>
                        <p:par>
                          <p:cTn id="47" fill="hold">
                            <p:stCondLst>
                              <p:cond delay="0"/>
                            </p:stCondLst>
                            <p:childTnLst>
                              <p:par>
                                <p:cTn id="48" presetID="53" presetClass="exit" presetSubtype="32" fill="hold" nodeType="clickEffect">
                                  <p:stCondLst>
                                    <p:cond delay="0"/>
                                  </p:stCondLst>
                                  <p:childTnLst>
                                    <p:anim calcmode="lin" valueType="num">
                                      <p:cBhvr>
                                        <p:cTn id="49" dur="500"/>
                                        <p:tgtEl>
                                          <p:spTgt spid="15"/>
                                        </p:tgtEl>
                                        <p:attrNameLst>
                                          <p:attrName>ppt_w</p:attrName>
                                        </p:attrNameLst>
                                      </p:cBhvr>
                                      <p:tavLst>
                                        <p:tav tm="0">
                                          <p:val>
                                            <p:strVal val="ppt_w"/>
                                          </p:val>
                                        </p:tav>
                                        <p:tav tm="100000">
                                          <p:val>
                                            <p:fltVal val="0"/>
                                          </p:val>
                                        </p:tav>
                                      </p:tavLst>
                                    </p:anim>
                                    <p:anim calcmode="lin" valueType="num">
                                      <p:cBhvr>
                                        <p:cTn id="50" dur="500"/>
                                        <p:tgtEl>
                                          <p:spTgt spid="15"/>
                                        </p:tgtEl>
                                        <p:attrNameLst>
                                          <p:attrName>ppt_h</p:attrName>
                                        </p:attrNameLst>
                                      </p:cBhvr>
                                      <p:tavLst>
                                        <p:tav tm="0">
                                          <p:val>
                                            <p:strVal val="ppt_h"/>
                                          </p:val>
                                        </p:tav>
                                        <p:tav tm="100000">
                                          <p:val>
                                            <p:fltVal val="0"/>
                                          </p:val>
                                        </p:tav>
                                      </p:tavLst>
                                    </p:anim>
                                    <p:animEffect transition="out" filter="fade">
                                      <p:cBhvr>
                                        <p:cTn id="51" dur="500"/>
                                        <p:tgtEl>
                                          <p:spTgt spid="15"/>
                                        </p:tgtEl>
                                      </p:cBhvr>
                                    </p:animEffect>
                                    <p:set>
                                      <p:cBhvr>
                                        <p:cTn id="52" dur="1" fill="hold">
                                          <p:stCondLst>
                                            <p:cond delay="499"/>
                                          </p:stCondLst>
                                        </p:cTn>
                                        <p:tgtEl>
                                          <p:spTgt spid="15"/>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56"/>
                                        </p:tgtEl>
                                      </p:cBhvr>
                                    </p:animEffect>
                                    <p:set>
                                      <p:cBhvr>
                                        <p:cTn id="55"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6" restart="whenNotActive" fill="hold" evtFilter="cancelBubble" nodeType="interactiveSeq">
                <p:stCondLst>
                  <p:cond evt="onClick" delay="0">
                    <p:tgtEl>
                      <p:spTgt spid="2"/>
                    </p:tgtEl>
                  </p:cond>
                </p:stCondLst>
                <p:endSync evt="end" delay="0">
                  <p:rtn val="all"/>
                </p:endSync>
                <p:childTnLst>
                  <p:par>
                    <p:cTn id="57" fill="hold">
                      <p:stCondLst>
                        <p:cond delay="0"/>
                      </p:stCondLst>
                      <p:childTnLst>
                        <p:par>
                          <p:cTn id="58" fill="hold">
                            <p:stCondLst>
                              <p:cond delay="0"/>
                            </p:stCondLst>
                            <p:childTnLst>
                              <p:par>
                                <p:cTn id="59" presetID="53" presetClass="exit" presetSubtype="32" fill="hold" nodeType="clickEffect">
                                  <p:stCondLst>
                                    <p:cond delay="0"/>
                                  </p:stCondLst>
                                  <p:childTnLst>
                                    <p:anim calcmode="lin" valueType="num">
                                      <p:cBhvr>
                                        <p:cTn id="60" dur="500"/>
                                        <p:tgtEl>
                                          <p:spTgt spid="15"/>
                                        </p:tgtEl>
                                        <p:attrNameLst>
                                          <p:attrName>ppt_w</p:attrName>
                                        </p:attrNameLst>
                                      </p:cBhvr>
                                      <p:tavLst>
                                        <p:tav tm="0">
                                          <p:val>
                                            <p:strVal val="ppt_w"/>
                                          </p:val>
                                        </p:tav>
                                        <p:tav tm="100000">
                                          <p:val>
                                            <p:fltVal val="0"/>
                                          </p:val>
                                        </p:tav>
                                      </p:tavLst>
                                    </p:anim>
                                    <p:anim calcmode="lin" valueType="num">
                                      <p:cBhvr>
                                        <p:cTn id="61" dur="500"/>
                                        <p:tgtEl>
                                          <p:spTgt spid="15"/>
                                        </p:tgtEl>
                                        <p:attrNameLst>
                                          <p:attrName>ppt_h</p:attrName>
                                        </p:attrNameLst>
                                      </p:cBhvr>
                                      <p:tavLst>
                                        <p:tav tm="0">
                                          <p:val>
                                            <p:strVal val="ppt_h"/>
                                          </p:val>
                                        </p:tav>
                                        <p:tav tm="100000">
                                          <p:val>
                                            <p:fltVal val="0"/>
                                          </p:val>
                                        </p:tav>
                                      </p:tavLst>
                                    </p:anim>
                                    <p:animEffect transition="out" filter="fade">
                                      <p:cBhvr>
                                        <p:cTn id="62" dur="500"/>
                                        <p:tgtEl>
                                          <p:spTgt spid="15"/>
                                        </p:tgtEl>
                                      </p:cBhvr>
                                    </p:animEffect>
                                    <p:set>
                                      <p:cBhvr>
                                        <p:cTn id="63" dur="1" fill="hold">
                                          <p:stCondLst>
                                            <p:cond delay="499"/>
                                          </p:stCondLst>
                                        </p:cTn>
                                        <p:tgtEl>
                                          <p:spTgt spid="15"/>
                                        </p:tgtEl>
                                        <p:attrNameLst>
                                          <p:attrName>style.visibility</p:attrName>
                                        </p:attrNameLst>
                                      </p:cBhvr>
                                      <p:to>
                                        <p:strVal val="hidden"/>
                                      </p:to>
                                    </p:set>
                                  </p:childTnLst>
                                </p:cTn>
                              </p:par>
                              <p:par>
                                <p:cTn id="64" presetID="10" presetClass="exit" presetSubtype="0" fill="hold" grpId="2" nodeType="withEffect">
                                  <p:stCondLst>
                                    <p:cond delay="0"/>
                                  </p:stCondLst>
                                  <p:childTnLst>
                                    <p:animEffect transition="out" filter="fade">
                                      <p:cBhvr>
                                        <p:cTn id="65" dur="500"/>
                                        <p:tgtEl>
                                          <p:spTgt spid="56"/>
                                        </p:tgtEl>
                                      </p:cBhvr>
                                    </p:animEffect>
                                    <p:set>
                                      <p:cBhvr>
                                        <p:cTn id="66" dur="1" fill="hold">
                                          <p:stCondLst>
                                            <p:cond delay="499"/>
                                          </p:stCondLst>
                                        </p:cTn>
                                        <p:tgtEl>
                                          <p:spTgt spid="56"/>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17" grpId="0" animBg="1"/>
      <p:bldP spid="21" grpId="0" animBg="1"/>
      <p:bldP spid="3" grpId="0"/>
      <p:bldP spid="16" grpId="0" animBg="1"/>
      <p:bldP spid="57" grpId="0" animBg="1"/>
      <p:bldP spid="19" grpId="0" animBg="1"/>
      <p:bldP spid="58" grpId="0" animBg="1"/>
      <p:bldP spid="2" grpId="0" animBg="1"/>
      <p:bldP spid="2" grpId="1" animBg="1"/>
      <p:bldP spid="56" grpId="0" animBg="1"/>
      <p:bldP spid="56" grpId="1" animBg="1"/>
      <p:bldP spid="56"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7" descr="A picture containing outdoor, water, small, large&#10;&#10;Description automatically generated">
            <a:extLst>
              <a:ext uri="{FF2B5EF4-FFF2-40B4-BE49-F238E27FC236}">
                <a16:creationId xmlns:a16="http://schemas.microsoft.com/office/drawing/2014/main" id="{8F693332-E620-4A9D-BE93-4D066E9CC2B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b="15639"/>
          <a:stretch>
            <a:fillRect/>
          </a:stretch>
        </p:blipFill>
        <p:spPr bwMode="auto">
          <a:xfrm>
            <a:off x="755650" y="1539875"/>
            <a:ext cx="7632700"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a:extLst>
              <a:ext uri="{FF2B5EF4-FFF2-40B4-BE49-F238E27FC236}">
                <a16:creationId xmlns:a16="http://schemas.microsoft.com/office/drawing/2014/main" id="{57D65F8B-3081-486F-994B-672032E6C679}"/>
              </a:ext>
            </a:extLst>
          </p:cNvPr>
          <p:cNvPicPr>
            <a:picLocks noChangeAspect="1"/>
          </p:cNvPicPr>
          <p:nvPr/>
        </p:nvPicPr>
        <p:blipFill rotWithShape="1">
          <a:blip r:embed="rId3"/>
          <a:srcRect b="2614"/>
          <a:stretch/>
        </p:blipFill>
        <p:spPr>
          <a:xfrm>
            <a:off x="661204" y="2239125"/>
            <a:ext cx="7602371" cy="3865078"/>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8772668" flipH="1">
            <a:off x="850943" y="5389692"/>
            <a:ext cx="482536" cy="2624926"/>
          </a:xfrm>
          <a:prstGeom prst="rect">
            <a:avLst/>
          </a:prstGeom>
        </p:spPr>
      </p:pic>
      <p:grpSp>
        <p:nvGrpSpPr>
          <p:cNvPr id="44" name="ICONS" hidden="1">
            <a:extLst>
              <a:ext uri="{FF2B5EF4-FFF2-40B4-BE49-F238E27FC236}">
                <a16:creationId xmlns:a16="http://schemas.microsoft.com/office/drawing/2014/main" id="{12996B01-5809-42CC-BDDE-7B34652EA160}"/>
              </a:ext>
            </a:extLst>
          </p:cNvPr>
          <p:cNvGrpSpPr/>
          <p:nvPr/>
        </p:nvGrpSpPr>
        <p:grpSpPr>
          <a:xfrm>
            <a:off x="7480751" y="621486"/>
            <a:ext cx="1238498" cy="864000"/>
            <a:chOff x="7480751" y="621486"/>
            <a:chExt cx="1238498" cy="864000"/>
          </a:xfrm>
        </p:grpSpPr>
        <p:pic>
          <p:nvPicPr>
            <p:cNvPr id="45" name="Assessment" hidden="1">
              <a:extLst>
                <a:ext uri="{FF2B5EF4-FFF2-40B4-BE49-F238E27FC236}">
                  <a16:creationId xmlns:a16="http://schemas.microsoft.com/office/drawing/2014/main" id="{D33F1299-4051-483D-927A-B613E1E844F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6" name="Mental and Oral Starter" hidden="1">
              <a:extLst>
                <a:ext uri="{FF2B5EF4-FFF2-40B4-BE49-F238E27FC236}">
                  <a16:creationId xmlns:a16="http://schemas.microsoft.com/office/drawing/2014/main" id="{30325EBE-EDD8-4BBD-B347-1C2452C70F7F}"/>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Group Work" hidden="1">
              <a:extLst>
                <a:ext uri="{FF2B5EF4-FFF2-40B4-BE49-F238E27FC236}">
                  <a16:creationId xmlns:a16="http://schemas.microsoft.com/office/drawing/2014/main" id="{3742A9CF-7F44-4938-8DEF-935285A662E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8" name="Talking Partners" hidden="1">
              <a:extLst>
                <a:ext uri="{FF2B5EF4-FFF2-40B4-BE49-F238E27FC236}">
                  <a16:creationId xmlns:a16="http://schemas.microsoft.com/office/drawing/2014/main" id="{3B12B398-C5ED-4C78-833D-2BD7C64BB63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9" name="Pairs" hidden="1">
              <a:extLst>
                <a:ext uri="{FF2B5EF4-FFF2-40B4-BE49-F238E27FC236}">
                  <a16:creationId xmlns:a16="http://schemas.microsoft.com/office/drawing/2014/main" id="{EBE309A3-3F53-4F7E-B4D3-EE17DBCC136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0" name="Individual Work" hidden="1">
              <a:extLst>
                <a:ext uri="{FF2B5EF4-FFF2-40B4-BE49-F238E27FC236}">
                  <a16:creationId xmlns:a16="http://schemas.microsoft.com/office/drawing/2014/main" id="{3B8C7200-AD72-4716-A6A9-916773745D2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1" name="Whole Class">
              <a:extLst>
                <a:ext uri="{FF2B5EF4-FFF2-40B4-BE49-F238E27FC236}">
                  <a16:creationId xmlns:a16="http://schemas.microsoft.com/office/drawing/2014/main" id="{021CA226-1D2F-472F-9612-E4064042D79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pic>
        <p:nvPicPr>
          <p:cNvPr id="6" name="Picture 5" descr="Map&#10;&#10;Description automatically generated">
            <a:extLst>
              <a:ext uri="{FF2B5EF4-FFF2-40B4-BE49-F238E27FC236}">
                <a16:creationId xmlns:a16="http://schemas.microsoft.com/office/drawing/2014/main" id="{9D5BF92F-8C8C-4604-A3BD-B8019D916A55}"/>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48537" t="62884" r="25242" b="10345"/>
          <a:stretch/>
        </p:blipFill>
        <p:spPr>
          <a:xfrm rot="351290">
            <a:off x="5358222" y="2024625"/>
            <a:ext cx="2875614" cy="1953306"/>
          </a:xfrm>
          <a:prstGeom prst="rect">
            <a:avLst/>
          </a:prstGeom>
          <a:ln>
            <a:solidFill>
              <a:srgbClr val="E4C000"/>
            </a:solidFill>
          </a:ln>
        </p:spPr>
      </p:pic>
      <p:sp>
        <p:nvSpPr>
          <p:cNvPr id="30" name="Rectangle 29">
            <a:extLst>
              <a:ext uri="{FF2B5EF4-FFF2-40B4-BE49-F238E27FC236}">
                <a16:creationId xmlns:a16="http://schemas.microsoft.com/office/drawing/2014/main" id="{8E080F73-62C1-49CE-9027-43D10805B2CA}"/>
              </a:ext>
            </a:extLst>
          </p:cNvPr>
          <p:cNvSpPr/>
          <p:nvPr/>
        </p:nvSpPr>
        <p:spPr>
          <a:xfrm>
            <a:off x="755650" y="1688490"/>
            <a:ext cx="3983618" cy="495108"/>
          </a:xfrm>
          <a:prstGeom prst="rect">
            <a:avLst/>
          </a:prstGeom>
          <a:solidFill>
            <a:srgbClr val="E4C000"/>
          </a:solidFill>
        </p:spPr>
        <p:txBody>
          <a:bodyPr wrap="square" lIns="108000" tIns="108000" rIns="108000" bIns="108000" anchor="ctr" anchorCtr="0">
            <a:spAutoFit/>
          </a:bodyPr>
          <a:lstStyle/>
          <a:p>
            <a:r>
              <a:rPr lang="en-GB" b="1" dirty="0">
                <a:solidFill>
                  <a:schemeClr val="bg1"/>
                </a:solidFill>
                <a:latin typeface="+mj-lt"/>
              </a:rPr>
              <a:t>What things did you already know?</a:t>
            </a:r>
          </a:p>
        </p:txBody>
      </p:sp>
      <p:sp>
        <p:nvSpPr>
          <p:cNvPr id="8" name="TextBox 7">
            <a:extLst>
              <a:ext uri="{FF2B5EF4-FFF2-40B4-BE49-F238E27FC236}">
                <a16:creationId xmlns:a16="http://schemas.microsoft.com/office/drawing/2014/main" id="{361B8D61-5511-4EC7-B954-24A210DC5D0E}"/>
              </a:ext>
            </a:extLst>
          </p:cNvPr>
          <p:cNvSpPr txBox="1"/>
          <p:nvPr/>
        </p:nvSpPr>
        <p:spPr>
          <a:xfrm>
            <a:off x="860829" y="2427406"/>
            <a:ext cx="6175591" cy="3693319"/>
          </a:xfrm>
          <a:prstGeom prst="rect">
            <a:avLst/>
          </a:prstGeom>
          <a:noFill/>
        </p:spPr>
        <p:txBody>
          <a:bodyPr wrap="square" rtlCol="0">
            <a:spAutoFit/>
          </a:bodyPr>
          <a:lstStyle/>
          <a:p>
            <a:pPr marL="0" lvl="0" indent="0" algn="l" rtl="0">
              <a:lnSpc>
                <a:spcPct val="100000"/>
              </a:lnSpc>
              <a:spcBef>
                <a:spcPts val="0"/>
              </a:spcBef>
              <a:spcAft>
                <a:spcPts val="0"/>
              </a:spcAft>
              <a:buClr>
                <a:schemeClr val="dk1"/>
              </a:buClr>
              <a:buSzPts val="1100"/>
              <a:buFont typeface="Arial"/>
              <a:buNone/>
            </a:pPr>
            <a:r>
              <a:rPr lang="en-GB" dirty="0"/>
              <a:t>Greece has borders with Albania, Bulgaria, </a:t>
            </a:r>
            <a:br>
              <a:rPr lang="en-GB" dirty="0"/>
            </a:br>
            <a:r>
              <a:rPr lang="en-GB" dirty="0"/>
              <a:t>North Macedonia and Turkey.</a:t>
            </a:r>
          </a:p>
          <a:p>
            <a:pPr marL="0" lvl="0" indent="0" algn="l" rtl="0">
              <a:lnSpc>
                <a:spcPct val="100000"/>
              </a:lnSpc>
              <a:spcBef>
                <a:spcPts val="0"/>
              </a:spcBef>
              <a:spcAft>
                <a:spcPts val="0"/>
              </a:spcAft>
              <a:buClr>
                <a:schemeClr val="dk1"/>
              </a:buClr>
              <a:buSzPts val="1100"/>
              <a:buFont typeface="Arial"/>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t>Greece has the longest coastline in Europe </a:t>
            </a:r>
            <a:br>
              <a:rPr lang="en-GB" dirty="0"/>
            </a:br>
            <a:r>
              <a:rPr lang="en-GB" dirty="0"/>
              <a:t>and the mainland is mostly mountains.</a:t>
            </a:r>
          </a:p>
          <a:p>
            <a:pPr marL="0" lvl="0" indent="0" algn="l" rtl="0">
              <a:lnSpc>
                <a:spcPct val="100000"/>
              </a:lnSpc>
              <a:spcBef>
                <a:spcPts val="0"/>
              </a:spcBef>
              <a:spcAft>
                <a:spcPts val="0"/>
              </a:spcAft>
              <a:buClr>
                <a:schemeClr val="dk1"/>
              </a:buClr>
              <a:buSzPts val="1100"/>
              <a:buFont typeface="Arial"/>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t>Greece has over 1000 islands. The largest of these is Crete.</a:t>
            </a:r>
          </a:p>
          <a:p>
            <a:pPr marL="0" lvl="0" indent="0" algn="l" rtl="0">
              <a:lnSpc>
                <a:spcPct val="100000"/>
              </a:lnSpc>
              <a:spcBef>
                <a:spcPts val="0"/>
              </a:spcBef>
              <a:spcAft>
                <a:spcPts val="0"/>
              </a:spcAft>
              <a:buClr>
                <a:schemeClr val="dk1"/>
              </a:buClr>
              <a:buSzPts val="1100"/>
              <a:buFont typeface="Arial"/>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t>The warm climate and proximity to the coast help </a:t>
            </a:r>
            <a:br>
              <a:rPr lang="en-GB" dirty="0"/>
            </a:br>
            <a:r>
              <a:rPr lang="en-GB" dirty="0"/>
              <a:t>to make Greece a popular holiday destination.</a:t>
            </a:r>
          </a:p>
          <a:p>
            <a:pPr marL="0" lvl="0" indent="0" algn="l" rtl="0">
              <a:lnSpc>
                <a:spcPct val="100000"/>
              </a:lnSpc>
              <a:spcBef>
                <a:spcPts val="0"/>
              </a:spcBef>
              <a:spcAft>
                <a:spcPts val="0"/>
              </a:spcAft>
              <a:buClr>
                <a:schemeClr val="dk1"/>
              </a:buClr>
              <a:buSzPts val="1100"/>
              <a:buFont typeface="Arial"/>
              <a:buNone/>
            </a:pPr>
            <a:r>
              <a:rPr lang="en-GB" dirty="0"/>
              <a:t> </a:t>
            </a:r>
          </a:p>
          <a:p>
            <a:pPr marL="0" lvl="0" indent="0" algn="l" rtl="0">
              <a:lnSpc>
                <a:spcPct val="100000"/>
              </a:lnSpc>
              <a:spcBef>
                <a:spcPts val="0"/>
              </a:spcBef>
              <a:spcAft>
                <a:spcPts val="0"/>
              </a:spcAft>
              <a:buClr>
                <a:schemeClr val="dk1"/>
              </a:buClr>
              <a:buSzPts val="1100"/>
              <a:buFont typeface="Arial"/>
              <a:buNone/>
            </a:pPr>
            <a:r>
              <a:rPr lang="en-GB" dirty="0"/>
              <a:t>Athens is the capital of Greece.</a:t>
            </a:r>
          </a:p>
          <a:p>
            <a:pPr marL="0" lvl="0" indent="0" algn="l" rtl="0">
              <a:lnSpc>
                <a:spcPct val="100000"/>
              </a:lnSpc>
              <a:spcBef>
                <a:spcPts val="0"/>
              </a:spcBef>
              <a:spcAft>
                <a:spcPts val="0"/>
              </a:spcAft>
              <a:buSzPts val="1800"/>
              <a:buNone/>
            </a:pPr>
            <a:endParaRPr lang="en-GB" dirty="0"/>
          </a:p>
        </p:txBody>
      </p:sp>
      <p:pic>
        <p:nvPicPr>
          <p:cNvPr id="11" name="Picture 10" descr="Icon&#10;&#10;Description automatically generated">
            <a:extLst>
              <a:ext uri="{FF2B5EF4-FFF2-40B4-BE49-F238E27FC236}">
                <a16:creationId xmlns:a16="http://schemas.microsoft.com/office/drawing/2014/main" id="{02D12698-5FF2-4DEA-B020-5F81F5A81CA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920753">
            <a:off x="4244559" y="5640297"/>
            <a:ext cx="1890887" cy="1227516"/>
          </a:xfrm>
          <a:prstGeom prst="rect">
            <a:avLst/>
          </a:prstGeom>
        </p:spPr>
      </p:pic>
      <p:pic>
        <p:nvPicPr>
          <p:cNvPr id="26" name="Picture 12" descr="A close up&#10;&#10;Description automatically generated">
            <a:extLst>
              <a:ext uri="{FF2B5EF4-FFF2-40B4-BE49-F238E27FC236}">
                <a16:creationId xmlns:a16="http://schemas.microsoft.com/office/drawing/2014/main" id="{4F444AB8-40B8-4D61-B0C2-ECD0A31F532F}"/>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5891107" y="4349592"/>
            <a:ext cx="3743546" cy="3154695"/>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5D981182-C73C-4C8D-84F3-6ED9B0F1C03E}"/>
              </a:ext>
            </a:extLst>
          </p:cNvPr>
          <p:cNvPicPr>
            <a:picLocks noChangeAspect="1"/>
          </p:cNvPicPr>
          <p:nvPr/>
        </p:nvPicPr>
        <p:blipFill>
          <a:blip r:embed="rId15"/>
          <a:stretch>
            <a:fillRect/>
          </a:stretch>
        </p:blipFill>
        <p:spPr>
          <a:xfrm rot="4163979">
            <a:off x="6573706" y="2747691"/>
            <a:ext cx="658425" cy="682811"/>
          </a:xfrm>
          <a:prstGeom prst="rect">
            <a:avLst/>
          </a:prstGeom>
        </p:spPr>
      </p:pic>
      <p:pic>
        <p:nvPicPr>
          <p:cNvPr id="41" name="Picture 40">
            <a:extLst>
              <a:ext uri="{FF2B5EF4-FFF2-40B4-BE49-F238E27FC236}">
                <a16:creationId xmlns:a16="http://schemas.microsoft.com/office/drawing/2014/main" id="{8BD5C068-CFF1-4D85-9BA1-47F9EC1F3F7C}"/>
              </a:ext>
            </a:extLst>
          </p:cNvPr>
          <p:cNvPicPr>
            <a:picLocks noChangeAspect="1"/>
          </p:cNvPicPr>
          <p:nvPr/>
        </p:nvPicPr>
        <p:blipFill>
          <a:blip r:embed="rId15"/>
          <a:stretch>
            <a:fillRect/>
          </a:stretch>
        </p:blipFill>
        <p:spPr>
          <a:xfrm rot="5777533" flipV="1">
            <a:off x="7154740" y="3260169"/>
            <a:ext cx="658425" cy="682811"/>
          </a:xfrm>
          <a:prstGeom prst="rect">
            <a:avLst/>
          </a:prstGeom>
        </p:spPr>
      </p:pic>
      <p:sp>
        <p:nvSpPr>
          <p:cNvPr id="16" name="TextBox 15">
            <a:extLst>
              <a:ext uri="{FF2B5EF4-FFF2-40B4-BE49-F238E27FC236}">
                <a16:creationId xmlns:a16="http://schemas.microsoft.com/office/drawing/2014/main" id="{5E20D4FB-8CEB-4D43-9803-9B0F8760F5D7}"/>
              </a:ext>
            </a:extLst>
          </p:cNvPr>
          <p:cNvSpPr txBox="1"/>
          <p:nvPr/>
        </p:nvSpPr>
        <p:spPr>
          <a:xfrm rot="20323650">
            <a:off x="5907850" y="2599436"/>
            <a:ext cx="1017693" cy="369332"/>
          </a:xfrm>
          <a:prstGeom prst="rect">
            <a:avLst/>
          </a:prstGeom>
          <a:noFill/>
        </p:spPr>
        <p:txBody>
          <a:bodyPr wrap="square" rtlCol="0">
            <a:spAutoFit/>
          </a:bodyPr>
          <a:lstStyle/>
          <a:p>
            <a:pPr algn="ctr"/>
            <a:r>
              <a:rPr lang="en-GB" b="1" dirty="0">
                <a:solidFill>
                  <a:schemeClr val="bg1"/>
                </a:solidFill>
              </a:rPr>
              <a:t>Athens</a:t>
            </a:r>
          </a:p>
        </p:txBody>
      </p:sp>
      <p:sp>
        <p:nvSpPr>
          <p:cNvPr id="43" name="TextBox 42">
            <a:extLst>
              <a:ext uri="{FF2B5EF4-FFF2-40B4-BE49-F238E27FC236}">
                <a16:creationId xmlns:a16="http://schemas.microsoft.com/office/drawing/2014/main" id="{4228285E-FCBB-42AD-9F35-52675192AFC1}"/>
              </a:ext>
            </a:extLst>
          </p:cNvPr>
          <p:cNvSpPr txBox="1"/>
          <p:nvPr/>
        </p:nvSpPr>
        <p:spPr>
          <a:xfrm rot="1603785">
            <a:off x="7414075" y="3021540"/>
            <a:ext cx="1017693" cy="369332"/>
          </a:xfrm>
          <a:prstGeom prst="rect">
            <a:avLst/>
          </a:prstGeom>
          <a:noFill/>
        </p:spPr>
        <p:txBody>
          <a:bodyPr wrap="square" rtlCol="0">
            <a:spAutoFit/>
          </a:bodyPr>
          <a:lstStyle/>
          <a:p>
            <a:pPr algn="ctr"/>
            <a:r>
              <a:rPr lang="en-GB" b="1" dirty="0">
                <a:solidFill>
                  <a:schemeClr val="bg1"/>
                </a:solidFill>
              </a:rPr>
              <a:t>Crete</a:t>
            </a:r>
          </a:p>
        </p:txBody>
      </p:sp>
      <p:sp>
        <p:nvSpPr>
          <p:cNvPr id="24" name="Rectangle: Top Corners Rounded 23">
            <a:extLst>
              <a:ext uri="{FF2B5EF4-FFF2-40B4-BE49-F238E27FC236}">
                <a16:creationId xmlns:a16="http://schemas.microsoft.com/office/drawing/2014/main" id="{3B31BEDE-908A-42A7-B698-DFBC6E5FBBB2}"/>
              </a:ext>
            </a:extLst>
          </p:cNvPr>
          <p:cNvSpPr/>
          <p:nvPr/>
        </p:nvSpPr>
        <p:spPr>
          <a:xfrm>
            <a:off x="450309" y="431928"/>
            <a:ext cx="8229599" cy="689848"/>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Remember It</a:t>
            </a:r>
            <a:endParaRPr lang="en-GB" sz="2800" b="1" dirty="0">
              <a:solidFill>
                <a:schemeClr val="tx1"/>
              </a:solidFill>
            </a:endParaRPr>
          </a:p>
        </p:txBody>
      </p:sp>
    </p:spTree>
    <p:extLst>
      <p:ext uri="{BB962C8B-B14F-4D97-AF65-F5344CB8AC3E}">
        <p14:creationId xmlns:p14="http://schemas.microsoft.com/office/powerpoint/2010/main" val="341095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500"/>
                                        <p:tgtEl>
                                          <p:spTgt spid="30"/>
                                        </p:tgtEl>
                                      </p:cBhvr>
                                    </p:animEffect>
                                  </p:childTnLst>
                                </p:cTn>
                              </p:par>
                              <p:par>
                                <p:cTn id="11" presetID="2" presetClass="entr" presetSubtype="2"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wipe(left)">
                                      <p:cBhvr>
                                        <p:cTn id="19" dur="500"/>
                                        <p:tgtEl>
                                          <p:spTgt spid="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Effect transition="in" filter="wipe(left)">
                                      <p:cBhvr>
                                        <p:cTn id="24" dur="500"/>
                                        <p:tgtEl>
                                          <p:spTgt spid="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Effect transition="in" filter="wipe(left)">
                                      <p:cBhvr>
                                        <p:cTn id="29" dur="500"/>
                                        <p:tgtEl>
                                          <p:spTgt spid="8">
                                            <p:txEl>
                                              <p:pRg st="4" end="4"/>
                                            </p:txEl>
                                          </p:spTgt>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wipe(left)">
                                      <p:cBhvr>
                                        <p:cTn id="42" dur="500"/>
                                        <p:tgtEl>
                                          <p:spTgt spid="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Effect transition="in" filter="wipe(left)">
                                      <p:cBhvr>
                                        <p:cTn id="47" dur="500"/>
                                        <p:tgtEl>
                                          <p:spTgt spid="8">
                                            <p:txEl>
                                              <p:pRg st="8" end="8"/>
                                            </p:txEl>
                                          </p:spTgt>
                                        </p:tgtEl>
                                      </p:cBhvr>
                                    </p:animEffect>
                                  </p:childTnLst>
                                </p:cTn>
                              </p:par>
                            </p:childTnLst>
                          </p:cTn>
                        </p:par>
                        <p:par>
                          <p:cTn id="48" fill="hold">
                            <p:stCondLst>
                              <p:cond delay="5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6" grpId="0"/>
      <p:bldP spid="43" grpId="0"/>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6" name="Rectangle: Top Corners Rounded 15">
            <a:extLst>
              <a:ext uri="{FF2B5EF4-FFF2-40B4-BE49-F238E27FC236}">
                <a16:creationId xmlns:a16="http://schemas.microsoft.com/office/drawing/2014/main" id="{2BFE1084-6D9E-416E-BD8D-0FE5A813AA75}"/>
              </a:ext>
            </a:extLst>
          </p:cNvPr>
          <p:cNvSpPr/>
          <p:nvPr/>
        </p:nvSpPr>
        <p:spPr>
          <a:xfrm>
            <a:off x="450309" y="431928"/>
            <a:ext cx="8229599" cy="689848"/>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What Do We Know about Ancient Greece?</a:t>
            </a:r>
            <a:endParaRPr lang="en-US" sz="2800" b="1" dirty="0">
              <a:solidFill>
                <a:schemeClr val="tx1"/>
              </a:solidFill>
            </a:endParaRPr>
          </a:p>
        </p:txBody>
      </p:sp>
      <p:pic>
        <p:nvPicPr>
          <p:cNvPr id="194" name="Google Shape;194;p12" descr="A large ancient amphitheater&#10;&#10;Description automatically generated with low confidence"/>
          <p:cNvPicPr preferRelativeResize="0"/>
          <p:nvPr/>
        </p:nvPicPr>
        <p:blipFill rotWithShape="1">
          <a:blip r:embed="rId3">
            <a:alphaModFix/>
          </a:blip>
          <a:srcRect l="-187" r="16715" b="33037"/>
          <a:stretch/>
        </p:blipFill>
        <p:spPr>
          <a:xfrm>
            <a:off x="576263" y="1629675"/>
            <a:ext cx="7991475" cy="4533115"/>
          </a:xfrm>
          <a:prstGeom prst="rect">
            <a:avLst/>
          </a:prstGeom>
          <a:noFill/>
          <a:ln>
            <a:noFill/>
          </a:ln>
        </p:spPr>
      </p:pic>
      <p:sp>
        <p:nvSpPr>
          <p:cNvPr id="196" name="Google Shape;196;p12"/>
          <p:cNvSpPr/>
          <p:nvPr/>
        </p:nvSpPr>
        <p:spPr>
          <a:xfrm>
            <a:off x="605386" y="1708424"/>
            <a:ext cx="7843534" cy="4441678"/>
          </a:xfrm>
          <a:prstGeom prst="rect">
            <a:avLst/>
          </a:prstGeom>
          <a:solidFill>
            <a:srgbClr val="FDCF82"/>
          </a:solidFill>
          <a:ln w="12700" cap="flat" cmpd="sng">
            <a:solidFill>
              <a:srgbClr val="F9B1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97" name="Google Shape;197;p12"/>
          <p:cNvSpPr txBox="1"/>
          <p:nvPr/>
        </p:nvSpPr>
        <p:spPr>
          <a:xfrm>
            <a:off x="627710" y="2507257"/>
            <a:ext cx="7696314" cy="646290"/>
          </a:xfrm>
          <a:prstGeom prst="rect">
            <a:avLst/>
          </a:prstGeom>
          <a:noFill/>
          <a:ln>
            <a:noFill/>
          </a:ln>
        </p:spPr>
        <p:txBody>
          <a:bodyPr spcFirstLastPara="1" wrap="square" lIns="91425" tIns="45700" rIns="91425" bIns="45700" anchor="t" anchorCtr="0">
            <a:spAutoFit/>
          </a:bodyPr>
          <a:lstStyle/>
          <a:p>
            <a:pPr lvl="0" algn="just"/>
            <a:r>
              <a:rPr lang="en-GB" dirty="0">
                <a:solidFill>
                  <a:schemeClr val="dk1"/>
                </a:solidFill>
                <a:latin typeface="Twinkl" pitchFamily="2" charset="77"/>
                <a:sym typeface="Arial"/>
              </a:rPr>
              <a:t>The dates we will be learning about regarding ancient Greece all end in the letters BC.</a:t>
            </a:r>
          </a:p>
        </p:txBody>
      </p:sp>
      <p:pic>
        <p:nvPicPr>
          <p:cNvPr id="198" name="Google Shape;198;p12" descr="A picture containing text, plant, agave, grass&#10;&#10;Description automatically generated"/>
          <p:cNvPicPr preferRelativeResize="0"/>
          <p:nvPr/>
        </p:nvPicPr>
        <p:blipFill rotWithShape="1">
          <a:blip r:embed="rId4">
            <a:alphaModFix/>
          </a:blip>
          <a:srcRect/>
          <a:stretch/>
        </p:blipFill>
        <p:spPr>
          <a:xfrm rot="5400000" flipH="1">
            <a:off x="1427660" y="645906"/>
            <a:ext cx="482798" cy="2026712"/>
          </a:xfrm>
          <a:prstGeom prst="rect">
            <a:avLst/>
          </a:prstGeom>
          <a:noFill/>
          <a:ln>
            <a:noFill/>
          </a:ln>
        </p:spPr>
      </p:pic>
      <p:pic>
        <p:nvPicPr>
          <p:cNvPr id="199" name="Google Shape;199;p12" hidden="1"/>
          <p:cNvPicPr preferRelativeResize="0"/>
          <p:nvPr/>
        </p:nvPicPr>
        <p:blipFill rotWithShape="1">
          <a:blip r:embed="rId5">
            <a:alphaModFix/>
          </a:blip>
          <a:srcRect/>
          <a:stretch/>
        </p:blipFill>
        <p:spPr>
          <a:xfrm>
            <a:off x="7480751" y="621486"/>
            <a:ext cx="1238498" cy="864000"/>
          </a:xfrm>
          <a:prstGeom prst="rect">
            <a:avLst/>
          </a:prstGeom>
          <a:noFill/>
          <a:ln>
            <a:noFill/>
          </a:ln>
        </p:spPr>
      </p:pic>
      <p:sp>
        <p:nvSpPr>
          <p:cNvPr id="200" name="Google Shape;200;p12"/>
          <p:cNvSpPr txBox="1"/>
          <p:nvPr/>
        </p:nvSpPr>
        <p:spPr>
          <a:xfrm>
            <a:off x="627710" y="3571752"/>
            <a:ext cx="7696312" cy="1200288"/>
          </a:xfrm>
          <a:prstGeom prst="rect">
            <a:avLst/>
          </a:prstGeom>
          <a:noFill/>
          <a:ln>
            <a:noFill/>
          </a:ln>
        </p:spPr>
        <p:txBody>
          <a:bodyPr spcFirstLastPara="1" wrap="square" lIns="91425" tIns="45700" rIns="91425" bIns="45700" anchor="t" anchorCtr="0">
            <a:spAutoFit/>
          </a:bodyPr>
          <a:lstStyle/>
          <a:p>
            <a:pPr lvl="0" algn="just"/>
            <a:r>
              <a:rPr lang="en-GB" dirty="0">
                <a:solidFill>
                  <a:schemeClr val="dk1"/>
                </a:solidFill>
                <a:latin typeface="Twinkl" pitchFamily="2" charset="77"/>
                <a:sym typeface="Arial"/>
              </a:rPr>
              <a:t>BC stands for </a:t>
            </a:r>
            <a:r>
              <a:rPr lang="en-GB" b="1" dirty="0">
                <a:solidFill>
                  <a:schemeClr val="dk1"/>
                </a:solidFill>
                <a:latin typeface="Twinkl" pitchFamily="2" charset="77"/>
                <a:sym typeface="Arial"/>
              </a:rPr>
              <a:t>Before Christ </a:t>
            </a:r>
            <a:r>
              <a:rPr lang="en-GB" dirty="0">
                <a:solidFill>
                  <a:schemeClr val="dk1"/>
                </a:solidFill>
                <a:latin typeface="Twinkl" pitchFamily="2" charset="77"/>
                <a:sym typeface="Arial"/>
              </a:rPr>
              <a:t>and refers to any date before the year Christians believe Jesus was born. The Romans who introduced this calendar had no symbol for zero and the year that Jesus was born was called Year 1.</a:t>
            </a:r>
          </a:p>
        </p:txBody>
      </p:sp>
      <p:pic>
        <p:nvPicPr>
          <p:cNvPr id="202" name="Google Shape;202;p12" descr="A picture containing text&#10;&#10;Description automatically generated"/>
          <p:cNvPicPr preferRelativeResize="0"/>
          <p:nvPr/>
        </p:nvPicPr>
        <p:blipFill rotWithShape="1">
          <a:blip r:embed="rId6">
            <a:alphaModFix/>
          </a:blip>
          <a:srcRect/>
          <a:stretch/>
        </p:blipFill>
        <p:spPr>
          <a:xfrm rot="8772668" flipH="1">
            <a:off x="955361" y="5672799"/>
            <a:ext cx="482536" cy="2624926"/>
          </a:xfrm>
          <a:prstGeom prst="rect">
            <a:avLst/>
          </a:prstGeom>
          <a:noFill/>
          <a:ln>
            <a:noFill/>
          </a:ln>
        </p:spPr>
      </p:pic>
      <p:sp>
        <p:nvSpPr>
          <p:cNvPr id="203" name="Google Shape;203;p12"/>
          <p:cNvSpPr txBox="1"/>
          <p:nvPr/>
        </p:nvSpPr>
        <p:spPr>
          <a:xfrm>
            <a:off x="627710" y="5190247"/>
            <a:ext cx="7799047" cy="923289"/>
          </a:xfrm>
          <a:prstGeom prst="rect">
            <a:avLst/>
          </a:prstGeom>
          <a:noFill/>
          <a:ln>
            <a:noFill/>
          </a:ln>
        </p:spPr>
        <p:txBody>
          <a:bodyPr spcFirstLastPara="1" wrap="square" lIns="91425" tIns="45700" rIns="91425" bIns="45700" anchor="t" anchorCtr="0">
            <a:spAutoFit/>
          </a:bodyPr>
          <a:lstStyle/>
          <a:p>
            <a:pPr lvl="0"/>
            <a:r>
              <a:rPr lang="en-GB" dirty="0">
                <a:solidFill>
                  <a:schemeClr val="dk1"/>
                </a:solidFill>
                <a:latin typeface="Twinkl" pitchFamily="2" charset="77"/>
                <a:sym typeface="Arial"/>
              </a:rPr>
              <a:t>AD stands for </a:t>
            </a:r>
            <a:r>
              <a:rPr lang="en-GB" b="1" dirty="0">
                <a:solidFill>
                  <a:schemeClr val="dk1"/>
                </a:solidFill>
                <a:latin typeface="Twinkl" pitchFamily="2" charset="77"/>
                <a:sym typeface="Arial"/>
              </a:rPr>
              <a:t>Anno Domini</a:t>
            </a:r>
            <a:r>
              <a:rPr lang="en-GB" dirty="0">
                <a:solidFill>
                  <a:schemeClr val="dk1"/>
                </a:solidFill>
                <a:latin typeface="Twinkl" pitchFamily="2" charset="77"/>
                <a:sym typeface="Arial"/>
              </a:rPr>
              <a:t> and is a medieval Latin phrase that means, ‘In the year of our Lord’. AD is used for dates after the point Christians believe Jesus was born. </a:t>
            </a:r>
            <a:endParaRPr dirty="0">
              <a:latin typeface="Twinkl" pitchFamily="2" charset="77"/>
            </a:endParaRPr>
          </a:p>
        </p:txBody>
      </p:sp>
      <p:grpSp>
        <p:nvGrpSpPr>
          <p:cNvPr id="205" name="Google Shape;205;p12" hidden="1"/>
          <p:cNvGrpSpPr/>
          <p:nvPr/>
        </p:nvGrpSpPr>
        <p:grpSpPr>
          <a:xfrm>
            <a:off x="7480751" y="621486"/>
            <a:ext cx="1238498" cy="864000"/>
            <a:chOff x="7480751" y="621486"/>
            <a:chExt cx="1238498" cy="864000"/>
          </a:xfrm>
        </p:grpSpPr>
        <p:pic>
          <p:nvPicPr>
            <p:cNvPr id="206" name="Google Shape;206;p12"/>
            <p:cNvPicPr preferRelativeResize="0"/>
            <p:nvPr/>
          </p:nvPicPr>
          <p:blipFill rotWithShape="1">
            <a:blip r:embed="rId7">
              <a:alphaModFix/>
            </a:blip>
            <a:srcRect/>
            <a:stretch/>
          </p:blipFill>
          <p:spPr>
            <a:xfrm>
              <a:off x="7668000" y="621486"/>
              <a:ext cx="864000" cy="864000"/>
            </a:xfrm>
            <a:prstGeom prst="rect">
              <a:avLst/>
            </a:prstGeom>
            <a:noFill/>
            <a:ln>
              <a:noFill/>
            </a:ln>
          </p:spPr>
        </p:pic>
        <p:pic>
          <p:nvPicPr>
            <p:cNvPr id="207" name="Google Shape;207;p12"/>
            <p:cNvPicPr preferRelativeResize="0"/>
            <p:nvPr/>
          </p:nvPicPr>
          <p:blipFill rotWithShape="1">
            <a:blip r:embed="rId5">
              <a:alphaModFix/>
            </a:blip>
            <a:srcRect/>
            <a:stretch/>
          </p:blipFill>
          <p:spPr>
            <a:xfrm>
              <a:off x="7480751" y="621486"/>
              <a:ext cx="1238498" cy="864000"/>
            </a:xfrm>
            <a:prstGeom prst="rect">
              <a:avLst/>
            </a:prstGeom>
            <a:noFill/>
            <a:ln>
              <a:noFill/>
            </a:ln>
          </p:spPr>
        </p:pic>
      </p:grpSp>
      <p:sp>
        <p:nvSpPr>
          <p:cNvPr id="17" name="Rectangle 16">
            <a:extLst>
              <a:ext uri="{FF2B5EF4-FFF2-40B4-BE49-F238E27FC236}">
                <a16:creationId xmlns:a16="http://schemas.microsoft.com/office/drawing/2014/main" id="{89BBCF18-C871-4D4F-AE66-E47BD89BB271}"/>
              </a:ext>
            </a:extLst>
          </p:cNvPr>
          <p:cNvSpPr/>
          <p:nvPr/>
        </p:nvSpPr>
        <p:spPr>
          <a:xfrm>
            <a:off x="605385" y="1961131"/>
            <a:ext cx="5291561" cy="544958"/>
          </a:xfrm>
          <a:prstGeom prst="rect">
            <a:avLst/>
          </a:prstGeom>
          <a:solidFill>
            <a:srgbClr val="E4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dirty="0">
                <a:solidFill>
                  <a:schemeClr val="tx1"/>
                </a:solidFill>
              </a:rPr>
              <a:t>What do you already know about ancient Greece?</a:t>
            </a:r>
          </a:p>
        </p:txBody>
      </p:sp>
      <p:sp>
        <p:nvSpPr>
          <p:cNvPr id="18" name="Google Shape;197;p12">
            <a:extLst>
              <a:ext uri="{FF2B5EF4-FFF2-40B4-BE49-F238E27FC236}">
                <a16:creationId xmlns:a16="http://schemas.microsoft.com/office/drawing/2014/main" id="{D28A5CBF-1DAD-4D9E-A375-712095FF8CCB}"/>
              </a:ext>
            </a:extLst>
          </p:cNvPr>
          <p:cNvSpPr txBox="1"/>
          <p:nvPr/>
        </p:nvSpPr>
        <p:spPr>
          <a:xfrm>
            <a:off x="627710" y="3178004"/>
            <a:ext cx="7696314" cy="369291"/>
          </a:xfrm>
          <a:prstGeom prst="rect">
            <a:avLst/>
          </a:prstGeom>
          <a:noFill/>
          <a:ln>
            <a:noFill/>
          </a:ln>
        </p:spPr>
        <p:txBody>
          <a:bodyPr spcFirstLastPara="1" wrap="square" lIns="91425" tIns="45700" rIns="91425" bIns="45700" anchor="t" anchorCtr="0">
            <a:spAutoFit/>
          </a:bodyPr>
          <a:lstStyle/>
          <a:p>
            <a:pPr lvl="0" algn="just"/>
            <a:r>
              <a:rPr lang="en-GB" dirty="0">
                <a:solidFill>
                  <a:schemeClr val="dk1"/>
                </a:solidFill>
                <a:latin typeface="Twinkl" pitchFamily="2" charset="77"/>
                <a:sym typeface="Arial"/>
              </a:rPr>
              <a:t>Do you know what BC stands for?</a:t>
            </a:r>
          </a:p>
        </p:txBody>
      </p:sp>
      <p:sp>
        <p:nvSpPr>
          <p:cNvPr id="19" name="Google Shape;197;p12">
            <a:extLst>
              <a:ext uri="{FF2B5EF4-FFF2-40B4-BE49-F238E27FC236}">
                <a16:creationId xmlns:a16="http://schemas.microsoft.com/office/drawing/2014/main" id="{B36F78DE-FF3C-44AC-BA59-288F86E78B0F}"/>
              </a:ext>
            </a:extLst>
          </p:cNvPr>
          <p:cNvSpPr txBox="1"/>
          <p:nvPr/>
        </p:nvSpPr>
        <p:spPr>
          <a:xfrm>
            <a:off x="627710" y="4796497"/>
            <a:ext cx="7696314" cy="369291"/>
          </a:xfrm>
          <a:prstGeom prst="rect">
            <a:avLst/>
          </a:prstGeom>
          <a:noFill/>
          <a:ln>
            <a:noFill/>
          </a:ln>
        </p:spPr>
        <p:txBody>
          <a:bodyPr spcFirstLastPara="1" wrap="square" lIns="91425" tIns="45700" rIns="91425" bIns="45700" anchor="t" anchorCtr="0">
            <a:spAutoFit/>
          </a:bodyPr>
          <a:lstStyle/>
          <a:p>
            <a:pPr lvl="0" algn="just"/>
            <a:r>
              <a:rPr lang="en-GB" dirty="0">
                <a:solidFill>
                  <a:schemeClr val="dk1"/>
                </a:solidFill>
                <a:latin typeface="Twinkl" pitchFamily="2" charset="77"/>
                <a:sym typeface="Arial"/>
              </a:rPr>
              <a:t>Some dates use BC and some use AD. </a:t>
            </a:r>
          </a:p>
        </p:txBody>
      </p:sp>
      <p:pic>
        <p:nvPicPr>
          <p:cNvPr id="20" name="Picture 19" descr="A picture containing text, plant, flower&#10;&#10;Description automatically generated">
            <a:extLst>
              <a:ext uri="{FF2B5EF4-FFF2-40B4-BE49-F238E27FC236}">
                <a16:creationId xmlns:a16="http://schemas.microsoft.com/office/drawing/2014/main" id="{302CB720-E72B-48F4-B531-D2A6DA56D75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10365" y="4902118"/>
            <a:ext cx="1877109" cy="26534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97"/>
                                        </p:tgtEl>
                                        <p:attrNameLst>
                                          <p:attrName>style.visibility</p:attrName>
                                        </p:attrNameLst>
                                      </p:cBhvr>
                                      <p:to>
                                        <p:strVal val="visible"/>
                                      </p:to>
                                    </p:set>
                                    <p:animEffect transition="in" filter="fade">
                                      <p:cBhvr>
                                        <p:cTn id="15" dur="1000"/>
                                        <p:tgtEl>
                                          <p:spTgt spid="197"/>
                                        </p:tgtEl>
                                      </p:cBhvr>
                                    </p:animEffect>
                                    <p:anim calcmode="lin" valueType="num">
                                      <p:cBhvr>
                                        <p:cTn id="16" dur="1000" fill="hold"/>
                                        <p:tgtEl>
                                          <p:spTgt spid="197"/>
                                        </p:tgtEl>
                                        <p:attrNameLst>
                                          <p:attrName>ppt_x</p:attrName>
                                        </p:attrNameLst>
                                      </p:cBhvr>
                                      <p:tavLst>
                                        <p:tav tm="0">
                                          <p:val>
                                            <p:strVal val="#ppt_x"/>
                                          </p:val>
                                        </p:tav>
                                        <p:tav tm="100000">
                                          <p:val>
                                            <p:strVal val="#ppt_x"/>
                                          </p:val>
                                        </p:tav>
                                      </p:tavLst>
                                    </p:anim>
                                    <p:anim calcmode="lin" valueType="num">
                                      <p:cBhvr>
                                        <p:cTn id="17" dur="1000" fill="hold"/>
                                        <p:tgtEl>
                                          <p:spTgt spid="19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00"/>
                                        </p:tgtEl>
                                        <p:attrNameLst>
                                          <p:attrName>style.visibility</p:attrName>
                                        </p:attrNameLst>
                                      </p:cBhvr>
                                      <p:to>
                                        <p:strVal val="visible"/>
                                      </p:to>
                                    </p:set>
                                    <p:animEffect transition="in" filter="fade">
                                      <p:cBhvr>
                                        <p:cTn id="29" dur="1000"/>
                                        <p:tgtEl>
                                          <p:spTgt spid="200"/>
                                        </p:tgtEl>
                                      </p:cBhvr>
                                    </p:animEffect>
                                    <p:anim calcmode="lin" valueType="num">
                                      <p:cBhvr>
                                        <p:cTn id="30" dur="1000" fill="hold"/>
                                        <p:tgtEl>
                                          <p:spTgt spid="200"/>
                                        </p:tgtEl>
                                        <p:attrNameLst>
                                          <p:attrName>ppt_x</p:attrName>
                                        </p:attrNameLst>
                                      </p:cBhvr>
                                      <p:tavLst>
                                        <p:tav tm="0">
                                          <p:val>
                                            <p:strVal val="#ppt_x"/>
                                          </p:val>
                                        </p:tav>
                                        <p:tav tm="100000">
                                          <p:val>
                                            <p:strVal val="#ppt_x"/>
                                          </p:val>
                                        </p:tav>
                                      </p:tavLst>
                                    </p:anim>
                                    <p:anim calcmode="lin" valueType="num">
                                      <p:cBhvr>
                                        <p:cTn id="31" dur="1000" fill="hold"/>
                                        <p:tgtEl>
                                          <p:spTgt spid="20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03"/>
                                        </p:tgtEl>
                                        <p:attrNameLst>
                                          <p:attrName>style.visibility</p:attrName>
                                        </p:attrNameLst>
                                      </p:cBhvr>
                                      <p:to>
                                        <p:strVal val="visible"/>
                                      </p:to>
                                    </p:set>
                                    <p:animEffect transition="in" filter="fade">
                                      <p:cBhvr>
                                        <p:cTn id="43" dur="1000"/>
                                        <p:tgtEl>
                                          <p:spTgt spid="203"/>
                                        </p:tgtEl>
                                      </p:cBhvr>
                                    </p:animEffect>
                                    <p:anim calcmode="lin" valueType="num">
                                      <p:cBhvr>
                                        <p:cTn id="44" dur="1000" fill="hold"/>
                                        <p:tgtEl>
                                          <p:spTgt spid="203"/>
                                        </p:tgtEl>
                                        <p:attrNameLst>
                                          <p:attrName>ppt_x</p:attrName>
                                        </p:attrNameLst>
                                      </p:cBhvr>
                                      <p:tavLst>
                                        <p:tav tm="0">
                                          <p:val>
                                            <p:strVal val="#ppt_x"/>
                                          </p:val>
                                        </p:tav>
                                        <p:tav tm="100000">
                                          <p:val>
                                            <p:strVal val="#ppt_x"/>
                                          </p:val>
                                        </p:tav>
                                      </p:tavLst>
                                    </p:anim>
                                    <p:anim calcmode="lin" valueType="num">
                                      <p:cBhvr>
                                        <p:cTn id="45" dur="1000" fill="hold"/>
                                        <p:tgtEl>
                                          <p:spTgt spid="2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7" grpId="0"/>
      <p:bldP spid="200" grpId="0"/>
      <p:bldP spid="203" grpId="0"/>
      <p:bldP spid="17" grpId="0" animBg="1"/>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Top Corners Rounded 25">
            <a:extLst>
              <a:ext uri="{FF2B5EF4-FFF2-40B4-BE49-F238E27FC236}">
                <a16:creationId xmlns:a16="http://schemas.microsoft.com/office/drawing/2014/main" id="{C44EBC34-E858-489F-98A9-9849E77B4152}"/>
              </a:ext>
            </a:extLst>
          </p:cNvPr>
          <p:cNvSpPr/>
          <p:nvPr/>
        </p:nvSpPr>
        <p:spPr>
          <a:xfrm>
            <a:off x="450309" y="431928"/>
            <a:ext cx="8229599" cy="1009822"/>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What Do We Know about </a:t>
            </a:r>
            <a:br>
              <a:rPr lang="en-GB" sz="2800" b="1" dirty="0">
                <a:solidFill>
                  <a:schemeClr val="tx1"/>
                </a:solidFill>
              </a:rPr>
            </a:br>
            <a:r>
              <a:rPr lang="en-GB" sz="2800" b="1" dirty="0">
                <a:solidFill>
                  <a:schemeClr val="tx1"/>
                </a:solidFill>
              </a:rPr>
              <a:t>Ancient Greece?</a:t>
            </a:r>
          </a:p>
        </p:txBody>
      </p:sp>
      <p:pic>
        <p:nvPicPr>
          <p:cNvPr id="5" name="Picture 4" descr="A large ancient amphitheater&#10;&#10;Description automatically generated with low confidence">
            <a:extLst>
              <a:ext uri="{FF2B5EF4-FFF2-40B4-BE49-F238E27FC236}">
                <a16:creationId xmlns:a16="http://schemas.microsoft.com/office/drawing/2014/main" id="{F54F7E89-C531-49FB-A8D2-7E5A0CD9096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87" r="16716" b="33038"/>
          <a:stretch/>
        </p:blipFill>
        <p:spPr>
          <a:xfrm>
            <a:off x="576263" y="1629675"/>
            <a:ext cx="7991475" cy="4533115"/>
          </a:xfrm>
          <a:prstGeom prst="rect">
            <a:avLst/>
          </a:prstGeom>
        </p:spPr>
      </p:pic>
      <p:sp>
        <p:nvSpPr>
          <p:cNvPr id="46" name="Rectangle 45">
            <a:extLst>
              <a:ext uri="{FF2B5EF4-FFF2-40B4-BE49-F238E27FC236}">
                <a16:creationId xmlns:a16="http://schemas.microsoft.com/office/drawing/2014/main" id="{C22328C0-EE2B-407E-8871-8278DEC74C88}"/>
              </a:ext>
            </a:extLst>
          </p:cNvPr>
          <p:cNvSpPr/>
          <p:nvPr/>
        </p:nvSpPr>
        <p:spPr>
          <a:xfrm>
            <a:off x="596508" y="1867049"/>
            <a:ext cx="7904824" cy="1561952"/>
          </a:xfrm>
          <a:prstGeom prst="rect">
            <a:avLst/>
          </a:prstGeom>
          <a:solidFill>
            <a:srgbClr val="FDCF82"/>
          </a:solidFill>
          <a:ln>
            <a:solidFill>
              <a:srgbClr val="F9B100"/>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dirty="0">
                <a:solidFill>
                  <a:schemeClr val="tx1"/>
                </a:solidFill>
              </a:rPr>
              <a:t>You may find it surprising to learn that ancient Greece was not a country.</a:t>
            </a:r>
          </a:p>
          <a:p>
            <a:endParaRPr lang="en-GB" dirty="0">
              <a:solidFill>
                <a:schemeClr val="tx1"/>
              </a:solidFill>
            </a:endParaRPr>
          </a:p>
          <a:p>
            <a:r>
              <a:rPr lang="en-GB" dirty="0">
                <a:solidFill>
                  <a:schemeClr val="tx1"/>
                </a:solidFill>
              </a:rPr>
              <a:t>It was a </a:t>
            </a:r>
            <a:r>
              <a:rPr lang="en-GB" b="1" dirty="0">
                <a:solidFill>
                  <a:schemeClr val="tx1"/>
                </a:solidFill>
              </a:rPr>
              <a:t>civilisation</a:t>
            </a:r>
            <a:r>
              <a:rPr lang="en-GB" dirty="0">
                <a:solidFill>
                  <a:schemeClr val="tx1"/>
                </a:solidFill>
              </a:rPr>
              <a:t> made up of city states. Another way of saying city state is ‘polis’ which means city in Greek. </a:t>
            </a:r>
          </a:p>
        </p:txBody>
      </p:sp>
      <p:pic>
        <p:nvPicPr>
          <p:cNvPr id="48" name="Picture 47" descr="A picture containing text, plant, agave, grass&#10;&#10;Description automatically generated">
            <a:extLst>
              <a:ext uri="{FF2B5EF4-FFF2-40B4-BE49-F238E27FC236}">
                <a16:creationId xmlns:a16="http://schemas.microsoft.com/office/drawing/2014/main" id="{DF023290-D6A8-4260-ACAF-EE9A3203FE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flipH="1">
            <a:off x="1427660" y="853690"/>
            <a:ext cx="482798" cy="2026712"/>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8772668" flipH="1">
            <a:off x="955361" y="5672799"/>
            <a:ext cx="482536" cy="2624926"/>
          </a:xfrm>
          <a:prstGeom prst="rect">
            <a:avLst/>
          </a:prstGeom>
        </p:spPr>
      </p:pic>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47953" y="4799044"/>
            <a:ext cx="1877109" cy="2653466"/>
          </a:xfrm>
          <a:prstGeom prst="rect">
            <a:avLst/>
          </a:prstGeom>
        </p:spPr>
      </p:pic>
      <p:grpSp>
        <p:nvGrpSpPr>
          <p:cNvPr id="49" name="ICONS" hidden="1">
            <a:extLst>
              <a:ext uri="{FF2B5EF4-FFF2-40B4-BE49-F238E27FC236}">
                <a16:creationId xmlns:a16="http://schemas.microsoft.com/office/drawing/2014/main" id="{F65B1D20-6B3B-4300-B50A-6218D7CF9F01}"/>
              </a:ext>
            </a:extLst>
          </p:cNvPr>
          <p:cNvGrpSpPr/>
          <p:nvPr/>
        </p:nvGrpSpPr>
        <p:grpSpPr>
          <a:xfrm>
            <a:off x="7480751" y="621486"/>
            <a:ext cx="1238498" cy="864000"/>
            <a:chOff x="7480751" y="621486"/>
            <a:chExt cx="1238498" cy="864000"/>
          </a:xfrm>
        </p:grpSpPr>
        <p:pic>
          <p:nvPicPr>
            <p:cNvPr id="50" name="Assessment" hidden="1">
              <a:extLst>
                <a:ext uri="{FF2B5EF4-FFF2-40B4-BE49-F238E27FC236}">
                  <a16:creationId xmlns:a16="http://schemas.microsoft.com/office/drawing/2014/main" id="{374F432E-3620-4C30-A703-FB83D6C324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1" name="Mental and Oral Starter" hidden="1">
              <a:extLst>
                <a:ext uri="{FF2B5EF4-FFF2-40B4-BE49-F238E27FC236}">
                  <a16:creationId xmlns:a16="http://schemas.microsoft.com/office/drawing/2014/main" id="{719C3A93-F87F-48C2-84FF-5E6723B5D1B2}"/>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oup Work" hidden="1">
              <a:extLst>
                <a:ext uri="{FF2B5EF4-FFF2-40B4-BE49-F238E27FC236}">
                  <a16:creationId xmlns:a16="http://schemas.microsoft.com/office/drawing/2014/main" id="{B0620462-B9B3-4962-BF5C-DF566E183DB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3" name="Talking Partners" hidden="1">
              <a:extLst>
                <a:ext uri="{FF2B5EF4-FFF2-40B4-BE49-F238E27FC236}">
                  <a16:creationId xmlns:a16="http://schemas.microsoft.com/office/drawing/2014/main" id="{4BFB47F1-67EC-44D5-89D6-A7964CB301D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4" name="Pairs" hidden="1">
              <a:extLst>
                <a:ext uri="{FF2B5EF4-FFF2-40B4-BE49-F238E27FC236}">
                  <a16:creationId xmlns:a16="http://schemas.microsoft.com/office/drawing/2014/main" id="{6D554CBA-8A34-45CA-974E-419CD792A18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5" name="Individual Work" hidden="1">
              <a:extLst>
                <a:ext uri="{FF2B5EF4-FFF2-40B4-BE49-F238E27FC236}">
                  <a16:creationId xmlns:a16="http://schemas.microsoft.com/office/drawing/2014/main" id="{123145AC-1320-4180-B4E6-EE1D83A15C1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6" name="Whole Class">
              <a:extLst>
                <a:ext uri="{FF2B5EF4-FFF2-40B4-BE49-F238E27FC236}">
                  <a16:creationId xmlns:a16="http://schemas.microsoft.com/office/drawing/2014/main" id="{D09D8089-DF97-4977-AA1F-84B9BFA06B8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sp>
        <p:nvSpPr>
          <p:cNvPr id="18" name="Rectangle 17">
            <a:extLst>
              <a:ext uri="{FF2B5EF4-FFF2-40B4-BE49-F238E27FC236}">
                <a16:creationId xmlns:a16="http://schemas.microsoft.com/office/drawing/2014/main" id="{5D9435F7-770A-4955-8FAF-2E7602DDB4B3}"/>
              </a:ext>
            </a:extLst>
          </p:cNvPr>
          <p:cNvSpPr/>
          <p:nvPr/>
        </p:nvSpPr>
        <p:spPr>
          <a:xfrm>
            <a:off x="594235" y="3538010"/>
            <a:ext cx="6598302" cy="1049106"/>
          </a:xfrm>
          <a:prstGeom prst="rect">
            <a:avLst/>
          </a:prstGeom>
          <a:solidFill>
            <a:srgbClr val="AFDEF8"/>
          </a:solidFill>
        </p:spPr>
        <p:txBody>
          <a:bodyPr wrap="square" lIns="108000" tIns="108000" rIns="108000" bIns="108000" anchor="ctr" anchorCtr="0">
            <a:spAutoFit/>
          </a:bodyPr>
          <a:lstStyle/>
          <a:p>
            <a:pPr algn="just"/>
            <a:r>
              <a:rPr lang="en-GB" dirty="0">
                <a:latin typeface="+mj-lt"/>
              </a:rPr>
              <a:t>In this context, the word ‘</a:t>
            </a:r>
            <a:r>
              <a:rPr lang="en-GB" b="1" dirty="0">
                <a:latin typeface="+mj-lt"/>
              </a:rPr>
              <a:t>civilisation</a:t>
            </a:r>
            <a:r>
              <a:rPr lang="en-GB" dirty="0">
                <a:latin typeface="+mj-lt"/>
              </a:rPr>
              <a:t>’ is used to describe a human society with well-developed rules and a government. Technology and the arts are often considered important. </a:t>
            </a:r>
          </a:p>
        </p:txBody>
      </p:sp>
      <p:grpSp>
        <p:nvGrpSpPr>
          <p:cNvPr id="20" name="Group 19">
            <a:extLst>
              <a:ext uri="{FF2B5EF4-FFF2-40B4-BE49-F238E27FC236}">
                <a16:creationId xmlns:a16="http://schemas.microsoft.com/office/drawing/2014/main" id="{462395FD-6CE5-46E8-AB90-2AF9DF8CDF2F}"/>
              </a:ext>
            </a:extLst>
          </p:cNvPr>
          <p:cNvGrpSpPr/>
          <p:nvPr/>
        </p:nvGrpSpPr>
        <p:grpSpPr>
          <a:xfrm>
            <a:off x="755650" y="5251260"/>
            <a:ext cx="7632700" cy="811976"/>
            <a:chOff x="755650" y="5317364"/>
            <a:chExt cx="7632700" cy="811976"/>
          </a:xfrm>
        </p:grpSpPr>
        <p:sp>
          <p:nvSpPr>
            <p:cNvPr id="22" name="Rectangular Callout 23">
              <a:extLst>
                <a:ext uri="{FF2B5EF4-FFF2-40B4-BE49-F238E27FC236}">
                  <a16:creationId xmlns:a16="http://schemas.microsoft.com/office/drawing/2014/main" id="{82FE93AE-4E91-44B0-970D-536E7325C1DA}"/>
                </a:ext>
              </a:extLst>
            </p:cNvPr>
            <p:cNvSpPr/>
            <p:nvPr/>
          </p:nvSpPr>
          <p:spPr bwMode="auto">
            <a:xfrm>
              <a:off x="755650" y="5317364"/>
              <a:ext cx="7632700" cy="811976"/>
            </a:xfrm>
            <a:custGeom>
              <a:avLst/>
              <a:gdLst>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473653 h 811976"/>
                <a:gd name="connsiteX6" fmla="*/ 7632700 w 7632700"/>
                <a:gd name="connsiteY6" fmla="*/ 571842 h 811976"/>
                <a:gd name="connsiteX7" fmla="*/ 7632700 w 7632700"/>
                <a:gd name="connsiteY7" fmla="*/ 676647 h 811976"/>
                <a:gd name="connsiteX8" fmla="*/ 7632700 w 7632700"/>
                <a:gd name="connsiteY8" fmla="*/ 811976 h 811976"/>
                <a:gd name="connsiteX9" fmla="*/ 6360583 w 7632700"/>
                <a:gd name="connsiteY9" fmla="*/ 811976 h 811976"/>
                <a:gd name="connsiteX10" fmla="*/ 4452408 w 7632700"/>
                <a:gd name="connsiteY10" fmla="*/ 811976 h 811976"/>
                <a:gd name="connsiteX11" fmla="*/ 4452408 w 7632700"/>
                <a:gd name="connsiteY11" fmla="*/ 811976 h 811976"/>
                <a:gd name="connsiteX12" fmla="*/ 0 w 7632700"/>
                <a:gd name="connsiteY12" fmla="*/ 811976 h 811976"/>
                <a:gd name="connsiteX13" fmla="*/ 0 w 7632700"/>
                <a:gd name="connsiteY13" fmla="*/ 676647 h 811976"/>
                <a:gd name="connsiteX14" fmla="*/ 0 w 7632700"/>
                <a:gd name="connsiteY14" fmla="*/ 473653 h 811976"/>
                <a:gd name="connsiteX15" fmla="*/ 0 w 7632700"/>
                <a:gd name="connsiteY15" fmla="*/ 473653 h 811976"/>
                <a:gd name="connsiteX16" fmla="*/ 0 w 7632700"/>
                <a:gd name="connsiteY16"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571842 h 811976"/>
                <a:gd name="connsiteX6" fmla="*/ 7632700 w 7632700"/>
                <a:gd name="connsiteY6" fmla="*/ 676647 h 811976"/>
                <a:gd name="connsiteX7" fmla="*/ 7632700 w 7632700"/>
                <a:gd name="connsiteY7" fmla="*/ 811976 h 811976"/>
                <a:gd name="connsiteX8" fmla="*/ 6360583 w 7632700"/>
                <a:gd name="connsiteY8" fmla="*/ 811976 h 811976"/>
                <a:gd name="connsiteX9" fmla="*/ 4452408 w 7632700"/>
                <a:gd name="connsiteY9" fmla="*/ 811976 h 811976"/>
                <a:gd name="connsiteX10" fmla="*/ 4452408 w 7632700"/>
                <a:gd name="connsiteY10" fmla="*/ 811976 h 811976"/>
                <a:gd name="connsiteX11" fmla="*/ 0 w 7632700"/>
                <a:gd name="connsiteY11" fmla="*/ 811976 h 811976"/>
                <a:gd name="connsiteX12" fmla="*/ 0 w 7632700"/>
                <a:gd name="connsiteY12" fmla="*/ 676647 h 811976"/>
                <a:gd name="connsiteX13" fmla="*/ 0 w 7632700"/>
                <a:gd name="connsiteY13" fmla="*/ 473653 h 811976"/>
                <a:gd name="connsiteX14" fmla="*/ 0 w 7632700"/>
                <a:gd name="connsiteY14" fmla="*/ 473653 h 811976"/>
                <a:gd name="connsiteX15" fmla="*/ 0 w 7632700"/>
                <a:gd name="connsiteY15"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676647 h 811976"/>
                <a:gd name="connsiteX6" fmla="*/ 7632700 w 7632700"/>
                <a:gd name="connsiteY6" fmla="*/ 811976 h 811976"/>
                <a:gd name="connsiteX7" fmla="*/ 6360583 w 7632700"/>
                <a:gd name="connsiteY7" fmla="*/ 811976 h 811976"/>
                <a:gd name="connsiteX8" fmla="*/ 4452408 w 7632700"/>
                <a:gd name="connsiteY8" fmla="*/ 811976 h 811976"/>
                <a:gd name="connsiteX9" fmla="*/ 4452408 w 7632700"/>
                <a:gd name="connsiteY9" fmla="*/ 811976 h 811976"/>
                <a:gd name="connsiteX10" fmla="*/ 0 w 7632700"/>
                <a:gd name="connsiteY10" fmla="*/ 811976 h 811976"/>
                <a:gd name="connsiteX11" fmla="*/ 0 w 7632700"/>
                <a:gd name="connsiteY11" fmla="*/ 676647 h 811976"/>
                <a:gd name="connsiteX12" fmla="*/ 0 w 7632700"/>
                <a:gd name="connsiteY12" fmla="*/ 473653 h 811976"/>
                <a:gd name="connsiteX13" fmla="*/ 0 w 7632700"/>
                <a:gd name="connsiteY13" fmla="*/ 473653 h 811976"/>
                <a:gd name="connsiteX14" fmla="*/ 0 w 7632700"/>
                <a:gd name="connsiteY14"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811976 h 811976"/>
                <a:gd name="connsiteX6" fmla="*/ 6360583 w 7632700"/>
                <a:gd name="connsiteY6" fmla="*/ 811976 h 811976"/>
                <a:gd name="connsiteX7" fmla="*/ 4452408 w 7632700"/>
                <a:gd name="connsiteY7" fmla="*/ 811976 h 811976"/>
                <a:gd name="connsiteX8" fmla="*/ 4452408 w 7632700"/>
                <a:gd name="connsiteY8" fmla="*/ 811976 h 811976"/>
                <a:gd name="connsiteX9" fmla="*/ 0 w 7632700"/>
                <a:gd name="connsiteY9" fmla="*/ 811976 h 811976"/>
                <a:gd name="connsiteX10" fmla="*/ 0 w 7632700"/>
                <a:gd name="connsiteY10" fmla="*/ 676647 h 811976"/>
                <a:gd name="connsiteX11" fmla="*/ 0 w 7632700"/>
                <a:gd name="connsiteY11" fmla="*/ 473653 h 811976"/>
                <a:gd name="connsiteX12" fmla="*/ 0 w 7632700"/>
                <a:gd name="connsiteY12" fmla="*/ 473653 h 811976"/>
                <a:gd name="connsiteX13" fmla="*/ 0 w 7632700"/>
                <a:gd name="connsiteY13" fmla="*/ 0 h 81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32700" h="811976">
                  <a:moveTo>
                    <a:pt x="0" y="0"/>
                  </a:moveTo>
                  <a:lnTo>
                    <a:pt x="4452408" y="0"/>
                  </a:lnTo>
                  <a:lnTo>
                    <a:pt x="4452408" y="0"/>
                  </a:lnTo>
                  <a:lnTo>
                    <a:pt x="6360583" y="0"/>
                  </a:lnTo>
                  <a:lnTo>
                    <a:pt x="7632700" y="0"/>
                  </a:lnTo>
                  <a:lnTo>
                    <a:pt x="7632700" y="811976"/>
                  </a:lnTo>
                  <a:lnTo>
                    <a:pt x="6360583" y="811976"/>
                  </a:lnTo>
                  <a:lnTo>
                    <a:pt x="4452408" y="811976"/>
                  </a:lnTo>
                  <a:lnTo>
                    <a:pt x="4452408" y="811976"/>
                  </a:lnTo>
                  <a:lnTo>
                    <a:pt x="0" y="811976"/>
                  </a:lnTo>
                  <a:lnTo>
                    <a:pt x="0" y="676647"/>
                  </a:lnTo>
                  <a:lnTo>
                    <a:pt x="0" y="473653"/>
                  </a:lnTo>
                  <a:lnTo>
                    <a:pt x="0" y="473653"/>
                  </a:lnTo>
                  <a:lnTo>
                    <a:pt x="0" y="0"/>
                  </a:lnTo>
                  <a:close/>
                </a:path>
              </a:pathLst>
            </a:cu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kern="0" dirty="0">
                <a:solidFill>
                  <a:schemeClr val="tx1"/>
                </a:solidFill>
              </a:endParaRPr>
            </a:p>
          </p:txBody>
        </p:sp>
        <p:sp>
          <p:nvSpPr>
            <p:cNvPr id="23" name="Rectangle 7">
              <a:extLst>
                <a:ext uri="{FF2B5EF4-FFF2-40B4-BE49-F238E27FC236}">
                  <a16:creationId xmlns:a16="http://schemas.microsoft.com/office/drawing/2014/main" id="{87482649-07E0-4ACC-8F06-751B626A8387}"/>
                </a:ext>
              </a:extLst>
            </p:cNvPr>
            <p:cNvSpPr>
              <a:spLocks noChangeArrowheads="1"/>
            </p:cNvSpPr>
            <p:nvPr/>
          </p:nvSpPr>
          <p:spPr bwMode="auto">
            <a:xfrm>
              <a:off x="1154109" y="5551106"/>
              <a:ext cx="64504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algn="ctr" eaLnBrk="1" fontAlgn="auto" hangingPunct="1">
                <a:lnSpc>
                  <a:spcPct val="100000"/>
                </a:lnSpc>
                <a:spcBef>
                  <a:spcPct val="0"/>
                </a:spcBef>
                <a:spcAft>
                  <a:spcPts val="0"/>
                </a:spcAft>
                <a:buFontTx/>
                <a:buNone/>
                <a:defRPr/>
              </a:pPr>
              <a:r>
                <a:rPr lang="en-GB" altLang="en-US" kern="0" dirty="0">
                  <a:solidFill>
                    <a:schemeClr val="tx1"/>
                  </a:solidFill>
                </a:rPr>
                <a:t>Can you explain what ‘civilisation’ means?</a:t>
              </a:r>
            </a:p>
          </p:txBody>
        </p:sp>
      </p:grpSp>
      <p:pic>
        <p:nvPicPr>
          <p:cNvPr id="24" name="Question Mark">
            <a:extLst>
              <a:ext uri="{FF2B5EF4-FFF2-40B4-BE49-F238E27FC236}">
                <a16:creationId xmlns:a16="http://schemas.microsoft.com/office/drawing/2014/main" id="{E6759E02-44CC-4B28-AF0B-4F833E5503E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bwMode="auto">
          <a:xfrm>
            <a:off x="7731673" y="5404756"/>
            <a:ext cx="504000" cy="5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Question Close">
            <a:extLst>
              <a:ext uri="{FF2B5EF4-FFF2-40B4-BE49-F238E27FC236}">
                <a16:creationId xmlns:a16="http://schemas.microsoft.com/office/drawing/2014/main" id="{09B5E9CC-A756-4068-B429-2E072AD4F840}"/>
              </a:ext>
            </a:extLst>
          </p:cNvPr>
          <p:cNvSpPr/>
          <p:nvPr/>
        </p:nvSpPr>
        <p:spPr bwMode="auto">
          <a:xfrm>
            <a:off x="755648" y="5252559"/>
            <a:ext cx="360000" cy="3238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kern="0" dirty="0">
                <a:solidFill>
                  <a:schemeClr val="bg1"/>
                </a:solidFill>
              </a:rPr>
              <a:t>X</a:t>
            </a:r>
          </a:p>
        </p:txBody>
      </p:sp>
      <p:sp>
        <p:nvSpPr>
          <p:cNvPr id="30" name="Rectangle 29">
            <a:extLst>
              <a:ext uri="{FF2B5EF4-FFF2-40B4-BE49-F238E27FC236}">
                <a16:creationId xmlns:a16="http://schemas.microsoft.com/office/drawing/2014/main" id="{B7AF60E2-FEBC-4935-A6C2-D599ADCDEFAA}"/>
              </a:ext>
            </a:extLst>
          </p:cNvPr>
          <p:cNvSpPr/>
          <p:nvPr/>
        </p:nvSpPr>
        <p:spPr>
          <a:xfrm>
            <a:off x="594235" y="4689457"/>
            <a:ext cx="6598302" cy="495108"/>
          </a:xfrm>
          <a:prstGeom prst="rect">
            <a:avLst/>
          </a:prstGeom>
          <a:solidFill>
            <a:srgbClr val="AFDEF8"/>
          </a:solidFill>
        </p:spPr>
        <p:txBody>
          <a:bodyPr wrap="square" lIns="108000" tIns="108000" rIns="108000" bIns="108000" anchor="ctr" anchorCtr="0">
            <a:spAutoFit/>
          </a:bodyPr>
          <a:lstStyle/>
          <a:p>
            <a:pPr algn="just"/>
            <a:r>
              <a:rPr lang="en-GB" dirty="0">
                <a:latin typeface="+mj-lt"/>
              </a:rPr>
              <a:t>What other </a:t>
            </a:r>
            <a:r>
              <a:rPr lang="en-GB" b="1" dirty="0">
                <a:latin typeface="+mj-lt"/>
              </a:rPr>
              <a:t>civilisations</a:t>
            </a:r>
            <a:r>
              <a:rPr lang="en-GB" dirty="0">
                <a:latin typeface="+mj-lt"/>
              </a:rPr>
              <a:t> have you learnt about? </a:t>
            </a:r>
          </a:p>
        </p:txBody>
      </p:sp>
    </p:spTree>
    <p:extLst>
      <p:ext uri="{BB962C8B-B14F-4D97-AF65-F5344CB8AC3E}">
        <p14:creationId xmlns:p14="http://schemas.microsoft.com/office/powerpoint/2010/main" val="85813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7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6">
                                            <p:bg/>
                                          </p:spTgt>
                                        </p:tgtEl>
                                        <p:attrNameLst>
                                          <p:attrName>style.visibility</p:attrName>
                                        </p:attrNameLst>
                                      </p:cBhvr>
                                      <p:to>
                                        <p:strVal val="visible"/>
                                      </p:to>
                                    </p:set>
                                    <p:animEffect transition="in" filter="wipe(left)">
                                      <p:cBhvr>
                                        <p:cTn id="15" dur="500"/>
                                        <p:tgtEl>
                                          <p:spTgt spid="46">
                                            <p:bg/>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6">
                                            <p:txEl>
                                              <p:pRg st="0" end="0"/>
                                            </p:txEl>
                                          </p:spTgt>
                                        </p:tgtEl>
                                        <p:attrNameLst>
                                          <p:attrName>style.visibility</p:attrName>
                                        </p:attrNameLst>
                                      </p:cBhvr>
                                      <p:to>
                                        <p:strVal val="visible"/>
                                      </p:to>
                                    </p:set>
                                    <p:animEffect transition="in" filter="wipe(left)">
                                      <p:cBhvr>
                                        <p:cTn id="18" dur="500"/>
                                        <p:tgtEl>
                                          <p:spTgt spid="4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6">
                                            <p:txEl>
                                              <p:pRg st="2" end="2"/>
                                            </p:txEl>
                                          </p:spTgt>
                                        </p:tgtEl>
                                        <p:attrNameLst>
                                          <p:attrName>style.visibility</p:attrName>
                                        </p:attrNameLst>
                                      </p:cBhvr>
                                      <p:to>
                                        <p:strVal val="visible"/>
                                      </p:to>
                                    </p:set>
                                    <p:animEffect transition="in" filter="wipe(left)">
                                      <p:cBhvr>
                                        <p:cTn id="23" dur="500"/>
                                        <p:tgtEl>
                                          <p:spTgt spid="4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4"/>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par>
                                <p:cTn id="40" presetID="10"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xit" presetSubtype="0" fill="hold" grpId="1" nodeType="withEffect">
                                  <p:stCondLst>
                                    <p:cond delay="0"/>
                                  </p:stCondLst>
                                  <p:childTnLst>
                                    <p:animEffect transition="out" filter="fade">
                                      <p:cBhvr>
                                        <p:cTn id="44" dur="500"/>
                                        <p:tgtEl>
                                          <p:spTgt spid="18"/>
                                        </p:tgtEl>
                                      </p:cBhvr>
                                    </p:animEffect>
                                    <p:set>
                                      <p:cBhvr>
                                        <p:cTn id="45"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46" restart="whenNotActive" fill="hold" evtFilter="cancelBubble" nodeType="interactiveSeq">
                <p:stCondLst>
                  <p:cond evt="onClick" delay="0">
                    <p:tgtEl>
                      <p:spTgt spid="25"/>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25"/>
                                        </p:tgtEl>
                                      </p:cBhvr>
                                    </p:animEffect>
                                    <p:set>
                                      <p:cBhvr>
                                        <p:cTn id="51" dur="1" fill="hold">
                                          <p:stCondLst>
                                            <p:cond delay="499"/>
                                          </p:stCondLst>
                                        </p:cTn>
                                        <p:tgtEl>
                                          <p:spTgt spid="25"/>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20"/>
                                        </p:tgtEl>
                                      </p:cBhvr>
                                    </p:animEffect>
                                    <p:set>
                                      <p:cBhvr>
                                        <p:cTn id="54" dur="1" fill="hold">
                                          <p:stCondLst>
                                            <p:cond delay="499"/>
                                          </p:stCondLst>
                                        </p:cTn>
                                        <p:tgtEl>
                                          <p:spTgt spid="20"/>
                                        </p:tgtEl>
                                        <p:attrNameLst>
                                          <p:attrName>style.visibility</p:attrName>
                                        </p:attrNameLst>
                                      </p:cBhvr>
                                      <p:to>
                                        <p:strVal val="hidden"/>
                                      </p:to>
                                    </p:set>
                                  </p:childTnLst>
                                </p:cTn>
                              </p:par>
                              <p:par>
                                <p:cTn id="55" presetID="10" presetClass="entr" presetSubtype="0" fill="hold" grpId="2"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childTnLst>
              </p:cTn>
              <p:nextCondLst>
                <p:cond evt="onClick" delay="0">
                  <p:tgtEl>
                    <p:spTgt spid="25"/>
                  </p:tgtEl>
                </p:cond>
              </p:nextCondLst>
            </p:seq>
          </p:childTnLst>
        </p:cTn>
      </p:par>
    </p:tnLst>
    <p:bldLst>
      <p:bldP spid="26" grpId="0" animBg="1"/>
      <p:bldP spid="46" grpId="0" uiExpand="1" build="p" animBg="1"/>
      <p:bldP spid="18" grpId="0" animBg="1"/>
      <p:bldP spid="18" grpId="1" animBg="1"/>
      <p:bldP spid="18" grpId="2" animBg="1"/>
      <p:bldP spid="25" grpId="0" animBg="1"/>
      <p:bldP spid="25" grpId="1"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ancient amphitheater&#10;&#10;Description automatically generated with low confidence">
            <a:extLst>
              <a:ext uri="{FF2B5EF4-FFF2-40B4-BE49-F238E27FC236}">
                <a16:creationId xmlns:a16="http://schemas.microsoft.com/office/drawing/2014/main" id="{F54F7E89-C531-49FB-A8D2-7E5A0CD9096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87" r="16716" b="33038"/>
          <a:stretch/>
        </p:blipFill>
        <p:spPr>
          <a:xfrm>
            <a:off x="576263" y="1629675"/>
            <a:ext cx="7991475" cy="4533115"/>
          </a:xfrm>
          <a:prstGeom prst="rect">
            <a:avLst/>
          </a:prstGeom>
        </p:spPr>
      </p:pic>
      <p:sp>
        <p:nvSpPr>
          <p:cNvPr id="28" name="Rectangle: Top Corners Rounded 27">
            <a:extLst>
              <a:ext uri="{FF2B5EF4-FFF2-40B4-BE49-F238E27FC236}">
                <a16:creationId xmlns:a16="http://schemas.microsoft.com/office/drawing/2014/main" id="{67190AEB-9D64-48FD-A5B6-92D358F1AC8A}"/>
              </a:ext>
            </a:extLst>
          </p:cNvPr>
          <p:cNvSpPr/>
          <p:nvPr/>
        </p:nvSpPr>
        <p:spPr>
          <a:xfrm>
            <a:off x="450309" y="431928"/>
            <a:ext cx="8229599" cy="1009822"/>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What Do We Know about </a:t>
            </a:r>
            <a:br>
              <a:rPr lang="en-GB" sz="2800" b="1" dirty="0">
                <a:solidFill>
                  <a:schemeClr val="tx1"/>
                </a:solidFill>
              </a:rPr>
            </a:br>
            <a:r>
              <a:rPr lang="en-GB" sz="2800" b="1" dirty="0">
                <a:solidFill>
                  <a:schemeClr val="tx1"/>
                </a:solidFill>
              </a:rPr>
              <a:t>Ancient Greece?</a:t>
            </a:r>
          </a:p>
        </p:txBody>
      </p:sp>
      <p:grpSp>
        <p:nvGrpSpPr>
          <p:cNvPr id="45" name="Group 44">
            <a:extLst>
              <a:ext uri="{FF2B5EF4-FFF2-40B4-BE49-F238E27FC236}">
                <a16:creationId xmlns:a16="http://schemas.microsoft.com/office/drawing/2014/main" id="{388A4E1C-0602-48CC-8705-849C207094E8}"/>
              </a:ext>
            </a:extLst>
          </p:cNvPr>
          <p:cNvGrpSpPr/>
          <p:nvPr/>
        </p:nvGrpSpPr>
        <p:grpSpPr>
          <a:xfrm>
            <a:off x="605386" y="1867048"/>
            <a:ext cx="7843534" cy="3749070"/>
            <a:chOff x="539750" y="1353786"/>
            <a:chExt cx="6039644" cy="3999230"/>
          </a:xfrm>
        </p:grpSpPr>
        <p:sp>
          <p:nvSpPr>
            <p:cNvPr id="46" name="Rectangle 45">
              <a:extLst>
                <a:ext uri="{FF2B5EF4-FFF2-40B4-BE49-F238E27FC236}">
                  <a16:creationId xmlns:a16="http://schemas.microsoft.com/office/drawing/2014/main" id="{C22328C0-EE2B-407E-8871-8278DEC74C88}"/>
                </a:ext>
              </a:extLst>
            </p:cNvPr>
            <p:cNvSpPr/>
            <p:nvPr/>
          </p:nvSpPr>
          <p:spPr>
            <a:xfrm>
              <a:off x="539750" y="1353786"/>
              <a:ext cx="6039644" cy="3999230"/>
            </a:xfrm>
            <a:prstGeom prst="rect">
              <a:avLst/>
            </a:prstGeom>
            <a:solidFill>
              <a:srgbClr val="FDCF82">
                <a:alpha val="96000"/>
              </a:srgbClr>
            </a:solidFill>
            <a:ln>
              <a:solidFill>
                <a:srgbClr val="F9B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TextBox 46">
              <a:extLst>
                <a:ext uri="{FF2B5EF4-FFF2-40B4-BE49-F238E27FC236}">
                  <a16:creationId xmlns:a16="http://schemas.microsoft.com/office/drawing/2014/main" id="{5C6432A8-F5CB-47A5-9A71-0A3A7FE0BB84}"/>
                </a:ext>
              </a:extLst>
            </p:cNvPr>
            <p:cNvSpPr txBox="1"/>
            <p:nvPr/>
          </p:nvSpPr>
          <p:spPr>
            <a:xfrm>
              <a:off x="606473" y="1494105"/>
              <a:ext cx="5630189" cy="1575905"/>
            </a:xfrm>
            <a:prstGeom prst="rect">
              <a:avLst/>
            </a:prstGeom>
            <a:solidFill>
              <a:srgbClr val="FDCF82"/>
            </a:solidFill>
          </p:spPr>
          <p:txBody>
            <a:bodyPr wrap="square" rtlCol="0">
              <a:spAutoFit/>
            </a:bodyPr>
            <a:lstStyle/>
            <a:p>
              <a:pPr algn="just"/>
              <a:r>
                <a:rPr lang="en-GB" dirty="0"/>
                <a:t>You may find it surprising to learn that ancient Greece was not </a:t>
              </a:r>
              <a:br>
                <a:rPr lang="en-GB" dirty="0"/>
              </a:br>
              <a:r>
                <a:rPr lang="en-GB" dirty="0"/>
                <a:t>a country.</a:t>
              </a:r>
            </a:p>
            <a:p>
              <a:pPr algn="just"/>
              <a:endParaRPr lang="en-GB" dirty="0"/>
            </a:p>
            <a:p>
              <a:pPr algn="just"/>
              <a:r>
                <a:rPr lang="en-GB" dirty="0"/>
                <a:t>It was made up of city states. Another way of saying city state is ‘polis’ which means city in Greek. </a:t>
              </a:r>
            </a:p>
          </p:txBody>
        </p:sp>
      </p:grpSp>
      <p:pic>
        <p:nvPicPr>
          <p:cNvPr id="48" name="Picture 47" descr="A picture containing text, plant, agave, grass&#10;&#10;Description automatically generated">
            <a:extLst>
              <a:ext uri="{FF2B5EF4-FFF2-40B4-BE49-F238E27FC236}">
                <a16:creationId xmlns:a16="http://schemas.microsoft.com/office/drawing/2014/main" id="{DF023290-D6A8-4260-ACAF-EE9A3203FE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flipH="1">
            <a:off x="1427660" y="853690"/>
            <a:ext cx="482798" cy="2026712"/>
          </a:xfrm>
          <a:prstGeom prst="rect">
            <a:avLst/>
          </a:prstGeom>
        </p:spPr>
      </p:pic>
      <p:grpSp>
        <p:nvGrpSpPr>
          <p:cNvPr id="49" name="ICONS" hidden="1">
            <a:extLst>
              <a:ext uri="{FF2B5EF4-FFF2-40B4-BE49-F238E27FC236}">
                <a16:creationId xmlns:a16="http://schemas.microsoft.com/office/drawing/2014/main" id="{F65B1D20-6B3B-4300-B50A-6218D7CF9F01}"/>
              </a:ext>
            </a:extLst>
          </p:cNvPr>
          <p:cNvGrpSpPr/>
          <p:nvPr/>
        </p:nvGrpSpPr>
        <p:grpSpPr>
          <a:xfrm>
            <a:off x="7480751" y="621486"/>
            <a:ext cx="1238498" cy="864000"/>
            <a:chOff x="7480751" y="621486"/>
            <a:chExt cx="1238498" cy="864000"/>
          </a:xfrm>
        </p:grpSpPr>
        <p:pic>
          <p:nvPicPr>
            <p:cNvPr id="50" name="Assessment" hidden="1">
              <a:extLst>
                <a:ext uri="{FF2B5EF4-FFF2-40B4-BE49-F238E27FC236}">
                  <a16:creationId xmlns:a16="http://schemas.microsoft.com/office/drawing/2014/main" id="{374F432E-3620-4C30-A703-FB83D6C324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1" name="Mental and Oral Starter" hidden="1">
              <a:extLst>
                <a:ext uri="{FF2B5EF4-FFF2-40B4-BE49-F238E27FC236}">
                  <a16:creationId xmlns:a16="http://schemas.microsoft.com/office/drawing/2014/main" id="{719C3A93-F87F-48C2-84FF-5E6723B5D1B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oup Work" hidden="1">
              <a:extLst>
                <a:ext uri="{FF2B5EF4-FFF2-40B4-BE49-F238E27FC236}">
                  <a16:creationId xmlns:a16="http://schemas.microsoft.com/office/drawing/2014/main" id="{B0620462-B9B3-4962-BF5C-DF566E183D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3" name="Talking Partners" hidden="1">
              <a:extLst>
                <a:ext uri="{FF2B5EF4-FFF2-40B4-BE49-F238E27FC236}">
                  <a16:creationId xmlns:a16="http://schemas.microsoft.com/office/drawing/2014/main" id="{4BFB47F1-67EC-44D5-89D6-A7964CB301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4" name="Pairs" hidden="1">
              <a:extLst>
                <a:ext uri="{FF2B5EF4-FFF2-40B4-BE49-F238E27FC236}">
                  <a16:creationId xmlns:a16="http://schemas.microsoft.com/office/drawing/2014/main" id="{6D554CBA-8A34-45CA-974E-419CD792A18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5" name="Individual Work" hidden="1">
              <a:extLst>
                <a:ext uri="{FF2B5EF4-FFF2-40B4-BE49-F238E27FC236}">
                  <a16:creationId xmlns:a16="http://schemas.microsoft.com/office/drawing/2014/main" id="{123145AC-1320-4180-B4E6-EE1D83A15C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6" name="Whole Class">
              <a:extLst>
                <a:ext uri="{FF2B5EF4-FFF2-40B4-BE49-F238E27FC236}">
                  <a16:creationId xmlns:a16="http://schemas.microsoft.com/office/drawing/2014/main" id="{D09D8089-DF97-4977-AA1F-84B9BFA06B8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sp>
        <p:nvSpPr>
          <p:cNvPr id="41" name="TextBox 40">
            <a:extLst>
              <a:ext uri="{FF2B5EF4-FFF2-40B4-BE49-F238E27FC236}">
                <a16:creationId xmlns:a16="http://schemas.microsoft.com/office/drawing/2014/main" id="{FD510969-3E0D-4A8C-9FDF-CEB75ACFD8D6}"/>
              </a:ext>
            </a:extLst>
          </p:cNvPr>
          <p:cNvSpPr txBox="1"/>
          <p:nvPr/>
        </p:nvSpPr>
        <p:spPr>
          <a:xfrm>
            <a:off x="692037" y="3534122"/>
            <a:ext cx="7696312" cy="2031325"/>
          </a:xfrm>
          <a:prstGeom prst="rect">
            <a:avLst/>
          </a:prstGeom>
          <a:noFill/>
        </p:spPr>
        <p:txBody>
          <a:bodyPr wrap="square" rtlCol="0">
            <a:spAutoFit/>
          </a:bodyPr>
          <a:lstStyle/>
          <a:p>
            <a:r>
              <a:rPr lang="en-GB" dirty="0"/>
              <a:t>These city states made their own rules and lived alongside one another. Often there were battles between </a:t>
            </a:r>
            <a:br>
              <a:rPr lang="en-GB" dirty="0"/>
            </a:br>
            <a:r>
              <a:rPr lang="en-GB" dirty="0"/>
              <a:t>these city states but sometimes they would </a:t>
            </a:r>
            <a:br>
              <a:rPr lang="en-GB" dirty="0"/>
            </a:br>
            <a:r>
              <a:rPr lang="en-GB" dirty="0"/>
              <a:t>join together against a common enemy. </a:t>
            </a:r>
          </a:p>
          <a:p>
            <a:pPr algn="just"/>
            <a:endParaRPr lang="en-GB" dirty="0"/>
          </a:p>
          <a:p>
            <a:r>
              <a:rPr lang="en-GB" dirty="0"/>
              <a:t>Important city states of ancient Greece </a:t>
            </a:r>
            <a:br>
              <a:rPr lang="en-GB" dirty="0"/>
            </a:br>
            <a:r>
              <a:rPr lang="en-GB" dirty="0"/>
              <a:t>included Athens, Corinth and Sparta. </a:t>
            </a:r>
          </a:p>
        </p:txBody>
      </p:sp>
      <p:pic>
        <p:nvPicPr>
          <p:cNvPr id="3" name="lil pic CLICK" descr="Map&#10;&#10;Description automatically generated">
            <a:extLst>
              <a:ext uri="{FF2B5EF4-FFF2-40B4-BE49-F238E27FC236}">
                <a16:creationId xmlns:a16="http://schemas.microsoft.com/office/drawing/2014/main" id="{B9CABEF8-D43B-42B5-B630-77983A5A6C0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468" t="5006" r="3494" b="4970"/>
          <a:stretch/>
        </p:blipFill>
        <p:spPr>
          <a:xfrm>
            <a:off x="5328053" y="4027820"/>
            <a:ext cx="2865863" cy="1960385"/>
          </a:xfrm>
          <a:prstGeom prst="rect">
            <a:avLst/>
          </a:prstGeom>
          <a:ln w="12700">
            <a:solidFill>
              <a:srgbClr val="E4C000"/>
            </a:solidFill>
          </a:ln>
        </p:spPr>
      </p:pic>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47953" y="4799044"/>
            <a:ext cx="1877109" cy="2653466"/>
          </a:xfrm>
          <a:prstGeom prst="rect">
            <a:avLst/>
          </a:prstGeom>
        </p:spPr>
      </p:pic>
      <p:sp>
        <p:nvSpPr>
          <p:cNvPr id="35" name="Rectangle 34">
            <a:extLst>
              <a:ext uri="{FF2B5EF4-FFF2-40B4-BE49-F238E27FC236}">
                <a16:creationId xmlns:a16="http://schemas.microsoft.com/office/drawing/2014/main" id="{B785B52C-7060-4167-80A1-9011BB9F7203}"/>
              </a:ext>
            </a:extLst>
          </p:cNvPr>
          <p:cNvSpPr/>
          <p:nvPr/>
        </p:nvSpPr>
        <p:spPr>
          <a:xfrm>
            <a:off x="606742" y="5649003"/>
            <a:ext cx="3048706" cy="495108"/>
          </a:xfrm>
          <a:prstGeom prst="rect">
            <a:avLst/>
          </a:prstGeom>
          <a:solidFill>
            <a:srgbClr val="E4C000"/>
          </a:solidFill>
        </p:spPr>
        <p:txBody>
          <a:bodyPr wrap="square" lIns="108000" tIns="108000" rIns="108000" bIns="108000" anchor="ctr" anchorCtr="0">
            <a:spAutoFit/>
          </a:bodyPr>
          <a:lstStyle/>
          <a:p>
            <a:r>
              <a:rPr lang="en-GB" b="1" dirty="0">
                <a:solidFill>
                  <a:schemeClr val="bg1"/>
                </a:solidFill>
                <a:latin typeface="+mj-lt"/>
              </a:rPr>
              <a:t>Click on the map to zoom!</a:t>
            </a:r>
          </a:p>
        </p:txBody>
      </p:sp>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8772668" flipH="1">
            <a:off x="955361" y="5672799"/>
            <a:ext cx="482536" cy="2624926"/>
          </a:xfrm>
          <a:prstGeom prst="rect">
            <a:avLst/>
          </a:prstGeom>
        </p:spPr>
      </p:pic>
      <p:pic>
        <p:nvPicPr>
          <p:cNvPr id="10" name="Picture 9">
            <a:extLst>
              <a:ext uri="{FF2B5EF4-FFF2-40B4-BE49-F238E27FC236}">
                <a16:creationId xmlns:a16="http://schemas.microsoft.com/office/drawing/2014/main" id="{6D66E2E9-4601-432A-A459-EEE7EDADE303}"/>
              </a:ext>
            </a:extLst>
          </p:cNvPr>
          <p:cNvPicPr>
            <a:picLocks noChangeAspect="1"/>
          </p:cNvPicPr>
          <p:nvPr/>
        </p:nvPicPr>
        <p:blipFill>
          <a:blip r:embed="rId14"/>
          <a:stretch>
            <a:fillRect/>
          </a:stretch>
        </p:blipFill>
        <p:spPr>
          <a:xfrm rot="18519543" flipV="1">
            <a:off x="3754459" y="5017226"/>
            <a:ext cx="1813748" cy="1662603"/>
          </a:xfrm>
          <a:prstGeom prst="rect">
            <a:avLst/>
          </a:prstGeom>
        </p:spPr>
      </p:pic>
      <p:grpSp>
        <p:nvGrpSpPr>
          <p:cNvPr id="36" name="big pic">
            <a:extLst>
              <a:ext uri="{FF2B5EF4-FFF2-40B4-BE49-F238E27FC236}">
                <a16:creationId xmlns:a16="http://schemas.microsoft.com/office/drawing/2014/main" id="{5287F9A5-81D1-4A75-BFBC-503DE166FA53}"/>
              </a:ext>
            </a:extLst>
          </p:cNvPr>
          <p:cNvGrpSpPr/>
          <p:nvPr/>
        </p:nvGrpSpPr>
        <p:grpSpPr>
          <a:xfrm>
            <a:off x="0" y="0"/>
            <a:ext cx="9144000" cy="6858000"/>
            <a:chOff x="-9394723" y="0"/>
            <a:chExt cx="9144000" cy="6858000"/>
          </a:xfrm>
        </p:grpSpPr>
        <p:sp>
          <p:nvSpPr>
            <p:cNvPr id="37" name="Rectangle 36">
              <a:extLst>
                <a:ext uri="{FF2B5EF4-FFF2-40B4-BE49-F238E27FC236}">
                  <a16:creationId xmlns:a16="http://schemas.microsoft.com/office/drawing/2014/main" id="{3C3D7AE7-37D0-4811-BF10-D15B6EC2AC33}"/>
                </a:ext>
              </a:extLst>
            </p:cNvPr>
            <p:cNvSpPr/>
            <p:nvPr/>
          </p:nvSpPr>
          <p:spPr>
            <a:xfrm>
              <a:off x="-9394723" y="0"/>
              <a:ext cx="9144000" cy="6858000"/>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B19A7395-69FB-4E8D-9816-4634DB1DA2CB}"/>
                </a:ext>
              </a:extLst>
            </p:cNvPr>
            <p:cNvSpPr/>
            <p:nvPr/>
          </p:nvSpPr>
          <p:spPr>
            <a:xfrm>
              <a:off x="-9019166" y="405381"/>
              <a:ext cx="8392886" cy="5998367"/>
            </a:xfrm>
            <a:prstGeom prst="rect">
              <a:avLst/>
            </a:prstGeom>
            <a:blipFill dpi="0" rotWithShape="1">
              <a:blip r:embed="rId15" cstate="screen">
                <a:extLst>
                  <a:ext uri="{28A0092B-C50C-407E-A947-70E740481C1C}">
                    <a14:useLocalDpi xmlns:a14="http://schemas.microsoft.com/office/drawing/2010/main"/>
                  </a:ext>
                </a:extLst>
              </a:blip>
              <a:srcRect/>
              <a:stretch>
                <a:fillRect l="-6412" t="-5472" r="-5564" b="-6504"/>
              </a:stretch>
            </a:blipFill>
            <a:ln>
              <a:solidFill>
                <a:srgbClr val="E4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0" name="pic CROSS">
            <a:extLst>
              <a:ext uri="{FF2B5EF4-FFF2-40B4-BE49-F238E27FC236}">
                <a16:creationId xmlns:a16="http://schemas.microsoft.com/office/drawing/2014/main" id="{56F173CB-9FB4-45EC-B5F9-1C53EC0264AB}"/>
              </a:ext>
            </a:extLst>
          </p:cNvPr>
          <p:cNvSpPr/>
          <p:nvPr/>
        </p:nvSpPr>
        <p:spPr>
          <a:xfrm>
            <a:off x="8489025" y="177310"/>
            <a:ext cx="564890" cy="564890"/>
          </a:xfrm>
          <a:prstGeom prst="ellipse">
            <a:avLst/>
          </a:prstGeom>
          <a:solidFill>
            <a:schemeClr val="bg1"/>
          </a:solidFill>
          <a:ln>
            <a:solidFill>
              <a:srgbClr val="E4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rgbClr val="E4C000"/>
                </a:solidFill>
              </a:rPr>
              <a:t>X</a:t>
            </a:r>
          </a:p>
        </p:txBody>
      </p:sp>
      <p:sp>
        <p:nvSpPr>
          <p:cNvPr id="42" name="Rectangle 41">
            <a:extLst>
              <a:ext uri="{FF2B5EF4-FFF2-40B4-BE49-F238E27FC236}">
                <a16:creationId xmlns:a16="http://schemas.microsoft.com/office/drawing/2014/main" id="{540D615C-6F2E-4221-BAC1-D7AAADFC4A46}"/>
              </a:ext>
            </a:extLst>
          </p:cNvPr>
          <p:cNvSpPr/>
          <p:nvPr/>
        </p:nvSpPr>
        <p:spPr>
          <a:xfrm>
            <a:off x="375557" y="5598927"/>
            <a:ext cx="2550523" cy="699404"/>
          </a:xfrm>
          <a:prstGeom prst="rect">
            <a:avLst/>
          </a:prstGeom>
          <a:solidFill>
            <a:srgbClr val="E4C000"/>
          </a:solidFill>
        </p:spPr>
        <p:txBody>
          <a:bodyPr wrap="square" lIns="72000" tIns="72000" rIns="72000" bIns="72000" anchor="ctr" anchorCtr="0">
            <a:spAutoFit/>
          </a:bodyPr>
          <a:lstStyle/>
          <a:p>
            <a:r>
              <a:rPr lang="en-GB" b="1" dirty="0">
                <a:solidFill>
                  <a:schemeClr val="bg1"/>
                </a:solidFill>
                <a:latin typeface="+mj-lt"/>
              </a:rPr>
              <a:t>Map showing ancient Greece around 750 BC</a:t>
            </a:r>
          </a:p>
        </p:txBody>
      </p:sp>
    </p:spTree>
    <p:extLst>
      <p:ext uri="{BB962C8B-B14F-4D97-AF65-F5344CB8AC3E}">
        <p14:creationId xmlns:p14="http://schemas.microsoft.com/office/powerpoint/2010/main" val="222335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par>
                                <p:cTn id="29" presetID="10" presetClass="entr" presetSubtype="0" fill="hold" grpId="1"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left)">
                                      <p:cBhvr>
                                        <p:cTn id="35" dur="500"/>
                                        <p:tgtEl>
                                          <p:spTgt spid="42"/>
                                        </p:tgtEl>
                                      </p:cBhvr>
                                    </p:animEffect>
                                  </p:childTnLst>
                                </p:cTn>
                              </p:par>
                            </p:childTnLst>
                          </p:cTn>
                        </p:par>
                      </p:childTnLst>
                    </p:cTn>
                  </p:par>
                </p:childTnLst>
              </p:cTn>
              <p:nextCondLst>
                <p:cond evt="onClick" delay="0">
                  <p:tgtEl>
                    <p:spTgt spid="3"/>
                  </p:tgtEl>
                </p:cond>
              </p:nextCondLst>
            </p:seq>
            <p:seq concurrent="1" nextAc="seek">
              <p:cTn id="36" restart="whenNotActive" fill="hold" evtFilter="cancelBubble" nodeType="interactiveSeq">
                <p:stCondLst>
                  <p:cond evt="onClick" delay="0">
                    <p:tgtEl>
                      <p:spTgt spid="40"/>
                    </p:tgtEl>
                  </p:cond>
                </p:stCondLst>
                <p:endSync evt="end" delay="0">
                  <p:rtn val="all"/>
                </p:endSync>
                <p:childTnLst>
                  <p:par>
                    <p:cTn id="37" fill="hold">
                      <p:stCondLst>
                        <p:cond delay="0"/>
                      </p:stCondLst>
                      <p:childTnLst>
                        <p:par>
                          <p:cTn id="38" fill="hold">
                            <p:stCondLst>
                              <p:cond delay="0"/>
                            </p:stCondLst>
                            <p:childTnLst>
                              <p:par>
                                <p:cTn id="39" presetID="53" presetClass="exit" presetSubtype="32" fill="hold" nodeType="clickEffect">
                                  <p:stCondLst>
                                    <p:cond delay="0"/>
                                  </p:stCondLst>
                                  <p:childTnLst>
                                    <p:anim calcmode="lin" valueType="num">
                                      <p:cBhvr>
                                        <p:cTn id="40" dur="500"/>
                                        <p:tgtEl>
                                          <p:spTgt spid="36"/>
                                        </p:tgtEl>
                                        <p:attrNameLst>
                                          <p:attrName>ppt_w</p:attrName>
                                        </p:attrNameLst>
                                      </p:cBhvr>
                                      <p:tavLst>
                                        <p:tav tm="0">
                                          <p:val>
                                            <p:strVal val="ppt_w"/>
                                          </p:val>
                                        </p:tav>
                                        <p:tav tm="100000">
                                          <p:val>
                                            <p:fltVal val="0"/>
                                          </p:val>
                                        </p:tav>
                                      </p:tavLst>
                                    </p:anim>
                                    <p:anim calcmode="lin" valueType="num">
                                      <p:cBhvr>
                                        <p:cTn id="41" dur="500"/>
                                        <p:tgtEl>
                                          <p:spTgt spid="36"/>
                                        </p:tgtEl>
                                        <p:attrNameLst>
                                          <p:attrName>ppt_h</p:attrName>
                                        </p:attrNameLst>
                                      </p:cBhvr>
                                      <p:tavLst>
                                        <p:tav tm="0">
                                          <p:val>
                                            <p:strVal val="ppt_h"/>
                                          </p:val>
                                        </p:tav>
                                        <p:tav tm="100000">
                                          <p:val>
                                            <p:fltVal val="0"/>
                                          </p:val>
                                        </p:tav>
                                      </p:tavLst>
                                    </p:anim>
                                    <p:animEffect transition="out" filter="fade">
                                      <p:cBhvr>
                                        <p:cTn id="42" dur="500"/>
                                        <p:tgtEl>
                                          <p:spTgt spid="36"/>
                                        </p:tgtEl>
                                      </p:cBhvr>
                                    </p:animEffect>
                                    <p:set>
                                      <p:cBhvr>
                                        <p:cTn id="43" dur="1" fill="hold">
                                          <p:stCondLst>
                                            <p:cond delay="499"/>
                                          </p:stCondLst>
                                        </p:cTn>
                                        <p:tgtEl>
                                          <p:spTgt spid="36"/>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500"/>
                                        <p:tgtEl>
                                          <p:spTgt spid="40"/>
                                        </p:tgtEl>
                                      </p:cBhvr>
                                    </p:animEffect>
                                    <p:set>
                                      <p:cBhvr>
                                        <p:cTn id="46" dur="1" fill="hold">
                                          <p:stCondLst>
                                            <p:cond delay="499"/>
                                          </p:stCondLst>
                                        </p:cTn>
                                        <p:tgtEl>
                                          <p:spTgt spid="40"/>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42"/>
                                        </p:tgtEl>
                                      </p:cBhvr>
                                    </p:animEffect>
                                    <p:set>
                                      <p:cBhvr>
                                        <p:cTn id="49"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41" grpId="0"/>
      <p:bldP spid="35" grpId="0" animBg="1"/>
      <p:bldP spid="40" grpId="0" animBg="1"/>
      <p:bldP spid="40" grpId="1" animBg="1"/>
      <p:bldP spid="42" grpId="0" animBg="1"/>
      <p:bldP spid="4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ancient amphitheater&#10;&#10;Description automatically generated with low confidence">
            <a:extLst>
              <a:ext uri="{FF2B5EF4-FFF2-40B4-BE49-F238E27FC236}">
                <a16:creationId xmlns:a16="http://schemas.microsoft.com/office/drawing/2014/main" id="{F54F7E89-C531-49FB-A8D2-7E5A0CD909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87" r="16716" b="33038"/>
          <a:stretch/>
        </p:blipFill>
        <p:spPr>
          <a:xfrm>
            <a:off x="576263" y="1629675"/>
            <a:ext cx="7991475" cy="4533115"/>
          </a:xfrm>
          <a:prstGeom prst="rect">
            <a:avLst/>
          </a:prstGeom>
        </p:spPr>
      </p:pic>
      <p:grpSp>
        <p:nvGrpSpPr>
          <p:cNvPr id="45" name="Group 44">
            <a:extLst>
              <a:ext uri="{FF2B5EF4-FFF2-40B4-BE49-F238E27FC236}">
                <a16:creationId xmlns:a16="http://schemas.microsoft.com/office/drawing/2014/main" id="{388A4E1C-0602-48CC-8705-849C207094E8}"/>
              </a:ext>
            </a:extLst>
          </p:cNvPr>
          <p:cNvGrpSpPr/>
          <p:nvPr/>
        </p:nvGrpSpPr>
        <p:grpSpPr>
          <a:xfrm>
            <a:off x="605386" y="1867047"/>
            <a:ext cx="7843534" cy="4134257"/>
            <a:chOff x="539750" y="1353786"/>
            <a:chExt cx="6039644" cy="3803100"/>
          </a:xfrm>
        </p:grpSpPr>
        <p:sp>
          <p:nvSpPr>
            <p:cNvPr id="46" name="Rectangle 45">
              <a:extLst>
                <a:ext uri="{FF2B5EF4-FFF2-40B4-BE49-F238E27FC236}">
                  <a16:creationId xmlns:a16="http://schemas.microsoft.com/office/drawing/2014/main" id="{C22328C0-EE2B-407E-8871-8278DEC74C88}"/>
                </a:ext>
              </a:extLst>
            </p:cNvPr>
            <p:cNvSpPr/>
            <p:nvPr/>
          </p:nvSpPr>
          <p:spPr>
            <a:xfrm>
              <a:off x="539750" y="1353786"/>
              <a:ext cx="6039644" cy="3803100"/>
            </a:xfrm>
            <a:prstGeom prst="rect">
              <a:avLst/>
            </a:prstGeom>
            <a:solidFill>
              <a:srgbClr val="FDCF82">
                <a:alpha val="96000"/>
              </a:srgbClr>
            </a:solidFill>
            <a:ln>
              <a:solidFill>
                <a:srgbClr val="F9B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TextBox 46">
              <a:extLst>
                <a:ext uri="{FF2B5EF4-FFF2-40B4-BE49-F238E27FC236}">
                  <a16:creationId xmlns:a16="http://schemas.microsoft.com/office/drawing/2014/main" id="{5C6432A8-F5CB-47A5-9A71-0A3A7FE0BB84}"/>
                </a:ext>
              </a:extLst>
            </p:cNvPr>
            <p:cNvSpPr txBox="1"/>
            <p:nvPr/>
          </p:nvSpPr>
          <p:spPr>
            <a:xfrm>
              <a:off x="606473" y="1494105"/>
              <a:ext cx="5630189" cy="849371"/>
            </a:xfrm>
            <a:prstGeom prst="rect">
              <a:avLst/>
            </a:prstGeom>
            <a:solidFill>
              <a:srgbClr val="FDCF82"/>
            </a:solidFill>
          </p:spPr>
          <p:txBody>
            <a:bodyPr wrap="square" rtlCol="0">
              <a:spAutoFit/>
            </a:bodyPr>
            <a:lstStyle/>
            <a:p>
              <a:pPr algn="just"/>
              <a:r>
                <a:rPr lang="en-GB" dirty="0"/>
                <a:t>You will notice that many of the settlements in Greece – in modern times and in ancient times – are near the sea. Why do you think this might be?</a:t>
              </a:r>
            </a:p>
          </p:txBody>
        </p:sp>
      </p:grpSp>
      <p:pic>
        <p:nvPicPr>
          <p:cNvPr id="48" name="Picture 47" descr="A picture containing text, plant, agave, grass&#10;&#10;Description automatically generated">
            <a:extLst>
              <a:ext uri="{FF2B5EF4-FFF2-40B4-BE49-F238E27FC236}">
                <a16:creationId xmlns:a16="http://schemas.microsoft.com/office/drawing/2014/main" id="{DF023290-D6A8-4260-ACAF-EE9A3203FE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flipH="1">
            <a:off x="1427660" y="853690"/>
            <a:ext cx="482798" cy="2026712"/>
          </a:xfrm>
          <a:prstGeom prst="rect">
            <a:avLst/>
          </a:prstGeom>
        </p:spPr>
      </p:pic>
      <p:grpSp>
        <p:nvGrpSpPr>
          <p:cNvPr id="49" name="ICONS" hidden="1">
            <a:extLst>
              <a:ext uri="{FF2B5EF4-FFF2-40B4-BE49-F238E27FC236}">
                <a16:creationId xmlns:a16="http://schemas.microsoft.com/office/drawing/2014/main" id="{F65B1D20-6B3B-4300-B50A-6218D7CF9F01}"/>
              </a:ext>
            </a:extLst>
          </p:cNvPr>
          <p:cNvGrpSpPr/>
          <p:nvPr/>
        </p:nvGrpSpPr>
        <p:grpSpPr>
          <a:xfrm>
            <a:off x="7480751" y="621486"/>
            <a:ext cx="1238498" cy="864000"/>
            <a:chOff x="7480751" y="621486"/>
            <a:chExt cx="1238498" cy="864000"/>
          </a:xfrm>
        </p:grpSpPr>
        <p:pic>
          <p:nvPicPr>
            <p:cNvPr id="50" name="Assessment" hidden="1">
              <a:extLst>
                <a:ext uri="{FF2B5EF4-FFF2-40B4-BE49-F238E27FC236}">
                  <a16:creationId xmlns:a16="http://schemas.microsoft.com/office/drawing/2014/main" id="{374F432E-3620-4C30-A703-FB83D6C324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1" name="Mental and Oral Starter" hidden="1">
              <a:extLst>
                <a:ext uri="{FF2B5EF4-FFF2-40B4-BE49-F238E27FC236}">
                  <a16:creationId xmlns:a16="http://schemas.microsoft.com/office/drawing/2014/main" id="{719C3A93-F87F-48C2-84FF-5E6723B5D1B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oup Work" hidden="1">
              <a:extLst>
                <a:ext uri="{FF2B5EF4-FFF2-40B4-BE49-F238E27FC236}">
                  <a16:creationId xmlns:a16="http://schemas.microsoft.com/office/drawing/2014/main" id="{B0620462-B9B3-4962-BF5C-DF566E183DB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3" name="Talking Partners" hidden="1">
              <a:extLst>
                <a:ext uri="{FF2B5EF4-FFF2-40B4-BE49-F238E27FC236}">
                  <a16:creationId xmlns:a16="http://schemas.microsoft.com/office/drawing/2014/main" id="{4BFB47F1-67EC-44D5-89D6-A7964CB301D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4" name="Pairs" hidden="1">
              <a:extLst>
                <a:ext uri="{FF2B5EF4-FFF2-40B4-BE49-F238E27FC236}">
                  <a16:creationId xmlns:a16="http://schemas.microsoft.com/office/drawing/2014/main" id="{6D554CBA-8A34-45CA-974E-419CD792A18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5" name="Individual Work" hidden="1">
              <a:extLst>
                <a:ext uri="{FF2B5EF4-FFF2-40B4-BE49-F238E27FC236}">
                  <a16:creationId xmlns:a16="http://schemas.microsoft.com/office/drawing/2014/main" id="{123145AC-1320-4180-B4E6-EE1D83A15C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6" name="Whole Class">
              <a:extLst>
                <a:ext uri="{FF2B5EF4-FFF2-40B4-BE49-F238E27FC236}">
                  <a16:creationId xmlns:a16="http://schemas.microsoft.com/office/drawing/2014/main" id="{D09D8089-DF97-4977-AA1F-84B9BFA06B8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pic>
        <p:nvPicPr>
          <p:cNvPr id="3" name="lil pic CLICK" descr="Map&#10;&#10;Description automatically generated">
            <a:extLst>
              <a:ext uri="{FF2B5EF4-FFF2-40B4-BE49-F238E27FC236}">
                <a16:creationId xmlns:a16="http://schemas.microsoft.com/office/drawing/2014/main" id="{B9CABEF8-D43B-42B5-B630-77983A5A6C08}"/>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468" t="5006" r="3494" b="4970"/>
          <a:stretch/>
        </p:blipFill>
        <p:spPr>
          <a:xfrm>
            <a:off x="5139380" y="3000347"/>
            <a:ext cx="3151180" cy="2155555"/>
          </a:xfrm>
          <a:prstGeom prst="rect">
            <a:avLst/>
          </a:prstGeom>
          <a:ln w="12700">
            <a:solidFill>
              <a:srgbClr val="E4C000"/>
            </a:solidFill>
          </a:ln>
        </p:spPr>
      </p:pic>
      <p:sp>
        <p:nvSpPr>
          <p:cNvPr id="41" name="TextBox 40">
            <a:extLst>
              <a:ext uri="{FF2B5EF4-FFF2-40B4-BE49-F238E27FC236}">
                <a16:creationId xmlns:a16="http://schemas.microsoft.com/office/drawing/2014/main" id="{FD510969-3E0D-4A8C-9FDF-CEB75ACFD8D6}"/>
              </a:ext>
            </a:extLst>
          </p:cNvPr>
          <p:cNvSpPr txBox="1"/>
          <p:nvPr/>
        </p:nvSpPr>
        <p:spPr>
          <a:xfrm>
            <a:off x="692037" y="2985482"/>
            <a:ext cx="4360692" cy="1200329"/>
          </a:xfrm>
          <a:prstGeom prst="rect">
            <a:avLst/>
          </a:prstGeom>
          <a:noFill/>
        </p:spPr>
        <p:txBody>
          <a:bodyPr wrap="square" rtlCol="0">
            <a:spAutoFit/>
          </a:bodyPr>
          <a:lstStyle/>
          <a:p>
            <a:pPr algn="just"/>
            <a:r>
              <a:rPr lang="en-GB" dirty="0"/>
              <a:t>Settlements developed along the coast as the sea provided a good source of food and allowed them to trade with people from other countries and city states.</a:t>
            </a:r>
          </a:p>
        </p:txBody>
      </p:sp>
      <p:sp>
        <p:nvSpPr>
          <p:cNvPr id="2" name="Rectangle 1">
            <a:extLst>
              <a:ext uri="{FF2B5EF4-FFF2-40B4-BE49-F238E27FC236}">
                <a16:creationId xmlns:a16="http://schemas.microsoft.com/office/drawing/2014/main" id="{83B04A91-90A6-4E0B-A4C3-BC97C2EFD435}"/>
              </a:ext>
            </a:extLst>
          </p:cNvPr>
          <p:cNvSpPr/>
          <p:nvPr/>
        </p:nvSpPr>
        <p:spPr>
          <a:xfrm>
            <a:off x="605386" y="4296414"/>
            <a:ext cx="4360692" cy="716881"/>
          </a:xfrm>
          <a:prstGeom prst="rect">
            <a:avLst/>
          </a:prstGeom>
          <a:solidFill>
            <a:srgbClr val="E4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dirty="0">
                <a:solidFill>
                  <a:schemeClr val="tx1"/>
                </a:solidFill>
              </a:rPr>
              <a:t>To </a:t>
            </a:r>
            <a:r>
              <a:rPr lang="en-GB" b="1" dirty="0">
                <a:solidFill>
                  <a:schemeClr val="tx1"/>
                </a:solidFill>
              </a:rPr>
              <a:t>trade</a:t>
            </a:r>
            <a:r>
              <a:rPr lang="en-GB" dirty="0">
                <a:solidFill>
                  <a:schemeClr val="tx1"/>
                </a:solidFill>
              </a:rPr>
              <a:t> means to exchange (or to buy and sell) objects or services with others. </a:t>
            </a:r>
          </a:p>
        </p:txBody>
      </p:sp>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447953" y="4799044"/>
            <a:ext cx="1877109" cy="2653466"/>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8772668" flipH="1">
            <a:off x="955361" y="5672799"/>
            <a:ext cx="482536" cy="2624926"/>
          </a:xfrm>
          <a:prstGeom prst="rect">
            <a:avLst/>
          </a:prstGeom>
        </p:spPr>
      </p:pic>
      <p:sp>
        <p:nvSpPr>
          <p:cNvPr id="22" name="TextBox 21">
            <a:extLst>
              <a:ext uri="{FF2B5EF4-FFF2-40B4-BE49-F238E27FC236}">
                <a16:creationId xmlns:a16="http://schemas.microsoft.com/office/drawing/2014/main" id="{A7D6B50A-EC05-4B15-953D-DBD99DEE21B8}"/>
              </a:ext>
            </a:extLst>
          </p:cNvPr>
          <p:cNvSpPr txBox="1"/>
          <p:nvPr/>
        </p:nvSpPr>
        <p:spPr>
          <a:xfrm>
            <a:off x="692037" y="5086270"/>
            <a:ext cx="4292315" cy="646331"/>
          </a:xfrm>
          <a:prstGeom prst="rect">
            <a:avLst/>
          </a:prstGeom>
          <a:noFill/>
        </p:spPr>
        <p:txBody>
          <a:bodyPr wrap="square" rtlCol="0">
            <a:spAutoFit/>
          </a:bodyPr>
          <a:lstStyle/>
          <a:p>
            <a:pPr algn="just"/>
            <a:r>
              <a:rPr lang="en-GB" dirty="0"/>
              <a:t>What sorts of things might the ancient Greeks have traded?</a:t>
            </a:r>
          </a:p>
        </p:txBody>
      </p:sp>
      <p:grpSp>
        <p:nvGrpSpPr>
          <p:cNvPr id="23" name="Group 22">
            <a:extLst>
              <a:ext uri="{FF2B5EF4-FFF2-40B4-BE49-F238E27FC236}">
                <a16:creationId xmlns:a16="http://schemas.microsoft.com/office/drawing/2014/main" id="{A9559BA5-0E6D-4F78-AF70-735E86E4F904}"/>
              </a:ext>
            </a:extLst>
          </p:cNvPr>
          <p:cNvGrpSpPr/>
          <p:nvPr/>
        </p:nvGrpSpPr>
        <p:grpSpPr>
          <a:xfrm>
            <a:off x="755650" y="5251260"/>
            <a:ext cx="7632700" cy="811976"/>
            <a:chOff x="755650" y="5317364"/>
            <a:chExt cx="7632700" cy="811976"/>
          </a:xfrm>
        </p:grpSpPr>
        <p:sp>
          <p:nvSpPr>
            <p:cNvPr id="24" name="Rectangular Callout 23">
              <a:extLst>
                <a:ext uri="{FF2B5EF4-FFF2-40B4-BE49-F238E27FC236}">
                  <a16:creationId xmlns:a16="http://schemas.microsoft.com/office/drawing/2014/main" id="{C6869B32-794A-4416-B318-D6A274FB2EB7}"/>
                </a:ext>
              </a:extLst>
            </p:cNvPr>
            <p:cNvSpPr/>
            <p:nvPr/>
          </p:nvSpPr>
          <p:spPr bwMode="auto">
            <a:xfrm>
              <a:off x="755650" y="5317364"/>
              <a:ext cx="7632700" cy="811976"/>
            </a:xfrm>
            <a:custGeom>
              <a:avLst/>
              <a:gdLst>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473653 h 811976"/>
                <a:gd name="connsiteX6" fmla="*/ 7632700 w 7632700"/>
                <a:gd name="connsiteY6" fmla="*/ 571842 h 811976"/>
                <a:gd name="connsiteX7" fmla="*/ 7632700 w 7632700"/>
                <a:gd name="connsiteY7" fmla="*/ 676647 h 811976"/>
                <a:gd name="connsiteX8" fmla="*/ 7632700 w 7632700"/>
                <a:gd name="connsiteY8" fmla="*/ 811976 h 811976"/>
                <a:gd name="connsiteX9" fmla="*/ 6360583 w 7632700"/>
                <a:gd name="connsiteY9" fmla="*/ 811976 h 811976"/>
                <a:gd name="connsiteX10" fmla="*/ 4452408 w 7632700"/>
                <a:gd name="connsiteY10" fmla="*/ 811976 h 811976"/>
                <a:gd name="connsiteX11" fmla="*/ 4452408 w 7632700"/>
                <a:gd name="connsiteY11" fmla="*/ 811976 h 811976"/>
                <a:gd name="connsiteX12" fmla="*/ 0 w 7632700"/>
                <a:gd name="connsiteY12" fmla="*/ 811976 h 811976"/>
                <a:gd name="connsiteX13" fmla="*/ 0 w 7632700"/>
                <a:gd name="connsiteY13" fmla="*/ 676647 h 811976"/>
                <a:gd name="connsiteX14" fmla="*/ 0 w 7632700"/>
                <a:gd name="connsiteY14" fmla="*/ 473653 h 811976"/>
                <a:gd name="connsiteX15" fmla="*/ 0 w 7632700"/>
                <a:gd name="connsiteY15" fmla="*/ 473653 h 811976"/>
                <a:gd name="connsiteX16" fmla="*/ 0 w 7632700"/>
                <a:gd name="connsiteY16"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571842 h 811976"/>
                <a:gd name="connsiteX6" fmla="*/ 7632700 w 7632700"/>
                <a:gd name="connsiteY6" fmla="*/ 676647 h 811976"/>
                <a:gd name="connsiteX7" fmla="*/ 7632700 w 7632700"/>
                <a:gd name="connsiteY7" fmla="*/ 811976 h 811976"/>
                <a:gd name="connsiteX8" fmla="*/ 6360583 w 7632700"/>
                <a:gd name="connsiteY8" fmla="*/ 811976 h 811976"/>
                <a:gd name="connsiteX9" fmla="*/ 4452408 w 7632700"/>
                <a:gd name="connsiteY9" fmla="*/ 811976 h 811976"/>
                <a:gd name="connsiteX10" fmla="*/ 4452408 w 7632700"/>
                <a:gd name="connsiteY10" fmla="*/ 811976 h 811976"/>
                <a:gd name="connsiteX11" fmla="*/ 0 w 7632700"/>
                <a:gd name="connsiteY11" fmla="*/ 811976 h 811976"/>
                <a:gd name="connsiteX12" fmla="*/ 0 w 7632700"/>
                <a:gd name="connsiteY12" fmla="*/ 676647 h 811976"/>
                <a:gd name="connsiteX13" fmla="*/ 0 w 7632700"/>
                <a:gd name="connsiteY13" fmla="*/ 473653 h 811976"/>
                <a:gd name="connsiteX14" fmla="*/ 0 w 7632700"/>
                <a:gd name="connsiteY14" fmla="*/ 473653 h 811976"/>
                <a:gd name="connsiteX15" fmla="*/ 0 w 7632700"/>
                <a:gd name="connsiteY15"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676647 h 811976"/>
                <a:gd name="connsiteX6" fmla="*/ 7632700 w 7632700"/>
                <a:gd name="connsiteY6" fmla="*/ 811976 h 811976"/>
                <a:gd name="connsiteX7" fmla="*/ 6360583 w 7632700"/>
                <a:gd name="connsiteY7" fmla="*/ 811976 h 811976"/>
                <a:gd name="connsiteX8" fmla="*/ 4452408 w 7632700"/>
                <a:gd name="connsiteY8" fmla="*/ 811976 h 811976"/>
                <a:gd name="connsiteX9" fmla="*/ 4452408 w 7632700"/>
                <a:gd name="connsiteY9" fmla="*/ 811976 h 811976"/>
                <a:gd name="connsiteX10" fmla="*/ 0 w 7632700"/>
                <a:gd name="connsiteY10" fmla="*/ 811976 h 811976"/>
                <a:gd name="connsiteX11" fmla="*/ 0 w 7632700"/>
                <a:gd name="connsiteY11" fmla="*/ 676647 h 811976"/>
                <a:gd name="connsiteX12" fmla="*/ 0 w 7632700"/>
                <a:gd name="connsiteY12" fmla="*/ 473653 h 811976"/>
                <a:gd name="connsiteX13" fmla="*/ 0 w 7632700"/>
                <a:gd name="connsiteY13" fmla="*/ 473653 h 811976"/>
                <a:gd name="connsiteX14" fmla="*/ 0 w 7632700"/>
                <a:gd name="connsiteY14"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811976 h 811976"/>
                <a:gd name="connsiteX6" fmla="*/ 6360583 w 7632700"/>
                <a:gd name="connsiteY6" fmla="*/ 811976 h 811976"/>
                <a:gd name="connsiteX7" fmla="*/ 4452408 w 7632700"/>
                <a:gd name="connsiteY7" fmla="*/ 811976 h 811976"/>
                <a:gd name="connsiteX8" fmla="*/ 4452408 w 7632700"/>
                <a:gd name="connsiteY8" fmla="*/ 811976 h 811976"/>
                <a:gd name="connsiteX9" fmla="*/ 0 w 7632700"/>
                <a:gd name="connsiteY9" fmla="*/ 811976 h 811976"/>
                <a:gd name="connsiteX10" fmla="*/ 0 w 7632700"/>
                <a:gd name="connsiteY10" fmla="*/ 676647 h 811976"/>
                <a:gd name="connsiteX11" fmla="*/ 0 w 7632700"/>
                <a:gd name="connsiteY11" fmla="*/ 473653 h 811976"/>
                <a:gd name="connsiteX12" fmla="*/ 0 w 7632700"/>
                <a:gd name="connsiteY12" fmla="*/ 473653 h 811976"/>
                <a:gd name="connsiteX13" fmla="*/ 0 w 7632700"/>
                <a:gd name="connsiteY13" fmla="*/ 0 h 81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32700" h="811976">
                  <a:moveTo>
                    <a:pt x="0" y="0"/>
                  </a:moveTo>
                  <a:lnTo>
                    <a:pt x="4452408" y="0"/>
                  </a:lnTo>
                  <a:lnTo>
                    <a:pt x="4452408" y="0"/>
                  </a:lnTo>
                  <a:lnTo>
                    <a:pt x="6360583" y="0"/>
                  </a:lnTo>
                  <a:lnTo>
                    <a:pt x="7632700" y="0"/>
                  </a:lnTo>
                  <a:lnTo>
                    <a:pt x="7632700" y="811976"/>
                  </a:lnTo>
                  <a:lnTo>
                    <a:pt x="6360583" y="811976"/>
                  </a:lnTo>
                  <a:lnTo>
                    <a:pt x="4452408" y="811976"/>
                  </a:lnTo>
                  <a:lnTo>
                    <a:pt x="4452408" y="811976"/>
                  </a:lnTo>
                  <a:lnTo>
                    <a:pt x="0" y="811976"/>
                  </a:lnTo>
                  <a:lnTo>
                    <a:pt x="0" y="676647"/>
                  </a:lnTo>
                  <a:lnTo>
                    <a:pt x="0" y="473653"/>
                  </a:lnTo>
                  <a:lnTo>
                    <a:pt x="0" y="473653"/>
                  </a:lnTo>
                  <a:lnTo>
                    <a:pt x="0" y="0"/>
                  </a:lnTo>
                  <a:close/>
                </a:path>
              </a:pathLst>
            </a:cu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kern="0" dirty="0">
                <a:solidFill>
                  <a:schemeClr val="tx1"/>
                </a:solidFill>
              </a:endParaRPr>
            </a:p>
          </p:txBody>
        </p:sp>
        <p:sp>
          <p:nvSpPr>
            <p:cNvPr id="25" name="Rectangle 7">
              <a:extLst>
                <a:ext uri="{FF2B5EF4-FFF2-40B4-BE49-F238E27FC236}">
                  <a16:creationId xmlns:a16="http://schemas.microsoft.com/office/drawing/2014/main" id="{7A8B8AF5-7FFB-4931-B85D-15C997654CBD}"/>
                </a:ext>
              </a:extLst>
            </p:cNvPr>
            <p:cNvSpPr>
              <a:spLocks noChangeArrowheads="1"/>
            </p:cNvSpPr>
            <p:nvPr/>
          </p:nvSpPr>
          <p:spPr bwMode="auto">
            <a:xfrm>
              <a:off x="1154109" y="5551106"/>
              <a:ext cx="64504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algn="ctr" eaLnBrk="1" fontAlgn="auto" hangingPunct="1">
                <a:lnSpc>
                  <a:spcPct val="100000"/>
                </a:lnSpc>
                <a:spcBef>
                  <a:spcPct val="0"/>
                </a:spcBef>
                <a:spcAft>
                  <a:spcPts val="0"/>
                </a:spcAft>
                <a:buFontTx/>
                <a:buNone/>
                <a:defRPr/>
              </a:pPr>
              <a:r>
                <a:rPr lang="en-GB" altLang="en-US" kern="0" dirty="0">
                  <a:solidFill>
                    <a:schemeClr val="tx1"/>
                  </a:solidFill>
                </a:rPr>
                <a:t>Can you explain what ‘trade’ means?</a:t>
              </a:r>
            </a:p>
          </p:txBody>
        </p:sp>
      </p:grpSp>
      <p:pic>
        <p:nvPicPr>
          <p:cNvPr id="26" name="Question Mark">
            <a:extLst>
              <a:ext uri="{FF2B5EF4-FFF2-40B4-BE49-F238E27FC236}">
                <a16:creationId xmlns:a16="http://schemas.microsoft.com/office/drawing/2014/main" id="{1903F909-A414-4687-AC18-92493D1F96E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bwMode="auto">
          <a:xfrm>
            <a:off x="7731673" y="5404756"/>
            <a:ext cx="504000" cy="5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Question Close">
            <a:extLst>
              <a:ext uri="{FF2B5EF4-FFF2-40B4-BE49-F238E27FC236}">
                <a16:creationId xmlns:a16="http://schemas.microsoft.com/office/drawing/2014/main" id="{7DB3D1E6-C979-4660-8C68-E3ECA2617F4F}"/>
              </a:ext>
            </a:extLst>
          </p:cNvPr>
          <p:cNvSpPr/>
          <p:nvPr/>
        </p:nvSpPr>
        <p:spPr bwMode="auto">
          <a:xfrm>
            <a:off x="755648" y="5252559"/>
            <a:ext cx="360000" cy="3238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kern="0" dirty="0">
                <a:solidFill>
                  <a:schemeClr val="bg1"/>
                </a:solidFill>
              </a:rPr>
              <a:t>X</a:t>
            </a:r>
          </a:p>
        </p:txBody>
      </p:sp>
      <p:sp>
        <p:nvSpPr>
          <p:cNvPr id="30" name="Rectangle: Top Corners Rounded 29">
            <a:extLst>
              <a:ext uri="{FF2B5EF4-FFF2-40B4-BE49-F238E27FC236}">
                <a16:creationId xmlns:a16="http://schemas.microsoft.com/office/drawing/2014/main" id="{47B795F7-9217-44B9-A406-C27DE4DEB434}"/>
              </a:ext>
            </a:extLst>
          </p:cNvPr>
          <p:cNvSpPr/>
          <p:nvPr/>
        </p:nvSpPr>
        <p:spPr>
          <a:xfrm>
            <a:off x="450309" y="431928"/>
            <a:ext cx="8229599" cy="1009822"/>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What Do We Know about </a:t>
            </a:r>
            <a:br>
              <a:rPr lang="en-GB" sz="2800" b="1" dirty="0">
                <a:solidFill>
                  <a:schemeClr val="tx1"/>
                </a:solidFill>
              </a:rPr>
            </a:br>
            <a:r>
              <a:rPr lang="en-GB" sz="2800" b="1" dirty="0">
                <a:solidFill>
                  <a:schemeClr val="tx1"/>
                </a:solidFill>
              </a:rPr>
              <a:t>Ancient Greece?</a:t>
            </a:r>
          </a:p>
        </p:txBody>
      </p:sp>
    </p:spTree>
    <p:extLst>
      <p:ext uri="{BB962C8B-B14F-4D97-AF65-F5344CB8AC3E}">
        <p14:creationId xmlns:p14="http://schemas.microsoft.com/office/powerpoint/2010/main" val="358455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6"/>
                    </p:tgtEl>
                  </p:cond>
                </p:stCondLst>
                <p:endSync evt="end" delay="0">
                  <p:rtn val="all"/>
                </p:endSync>
                <p:childTnLst>
                  <p:par>
                    <p:cTn id="22" fill="hold">
                      <p:stCondLst>
                        <p:cond delay="0"/>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10"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xit" presetSubtype="0" fill="hold" grpId="2" nodeType="withEffect">
                                  <p:stCondLst>
                                    <p:cond delay="0"/>
                                  </p:stCondLst>
                                  <p:childTnLst>
                                    <p:animEffect transition="out" filter="fade">
                                      <p:cBhvr>
                                        <p:cTn id="31" dur="500"/>
                                        <p:tgtEl>
                                          <p:spTgt spid="2"/>
                                        </p:tgtEl>
                                      </p:cBhvr>
                                    </p:animEffect>
                                    <p:set>
                                      <p:cBhvr>
                                        <p:cTn id="32"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3" restart="whenNotActive" fill="hold" evtFilter="cancelBubble" nodeType="interactiveSeq">
                <p:stCondLst>
                  <p:cond evt="onClick" delay="0">
                    <p:tgtEl>
                      <p:spTgt spid="28"/>
                    </p:tgtEl>
                  </p:cond>
                </p:stCondLst>
                <p:endSync evt="end" delay="0">
                  <p:rtn val="all"/>
                </p:endSync>
                <p:childTnLst>
                  <p:par>
                    <p:cTn id="34" fill="hold">
                      <p:stCondLst>
                        <p:cond delay="0"/>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28"/>
                                        </p:tgtEl>
                                      </p:cBhvr>
                                    </p:animEffect>
                                    <p:set>
                                      <p:cBhvr>
                                        <p:cTn id="38" dur="1" fill="hold">
                                          <p:stCondLst>
                                            <p:cond delay="499"/>
                                          </p:stCondLst>
                                        </p:cTn>
                                        <p:tgtEl>
                                          <p:spTgt spid="28"/>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23"/>
                                        </p:tgtEl>
                                      </p:cBhvr>
                                    </p:animEffect>
                                    <p:set>
                                      <p:cBhvr>
                                        <p:cTn id="41" dur="1" fill="hold">
                                          <p:stCondLst>
                                            <p:cond delay="499"/>
                                          </p:stCondLst>
                                        </p:cTn>
                                        <p:tgtEl>
                                          <p:spTgt spid="23"/>
                                        </p:tgtEl>
                                        <p:attrNameLst>
                                          <p:attrName>style.visibility</p:attrName>
                                        </p:attrNameLst>
                                      </p:cBhvr>
                                      <p:to>
                                        <p:strVal val="hidden"/>
                                      </p:to>
                                    </p:set>
                                  </p:childTnLst>
                                </p:cTn>
                              </p:par>
                              <p:par>
                                <p:cTn id="42" presetID="10" presetClass="entr" presetSubtype="0" fill="hold" grpId="1"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childTnLst>
                          </p:cTn>
                        </p:par>
                      </p:childTnLst>
                    </p:cTn>
                  </p:par>
                </p:childTnLst>
              </p:cTn>
              <p:nextCondLst>
                <p:cond evt="onClick" delay="0">
                  <p:tgtEl>
                    <p:spTgt spid="28"/>
                  </p:tgtEl>
                </p:cond>
              </p:nextCondLst>
            </p:seq>
          </p:childTnLst>
        </p:cTn>
      </p:par>
    </p:tnLst>
    <p:bldLst>
      <p:bldP spid="41" grpId="0"/>
      <p:bldP spid="2" grpId="0" animBg="1"/>
      <p:bldP spid="2" grpId="1" animBg="1"/>
      <p:bldP spid="2" grpId="2" animBg="1"/>
      <p:bldP spid="22" grpId="0"/>
      <p:bldP spid="28" grpId="0" animBg="1"/>
      <p:bldP spid="2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79FC4-4C3E-46CF-8E4B-0CBFBB950AA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3739" b="34415"/>
          <a:stretch/>
        </p:blipFill>
        <p:spPr>
          <a:xfrm>
            <a:off x="755649" y="1666701"/>
            <a:ext cx="7632699" cy="4503276"/>
          </a:xfrm>
          <a:prstGeom prst="rect">
            <a:avLst/>
          </a:prstGeom>
        </p:spPr>
      </p:pic>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0233" y="4600207"/>
            <a:ext cx="1877109" cy="2653466"/>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8772668" flipH="1">
            <a:off x="850943" y="5389692"/>
            <a:ext cx="482536" cy="2624926"/>
          </a:xfrm>
          <a:prstGeom prst="rect">
            <a:avLst/>
          </a:prstGeom>
        </p:spPr>
      </p:pic>
      <p:sp>
        <p:nvSpPr>
          <p:cNvPr id="11" name="Rectangle 10">
            <a:extLst>
              <a:ext uri="{FF2B5EF4-FFF2-40B4-BE49-F238E27FC236}">
                <a16:creationId xmlns:a16="http://schemas.microsoft.com/office/drawing/2014/main" id="{50EE6C63-1C6F-4BF3-B535-B17E24DFE483}"/>
              </a:ext>
            </a:extLst>
          </p:cNvPr>
          <p:cNvSpPr/>
          <p:nvPr/>
        </p:nvSpPr>
        <p:spPr>
          <a:xfrm>
            <a:off x="755650" y="1754882"/>
            <a:ext cx="7632700" cy="754287"/>
          </a:xfrm>
          <a:prstGeom prst="rect">
            <a:avLst/>
          </a:prstGeom>
          <a:gradFill flip="none" rotWithShape="1">
            <a:gsLst>
              <a:gs pos="59000">
                <a:schemeClr val="bg1"/>
              </a:gs>
              <a:gs pos="100000">
                <a:schemeClr val="bg1">
                  <a:shade val="100000"/>
                  <a:satMod val="115000"/>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Items that the city states </a:t>
            </a:r>
            <a:r>
              <a:rPr lang="en-GB" b="1" dirty="0">
                <a:solidFill>
                  <a:schemeClr val="tx1"/>
                </a:solidFill>
              </a:rPr>
              <a:t>traded</a:t>
            </a:r>
            <a:r>
              <a:rPr lang="en-GB" dirty="0">
                <a:solidFill>
                  <a:schemeClr val="tx1"/>
                </a:solidFill>
              </a:rPr>
              <a:t> between one </a:t>
            </a:r>
            <a:br>
              <a:rPr lang="en-GB" dirty="0">
                <a:solidFill>
                  <a:schemeClr val="tx1"/>
                </a:solidFill>
              </a:rPr>
            </a:br>
            <a:r>
              <a:rPr lang="en-GB" dirty="0">
                <a:solidFill>
                  <a:schemeClr val="tx1"/>
                </a:solidFill>
              </a:rPr>
              <a:t>another and with other countries included:</a:t>
            </a:r>
          </a:p>
        </p:txBody>
      </p:sp>
      <p:grpSp>
        <p:nvGrpSpPr>
          <p:cNvPr id="6" name="Group 5">
            <a:extLst>
              <a:ext uri="{FF2B5EF4-FFF2-40B4-BE49-F238E27FC236}">
                <a16:creationId xmlns:a16="http://schemas.microsoft.com/office/drawing/2014/main" id="{9A236407-CAE6-43FE-987D-E8D3A3CFE51E}"/>
              </a:ext>
            </a:extLst>
          </p:cNvPr>
          <p:cNvGrpSpPr/>
          <p:nvPr/>
        </p:nvGrpSpPr>
        <p:grpSpPr>
          <a:xfrm>
            <a:off x="1898897" y="2586146"/>
            <a:ext cx="1741715" cy="1693436"/>
            <a:chOff x="1898897" y="2586146"/>
            <a:chExt cx="1741715" cy="1693436"/>
          </a:xfrm>
        </p:grpSpPr>
        <p:sp>
          <p:nvSpPr>
            <p:cNvPr id="3" name="Rectangle 2">
              <a:extLst>
                <a:ext uri="{FF2B5EF4-FFF2-40B4-BE49-F238E27FC236}">
                  <a16:creationId xmlns:a16="http://schemas.microsoft.com/office/drawing/2014/main" id="{AD9B543B-F0C2-44B4-9E41-4E9842BED762}"/>
                </a:ext>
              </a:extLst>
            </p:cNvPr>
            <p:cNvSpPr/>
            <p:nvPr/>
          </p:nvSpPr>
          <p:spPr>
            <a:xfrm>
              <a:off x="1898897" y="2586146"/>
              <a:ext cx="1741715" cy="1693436"/>
            </a:xfrm>
            <a:prstGeom prst="rect">
              <a:avLst/>
            </a:prstGeom>
            <a:blipFill dpi="0" rotWithShape="1">
              <a:blip r:embed="rId5" cstate="screen">
                <a:extLst>
                  <a:ext uri="{28A0092B-C50C-407E-A947-70E740481C1C}">
                    <a14:useLocalDpi xmlns:a14="http://schemas.microsoft.com/office/drawing/2010/main"/>
                  </a:ext>
                </a:extLst>
              </a:blip>
              <a:srcRect/>
              <a:stretch>
                <a:fillRect l="-31306"/>
              </a:stretch>
            </a:blipFill>
            <a:ln w="19050">
              <a:solidFill>
                <a:srgbClr val="C8AA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1CFCFE79-1532-4FD4-AFF5-5BE9D3441737}"/>
                </a:ext>
              </a:extLst>
            </p:cNvPr>
            <p:cNvSpPr/>
            <p:nvPr/>
          </p:nvSpPr>
          <p:spPr>
            <a:xfrm>
              <a:off x="1898897" y="3861785"/>
              <a:ext cx="778606" cy="360349"/>
            </a:xfrm>
            <a:prstGeom prst="rect">
              <a:avLst/>
            </a:prstGeom>
            <a:solidFill>
              <a:srgbClr val="C8AA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dirty="0">
                  <a:solidFill>
                    <a:schemeClr val="tx1"/>
                  </a:solidFill>
                </a:rPr>
                <a:t>wine</a:t>
              </a:r>
            </a:p>
          </p:txBody>
        </p:sp>
      </p:grpSp>
      <p:grpSp>
        <p:nvGrpSpPr>
          <p:cNvPr id="8" name="Group 7">
            <a:extLst>
              <a:ext uri="{FF2B5EF4-FFF2-40B4-BE49-F238E27FC236}">
                <a16:creationId xmlns:a16="http://schemas.microsoft.com/office/drawing/2014/main" id="{B876C325-E528-459B-B74D-D8CC1F49FAEA}"/>
              </a:ext>
            </a:extLst>
          </p:cNvPr>
          <p:cNvGrpSpPr/>
          <p:nvPr/>
        </p:nvGrpSpPr>
        <p:grpSpPr>
          <a:xfrm>
            <a:off x="1898896" y="4329018"/>
            <a:ext cx="1741716" cy="1693436"/>
            <a:chOff x="1898896" y="4329018"/>
            <a:chExt cx="1741716" cy="1693436"/>
          </a:xfrm>
        </p:grpSpPr>
        <p:sp>
          <p:nvSpPr>
            <p:cNvPr id="14" name="Rectangle 13">
              <a:extLst>
                <a:ext uri="{FF2B5EF4-FFF2-40B4-BE49-F238E27FC236}">
                  <a16:creationId xmlns:a16="http://schemas.microsoft.com/office/drawing/2014/main" id="{50028B6C-9923-4381-A974-95C818721A2C}"/>
                </a:ext>
              </a:extLst>
            </p:cNvPr>
            <p:cNvSpPr/>
            <p:nvPr/>
          </p:nvSpPr>
          <p:spPr>
            <a:xfrm>
              <a:off x="1898897" y="4329018"/>
              <a:ext cx="1741715" cy="1693436"/>
            </a:xfrm>
            <a:prstGeom prst="rect">
              <a:avLst/>
            </a:prstGeom>
            <a:blipFill dpi="0" rotWithShape="1">
              <a:blip r:embed="rId6" cstate="screen">
                <a:extLst>
                  <a:ext uri="{28A0092B-C50C-407E-A947-70E740481C1C}">
                    <a14:useLocalDpi xmlns:a14="http://schemas.microsoft.com/office/drawing/2010/main"/>
                  </a:ext>
                </a:extLst>
              </a:blip>
              <a:srcRect/>
              <a:stretch>
                <a:fillRect l="-36421" r="-6379" b="570"/>
              </a:stretch>
            </a:blipFill>
            <a:ln w="19050">
              <a:solidFill>
                <a:srgbClr val="C8AA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6B0A9445-3A98-4107-A2C4-1E61F59C96F6}"/>
                </a:ext>
              </a:extLst>
            </p:cNvPr>
            <p:cNvSpPr/>
            <p:nvPr/>
          </p:nvSpPr>
          <p:spPr>
            <a:xfrm>
              <a:off x="1898896" y="5602459"/>
              <a:ext cx="778608" cy="360349"/>
            </a:xfrm>
            <a:prstGeom prst="rect">
              <a:avLst/>
            </a:prstGeom>
            <a:solidFill>
              <a:srgbClr val="C8AA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dirty="0">
                  <a:solidFill>
                    <a:schemeClr val="tx1"/>
                  </a:solidFill>
                </a:rPr>
                <a:t>cheese</a:t>
              </a:r>
            </a:p>
          </p:txBody>
        </p:sp>
      </p:grpSp>
      <p:grpSp>
        <p:nvGrpSpPr>
          <p:cNvPr id="17" name="Group 16">
            <a:extLst>
              <a:ext uri="{FF2B5EF4-FFF2-40B4-BE49-F238E27FC236}">
                <a16:creationId xmlns:a16="http://schemas.microsoft.com/office/drawing/2014/main" id="{704DB485-8F00-4C87-B1F0-D7510BBE6C3D}"/>
              </a:ext>
            </a:extLst>
          </p:cNvPr>
          <p:cNvGrpSpPr/>
          <p:nvPr/>
        </p:nvGrpSpPr>
        <p:grpSpPr>
          <a:xfrm>
            <a:off x="3684155" y="2586146"/>
            <a:ext cx="1741716" cy="1693436"/>
            <a:chOff x="3684155" y="2586146"/>
            <a:chExt cx="1741716" cy="1693436"/>
          </a:xfrm>
        </p:grpSpPr>
        <p:sp>
          <p:nvSpPr>
            <p:cNvPr id="12" name="Rectangle 11">
              <a:extLst>
                <a:ext uri="{FF2B5EF4-FFF2-40B4-BE49-F238E27FC236}">
                  <a16:creationId xmlns:a16="http://schemas.microsoft.com/office/drawing/2014/main" id="{0F03BE60-B2D5-4B0E-95E1-EB8437FAEE5B}"/>
                </a:ext>
              </a:extLst>
            </p:cNvPr>
            <p:cNvSpPr/>
            <p:nvPr/>
          </p:nvSpPr>
          <p:spPr>
            <a:xfrm>
              <a:off x="3684156" y="2586146"/>
              <a:ext cx="1741715" cy="1693436"/>
            </a:xfrm>
            <a:prstGeom prst="rect">
              <a:avLst/>
            </a:prstGeom>
            <a:blipFill dpi="0" rotWithShape="1">
              <a:blip r:embed="rId7" cstate="screen">
                <a:extLst>
                  <a:ext uri="{28A0092B-C50C-407E-A947-70E740481C1C}">
                    <a14:useLocalDpi xmlns:a14="http://schemas.microsoft.com/office/drawing/2010/main"/>
                  </a:ext>
                </a:extLst>
              </a:blip>
              <a:srcRect/>
              <a:stretch>
                <a:fillRect l="-52500" t="117" r="-35883" b="-390"/>
              </a:stretch>
            </a:blipFill>
            <a:ln w="19050">
              <a:solidFill>
                <a:srgbClr val="C8AA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08781382-E44F-4BFE-9930-4337700B2381}"/>
                </a:ext>
              </a:extLst>
            </p:cNvPr>
            <p:cNvSpPr/>
            <p:nvPr/>
          </p:nvSpPr>
          <p:spPr>
            <a:xfrm>
              <a:off x="3684155" y="3855530"/>
              <a:ext cx="761142" cy="360349"/>
            </a:xfrm>
            <a:prstGeom prst="rect">
              <a:avLst/>
            </a:prstGeom>
            <a:solidFill>
              <a:srgbClr val="C8AA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dirty="0">
                  <a:solidFill>
                    <a:schemeClr val="tx1"/>
                  </a:solidFill>
                </a:rPr>
                <a:t>olives</a:t>
              </a:r>
            </a:p>
          </p:txBody>
        </p:sp>
      </p:grpSp>
      <p:grpSp>
        <p:nvGrpSpPr>
          <p:cNvPr id="9" name="Group 8">
            <a:extLst>
              <a:ext uri="{FF2B5EF4-FFF2-40B4-BE49-F238E27FC236}">
                <a16:creationId xmlns:a16="http://schemas.microsoft.com/office/drawing/2014/main" id="{A7A08F1E-5F3A-4ABB-9612-084FD2C21D86}"/>
              </a:ext>
            </a:extLst>
          </p:cNvPr>
          <p:cNvGrpSpPr/>
          <p:nvPr/>
        </p:nvGrpSpPr>
        <p:grpSpPr>
          <a:xfrm>
            <a:off x="3684155" y="4329018"/>
            <a:ext cx="1741716" cy="1693436"/>
            <a:chOff x="3684155" y="4329018"/>
            <a:chExt cx="1741716" cy="1693436"/>
          </a:xfrm>
        </p:grpSpPr>
        <p:sp>
          <p:nvSpPr>
            <p:cNvPr id="13" name="Rectangle 12">
              <a:extLst>
                <a:ext uri="{FF2B5EF4-FFF2-40B4-BE49-F238E27FC236}">
                  <a16:creationId xmlns:a16="http://schemas.microsoft.com/office/drawing/2014/main" id="{59AD7873-1498-476D-A292-8F8FA9158099}"/>
                </a:ext>
              </a:extLst>
            </p:cNvPr>
            <p:cNvSpPr/>
            <p:nvPr/>
          </p:nvSpPr>
          <p:spPr>
            <a:xfrm>
              <a:off x="3684156" y="4329018"/>
              <a:ext cx="1741715" cy="1693436"/>
            </a:xfrm>
            <a:prstGeom prst="rect">
              <a:avLst/>
            </a:prstGeom>
            <a:blipFill dpi="0" rotWithShape="1">
              <a:blip r:embed="rId8" cstate="screen">
                <a:extLst>
                  <a:ext uri="{28A0092B-C50C-407E-A947-70E740481C1C}">
                    <a14:useLocalDpi xmlns:a14="http://schemas.microsoft.com/office/drawing/2010/main"/>
                  </a:ext>
                </a:extLst>
              </a:blip>
              <a:srcRect/>
              <a:stretch>
                <a:fillRect t="-1" b="-49594"/>
              </a:stretch>
            </a:blipFill>
            <a:ln w="19050">
              <a:solidFill>
                <a:srgbClr val="C8AA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BA3DDA9E-17BC-4EF4-8F75-EB68D85C2503}"/>
                </a:ext>
              </a:extLst>
            </p:cNvPr>
            <p:cNvSpPr/>
            <p:nvPr/>
          </p:nvSpPr>
          <p:spPr>
            <a:xfrm>
              <a:off x="3684155" y="5602459"/>
              <a:ext cx="761142" cy="360349"/>
            </a:xfrm>
            <a:prstGeom prst="rect">
              <a:avLst/>
            </a:prstGeom>
            <a:solidFill>
              <a:srgbClr val="C8AA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dirty="0">
                  <a:solidFill>
                    <a:schemeClr val="tx1"/>
                  </a:solidFill>
                </a:rPr>
                <a:t>pottery</a:t>
              </a:r>
            </a:p>
          </p:txBody>
        </p:sp>
      </p:grpSp>
      <p:grpSp>
        <p:nvGrpSpPr>
          <p:cNvPr id="24" name="Group 23">
            <a:extLst>
              <a:ext uri="{FF2B5EF4-FFF2-40B4-BE49-F238E27FC236}">
                <a16:creationId xmlns:a16="http://schemas.microsoft.com/office/drawing/2014/main" id="{CE82CC3E-3BE6-461A-A951-0FA9EAF4DFD9}"/>
              </a:ext>
            </a:extLst>
          </p:cNvPr>
          <p:cNvGrpSpPr/>
          <p:nvPr/>
        </p:nvGrpSpPr>
        <p:grpSpPr>
          <a:xfrm>
            <a:off x="5469415" y="2586146"/>
            <a:ext cx="1741715" cy="1693436"/>
            <a:chOff x="5469415" y="2586146"/>
            <a:chExt cx="1741715" cy="1693436"/>
          </a:xfrm>
        </p:grpSpPr>
        <p:sp>
          <p:nvSpPr>
            <p:cNvPr id="15" name="Rectangle 14">
              <a:extLst>
                <a:ext uri="{FF2B5EF4-FFF2-40B4-BE49-F238E27FC236}">
                  <a16:creationId xmlns:a16="http://schemas.microsoft.com/office/drawing/2014/main" id="{88E3836F-7A14-4DBA-ACCE-658A29D7408B}"/>
                </a:ext>
              </a:extLst>
            </p:cNvPr>
            <p:cNvSpPr/>
            <p:nvPr/>
          </p:nvSpPr>
          <p:spPr>
            <a:xfrm>
              <a:off x="5469415" y="2586146"/>
              <a:ext cx="1741715" cy="1693436"/>
            </a:xfrm>
            <a:prstGeom prst="rect">
              <a:avLst/>
            </a:prstGeom>
            <a:blipFill dpi="0" rotWithShape="1">
              <a:blip r:embed="rId9" cstate="screen">
                <a:extLst>
                  <a:ext uri="{28A0092B-C50C-407E-A947-70E740481C1C}">
                    <a14:useLocalDpi xmlns:a14="http://schemas.microsoft.com/office/drawing/2010/main"/>
                  </a:ext>
                </a:extLst>
              </a:blip>
              <a:srcRect/>
              <a:stretch>
                <a:fillRect t="-12867" b="-47329"/>
              </a:stretch>
            </a:blipFill>
            <a:ln w="19050">
              <a:solidFill>
                <a:srgbClr val="C8AA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40BCEB2A-9EBB-4F0F-B6F7-563357E40EFA}"/>
                </a:ext>
              </a:extLst>
            </p:cNvPr>
            <p:cNvSpPr/>
            <p:nvPr/>
          </p:nvSpPr>
          <p:spPr>
            <a:xfrm>
              <a:off x="5478116" y="3855530"/>
              <a:ext cx="773854" cy="360349"/>
            </a:xfrm>
            <a:prstGeom prst="rect">
              <a:avLst/>
            </a:prstGeom>
            <a:solidFill>
              <a:srgbClr val="C8AA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dirty="0">
                  <a:solidFill>
                    <a:schemeClr val="tx1"/>
                  </a:solidFill>
                </a:rPr>
                <a:t>grain</a:t>
              </a:r>
            </a:p>
          </p:txBody>
        </p:sp>
      </p:grpSp>
      <p:grpSp>
        <p:nvGrpSpPr>
          <p:cNvPr id="25" name="Group 24">
            <a:extLst>
              <a:ext uri="{FF2B5EF4-FFF2-40B4-BE49-F238E27FC236}">
                <a16:creationId xmlns:a16="http://schemas.microsoft.com/office/drawing/2014/main" id="{B37D95A4-1967-4CA2-B4BD-F04865D7AB97}"/>
              </a:ext>
            </a:extLst>
          </p:cNvPr>
          <p:cNvGrpSpPr/>
          <p:nvPr/>
        </p:nvGrpSpPr>
        <p:grpSpPr>
          <a:xfrm>
            <a:off x="5469415" y="4338664"/>
            <a:ext cx="1741715" cy="1693436"/>
            <a:chOff x="5469415" y="4338664"/>
            <a:chExt cx="1741715" cy="1693436"/>
          </a:xfrm>
        </p:grpSpPr>
        <p:sp>
          <p:nvSpPr>
            <p:cNvPr id="16" name="Rectangle 15">
              <a:extLst>
                <a:ext uri="{FF2B5EF4-FFF2-40B4-BE49-F238E27FC236}">
                  <a16:creationId xmlns:a16="http://schemas.microsoft.com/office/drawing/2014/main" id="{B6510CF5-0FBE-4F55-9A0B-917110B544FB}"/>
                </a:ext>
              </a:extLst>
            </p:cNvPr>
            <p:cNvSpPr/>
            <p:nvPr/>
          </p:nvSpPr>
          <p:spPr>
            <a:xfrm>
              <a:off x="5469415" y="4338664"/>
              <a:ext cx="1741715" cy="1693436"/>
            </a:xfrm>
            <a:prstGeom prst="rect">
              <a:avLst/>
            </a:prstGeom>
            <a:blipFill dpi="0" rotWithShape="1">
              <a:blip r:embed="rId10" cstate="screen">
                <a:extLst>
                  <a:ext uri="{28A0092B-C50C-407E-A947-70E740481C1C}">
                    <a14:useLocalDpi xmlns:a14="http://schemas.microsoft.com/office/drawing/2010/main"/>
                  </a:ext>
                </a:extLst>
              </a:blip>
              <a:srcRect/>
              <a:stretch>
                <a:fillRect/>
              </a:stretch>
            </a:blipFill>
            <a:ln w="19050">
              <a:solidFill>
                <a:srgbClr val="C8AA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B4BAF238-6262-4105-9A8F-DD6435702283}"/>
                </a:ext>
              </a:extLst>
            </p:cNvPr>
            <p:cNvSpPr/>
            <p:nvPr/>
          </p:nvSpPr>
          <p:spPr>
            <a:xfrm>
              <a:off x="5478116" y="5150357"/>
              <a:ext cx="1491913" cy="812452"/>
            </a:xfrm>
            <a:prstGeom prst="rect">
              <a:avLst/>
            </a:prstGeom>
            <a:solidFill>
              <a:srgbClr val="C8AA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300" dirty="0">
                  <a:solidFill>
                    <a:schemeClr val="tx1"/>
                  </a:solidFill>
                </a:rPr>
                <a:t>From around 600 BC, the ancient Greeks used coins to trade with. </a:t>
              </a:r>
            </a:p>
          </p:txBody>
        </p:sp>
      </p:grpSp>
      <p:grpSp>
        <p:nvGrpSpPr>
          <p:cNvPr id="30" name="ICONS" hidden="1">
            <a:extLst>
              <a:ext uri="{FF2B5EF4-FFF2-40B4-BE49-F238E27FC236}">
                <a16:creationId xmlns:a16="http://schemas.microsoft.com/office/drawing/2014/main" id="{95BB334D-51D5-49CE-BBCF-15E3ADADC180}"/>
              </a:ext>
            </a:extLst>
          </p:cNvPr>
          <p:cNvGrpSpPr/>
          <p:nvPr/>
        </p:nvGrpSpPr>
        <p:grpSpPr>
          <a:xfrm>
            <a:off x="7480751" y="621486"/>
            <a:ext cx="1238498" cy="864000"/>
            <a:chOff x="7480751" y="621486"/>
            <a:chExt cx="1238498" cy="864000"/>
          </a:xfrm>
        </p:grpSpPr>
        <p:pic>
          <p:nvPicPr>
            <p:cNvPr id="31" name="Assessment" hidden="1">
              <a:extLst>
                <a:ext uri="{FF2B5EF4-FFF2-40B4-BE49-F238E27FC236}">
                  <a16:creationId xmlns:a16="http://schemas.microsoft.com/office/drawing/2014/main" id="{24172A9E-17BE-4A49-A44D-C2B39BDC324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2" name="Mental and Oral Starter" hidden="1">
              <a:extLst>
                <a:ext uri="{FF2B5EF4-FFF2-40B4-BE49-F238E27FC236}">
                  <a16:creationId xmlns:a16="http://schemas.microsoft.com/office/drawing/2014/main" id="{E5B232DA-815E-410C-87B6-BAB2E97BFF3F}"/>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Group Work" hidden="1">
              <a:extLst>
                <a:ext uri="{FF2B5EF4-FFF2-40B4-BE49-F238E27FC236}">
                  <a16:creationId xmlns:a16="http://schemas.microsoft.com/office/drawing/2014/main" id="{F349995A-BD0D-4CC9-A945-FAB1341178F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4" name="Talking Partners" hidden="1">
              <a:extLst>
                <a:ext uri="{FF2B5EF4-FFF2-40B4-BE49-F238E27FC236}">
                  <a16:creationId xmlns:a16="http://schemas.microsoft.com/office/drawing/2014/main" id="{E0F0C84C-760B-419F-BA63-D0A7419DB2D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5" name="Pairs" hidden="1">
              <a:extLst>
                <a:ext uri="{FF2B5EF4-FFF2-40B4-BE49-F238E27FC236}">
                  <a16:creationId xmlns:a16="http://schemas.microsoft.com/office/drawing/2014/main" id="{43B492D2-E909-44EA-A355-0EA997F0CF1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6" name="Individual Work" hidden="1">
              <a:extLst>
                <a:ext uri="{FF2B5EF4-FFF2-40B4-BE49-F238E27FC236}">
                  <a16:creationId xmlns:a16="http://schemas.microsoft.com/office/drawing/2014/main" id="{977566F1-D696-436F-8FD8-FE6FD7E0048E}"/>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7" name="Whole Class">
              <a:extLst>
                <a:ext uri="{FF2B5EF4-FFF2-40B4-BE49-F238E27FC236}">
                  <a16:creationId xmlns:a16="http://schemas.microsoft.com/office/drawing/2014/main" id="{ECCAB3A8-F2C7-40C5-BEF3-114D4C45DBA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sp>
        <p:nvSpPr>
          <p:cNvPr id="38" name="Rectangle: Top Corners Rounded 37">
            <a:extLst>
              <a:ext uri="{FF2B5EF4-FFF2-40B4-BE49-F238E27FC236}">
                <a16:creationId xmlns:a16="http://schemas.microsoft.com/office/drawing/2014/main" id="{2DD173CB-B685-45A9-9155-F2D25AF8A92B}"/>
              </a:ext>
            </a:extLst>
          </p:cNvPr>
          <p:cNvSpPr/>
          <p:nvPr/>
        </p:nvSpPr>
        <p:spPr>
          <a:xfrm>
            <a:off x="450309" y="431928"/>
            <a:ext cx="8229599" cy="1009822"/>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What Do We Know about </a:t>
            </a:r>
            <a:br>
              <a:rPr lang="en-GB" sz="2800" b="1" dirty="0">
                <a:solidFill>
                  <a:schemeClr val="tx1"/>
                </a:solidFill>
              </a:rPr>
            </a:br>
            <a:r>
              <a:rPr lang="en-GB" sz="2800" b="1" dirty="0">
                <a:solidFill>
                  <a:schemeClr val="tx1"/>
                </a:solidFill>
              </a:rPr>
              <a:t>Ancient Greece?</a:t>
            </a:r>
          </a:p>
        </p:txBody>
      </p:sp>
    </p:spTree>
    <p:extLst>
      <p:ext uri="{BB962C8B-B14F-4D97-AF65-F5344CB8AC3E}">
        <p14:creationId xmlns:p14="http://schemas.microsoft.com/office/powerpoint/2010/main" val="364361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ancient amphitheater&#10;&#10;Description automatically generated with low confidence">
            <a:extLst>
              <a:ext uri="{FF2B5EF4-FFF2-40B4-BE49-F238E27FC236}">
                <a16:creationId xmlns:a16="http://schemas.microsoft.com/office/drawing/2014/main" id="{F54F7E89-C531-49FB-A8D2-7E5A0CD909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87" r="16716" b="33038"/>
          <a:stretch/>
        </p:blipFill>
        <p:spPr>
          <a:xfrm>
            <a:off x="576263" y="1629675"/>
            <a:ext cx="7991475" cy="4533115"/>
          </a:xfrm>
          <a:prstGeom prst="rect">
            <a:avLst/>
          </a:prstGeom>
        </p:spPr>
      </p:pic>
      <p:sp>
        <p:nvSpPr>
          <p:cNvPr id="46" name="Rectangle 45">
            <a:extLst>
              <a:ext uri="{FF2B5EF4-FFF2-40B4-BE49-F238E27FC236}">
                <a16:creationId xmlns:a16="http://schemas.microsoft.com/office/drawing/2014/main" id="{C22328C0-EE2B-407E-8871-8278DEC74C88}"/>
              </a:ext>
            </a:extLst>
          </p:cNvPr>
          <p:cNvSpPr/>
          <p:nvPr/>
        </p:nvSpPr>
        <p:spPr>
          <a:xfrm>
            <a:off x="755650" y="1713688"/>
            <a:ext cx="7632699" cy="4393618"/>
          </a:xfrm>
          <a:prstGeom prst="rect">
            <a:avLst/>
          </a:prstGeom>
          <a:solidFill>
            <a:srgbClr val="FDCF82">
              <a:alpha val="96000"/>
            </a:srgbClr>
          </a:solidFill>
          <a:ln>
            <a:solidFill>
              <a:srgbClr val="F9B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47" name="TextBox 46">
            <a:extLst>
              <a:ext uri="{FF2B5EF4-FFF2-40B4-BE49-F238E27FC236}">
                <a16:creationId xmlns:a16="http://schemas.microsoft.com/office/drawing/2014/main" id="{5C6432A8-F5CB-47A5-9A71-0A3A7FE0BB84}"/>
              </a:ext>
            </a:extLst>
          </p:cNvPr>
          <p:cNvSpPr txBox="1"/>
          <p:nvPr/>
        </p:nvSpPr>
        <p:spPr>
          <a:xfrm>
            <a:off x="904374" y="1759065"/>
            <a:ext cx="7365796" cy="923330"/>
          </a:xfrm>
          <a:prstGeom prst="rect">
            <a:avLst/>
          </a:prstGeom>
          <a:noFill/>
        </p:spPr>
        <p:txBody>
          <a:bodyPr wrap="square" rtlCol="0">
            <a:spAutoFit/>
          </a:bodyPr>
          <a:lstStyle/>
          <a:p>
            <a:pPr algn="ctr">
              <a:spcAft>
                <a:spcPts val="600"/>
              </a:spcAft>
            </a:pPr>
            <a:r>
              <a:rPr lang="en-GB" dirty="0"/>
              <a:t>Where does ancient Greece fit in with some of the other periods in history that you may have learnt about? What do you notice about ancient Greece in comparison to other periods?</a:t>
            </a:r>
          </a:p>
        </p:txBody>
      </p:sp>
      <p:pic>
        <p:nvPicPr>
          <p:cNvPr id="48" name="Picture 47" descr="A picture containing text, plant, agave, grass&#10;&#10;Description automatically generated">
            <a:extLst>
              <a:ext uri="{FF2B5EF4-FFF2-40B4-BE49-F238E27FC236}">
                <a16:creationId xmlns:a16="http://schemas.microsoft.com/office/drawing/2014/main" id="{DF023290-D6A8-4260-ACAF-EE9A3203FE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3397346" flipH="1">
            <a:off x="650697" y="857342"/>
            <a:ext cx="482798" cy="2026712"/>
          </a:xfrm>
          <a:prstGeom prst="rect">
            <a:avLst/>
          </a:prstGeom>
        </p:spPr>
      </p:pic>
      <p:grpSp>
        <p:nvGrpSpPr>
          <p:cNvPr id="49" name="ICONS" hidden="1">
            <a:extLst>
              <a:ext uri="{FF2B5EF4-FFF2-40B4-BE49-F238E27FC236}">
                <a16:creationId xmlns:a16="http://schemas.microsoft.com/office/drawing/2014/main" id="{F65B1D20-6B3B-4300-B50A-6218D7CF9F01}"/>
              </a:ext>
            </a:extLst>
          </p:cNvPr>
          <p:cNvGrpSpPr/>
          <p:nvPr/>
        </p:nvGrpSpPr>
        <p:grpSpPr>
          <a:xfrm>
            <a:off x="7480751" y="621486"/>
            <a:ext cx="1238498" cy="864000"/>
            <a:chOff x="7480751" y="621486"/>
            <a:chExt cx="1238498" cy="864000"/>
          </a:xfrm>
        </p:grpSpPr>
        <p:pic>
          <p:nvPicPr>
            <p:cNvPr id="50" name="Assessment" hidden="1">
              <a:extLst>
                <a:ext uri="{FF2B5EF4-FFF2-40B4-BE49-F238E27FC236}">
                  <a16:creationId xmlns:a16="http://schemas.microsoft.com/office/drawing/2014/main" id="{374F432E-3620-4C30-A703-FB83D6C324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1" name="Mental and Oral Starter" hidden="1">
              <a:extLst>
                <a:ext uri="{FF2B5EF4-FFF2-40B4-BE49-F238E27FC236}">
                  <a16:creationId xmlns:a16="http://schemas.microsoft.com/office/drawing/2014/main" id="{719C3A93-F87F-48C2-84FF-5E6723B5D1B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oup Work" hidden="1">
              <a:extLst>
                <a:ext uri="{FF2B5EF4-FFF2-40B4-BE49-F238E27FC236}">
                  <a16:creationId xmlns:a16="http://schemas.microsoft.com/office/drawing/2014/main" id="{B0620462-B9B3-4962-BF5C-DF566E183DB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3" name="Talking Partners" hidden="1">
              <a:extLst>
                <a:ext uri="{FF2B5EF4-FFF2-40B4-BE49-F238E27FC236}">
                  <a16:creationId xmlns:a16="http://schemas.microsoft.com/office/drawing/2014/main" id="{4BFB47F1-67EC-44D5-89D6-A7964CB301D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4" name="Pairs" hidden="1">
              <a:extLst>
                <a:ext uri="{FF2B5EF4-FFF2-40B4-BE49-F238E27FC236}">
                  <a16:creationId xmlns:a16="http://schemas.microsoft.com/office/drawing/2014/main" id="{6D554CBA-8A34-45CA-974E-419CD792A18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5" name="Individual Work" hidden="1">
              <a:extLst>
                <a:ext uri="{FF2B5EF4-FFF2-40B4-BE49-F238E27FC236}">
                  <a16:creationId xmlns:a16="http://schemas.microsoft.com/office/drawing/2014/main" id="{123145AC-1320-4180-B4E6-EE1D83A15C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6" name="Whole Class">
              <a:extLst>
                <a:ext uri="{FF2B5EF4-FFF2-40B4-BE49-F238E27FC236}">
                  <a16:creationId xmlns:a16="http://schemas.microsoft.com/office/drawing/2014/main" id="{D09D8089-DF97-4977-AA1F-84B9BFA06B8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graphicFrame>
        <p:nvGraphicFramePr>
          <p:cNvPr id="2" name="Table 2">
            <a:extLst>
              <a:ext uri="{FF2B5EF4-FFF2-40B4-BE49-F238E27FC236}">
                <a16:creationId xmlns:a16="http://schemas.microsoft.com/office/drawing/2014/main" id="{3DFE4270-4E94-43B0-814D-0C0FC5C1B4F8}"/>
              </a:ext>
            </a:extLst>
          </p:cNvPr>
          <p:cNvGraphicFramePr>
            <a:graphicFrameLocks noGrp="1"/>
          </p:cNvGraphicFramePr>
          <p:nvPr>
            <p:extLst>
              <p:ext uri="{D42A27DB-BD31-4B8C-83A1-F6EECF244321}">
                <p14:modId xmlns:p14="http://schemas.microsoft.com/office/powerpoint/2010/main" val="362623589"/>
              </p:ext>
            </p:extLst>
          </p:nvPr>
        </p:nvGraphicFramePr>
        <p:xfrm>
          <a:off x="981788" y="2725804"/>
          <a:ext cx="7181751" cy="2677953"/>
        </p:xfrm>
        <a:graphic>
          <a:graphicData uri="http://schemas.openxmlformats.org/drawingml/2006/table">
            <a:tbl>
              <a:tblPr firstRow="1" bandRow="1">
                <a:tableStyleId>{5C22544A-7EE6-4342-B048-85BDC9FD1C3A}</a:tableStyleId>
              </a:tblPr>
              <a:tblGrid>
                <a:gridCol w="7181751">
                  <a:extLst>
                    <a:ext uri="{9D8B030D-6E8A-4147-A177-3AD203B41FA5}">
                      <a16:colId xmlns:a16="http://schemas.microsoft.com/office/drawing/2014/main" val="2819046227"/>
                    </a:ext>
                  </a:extLst>
                </a:gridCol>
              </a:tblGrid>
              <a:tr h="283728">
                <a:tc>
                  <a:txBody>
                    <a:bodyPr/>
                    <a:lstStyle/>
                    <a:p>
                      <a:r>
                        <a:rPr lang="en-GB" dirty="0"/>
                        <a:t>Timeline</a:t>
                      </a:r>
                    </a:p>
                  </a:txBody>
                  <a:tcPr>
                    <a:lnL w="12700" cap="flat" cmpd="sng" algn="ctr">
                      <a:solidFill>
                        <a:srgbClr val="E4C000"/>
                      </a:solidFill>
                      <a:prstDash val="solid"/>
                      <a:round/>
                      <a:headEnd type="none" w="med" len="med"/>
                      <a:tailEnd type="none" w="med" len="med"/>
                    </a:lnL>
                    <a:lnR w="12700" cap="flat" cmpd="sng" algn="ctr">
                      <a:solidFill>
                        <a:srgbClr val="E4C000"/>
                      </a:solidFill>
                      <a:prstDash val="solid"/>
                      <a:round/>
                      <a:headEnd type="none" w="med" len="med"/>
                      <a:tailEnd type="none" w="med" len="med"/>
                    </a:lnR>
                    <a:lnT w="12700" cap="flat" cmpd="sng" algn="ctr">
                      <a:solidFill>
                        <a:srgbClr val="E4C000"/>
                      </a:solidFill>
                      <a:prstDash val="solid"/>
                      <a:round/>
                      <a:headEnd type="none" w="med" len="med"/>
                      <a:tailEnd type="none" w="med" len="med"/>
                    </a:lnT>
                    <a:lnB w="12700" cap="flat" cmpd="sng" algn="ctr">
                      <a:solidFill>
                        <a:srgbClr val="E4C000"/>
                      </a:solidFill>
                      <a:prstDash val="solid"/>
                      <a:round/>
                      <a:headEnd type="none" w="med" len="med"/>
                      <a:tailEnd type="none" w="med" len="med"/>
                    </a:lnB>
                    <a:solidFill>
                      <a:srgbClr val="E4C000"/>
                    </a:solidFill>
                  </a:tcPr>
                </a:tc>
                <a:extLst>
                  <a:ext uri="{0D108BD9-81ED-4DB2-BD59-A6C34878D82A}">
                    <a16:rowId xmlns:a16="http://schemas.microsoft.com/office/drawing/2014/main" val="1615997461"/>
                  </a:ext>
                </a:extLst>
              </a:tr>
              <a:tr h="2312193">
                <a:tc>
                  <a:txBody>
                    <a:bodyPr/>
                    <a:lstStyle/>
                    <a:p>
                      <a:endParaRPr lang="en-GB" dirty="0"/>
                    </a:p>
                  </a:txBody>
                  <a:tcPr>
                    <a:lnL w="12700" cap="flat" cmpd="sng" algn="ctr">
                      <a:solidFill>
                        <a:srgbClr val="E4C000"/>
                      </a:solidFill>
                      <a:prstDash val="solid"/>
                      <a:round/>
                      <a:headEnd type="none" w="med" len="med"/>
                      <a:tailEnd type="none" w="med" len="med"/>
                    </a:lnL>
                    <a:lnR w="12700" cap="flat" cmpd="sng" algn="ctr">
                      <a:solidFill>
                        <a:srgbClr val="E4C000"/>
                      </a:solidFill>
                      <a:prstDash val="solid"/>
                      <a:round/>
                      <a:headEnd type="none" w="med" len="med"/>
                      <a:tailEnd type="none" w="med" len="med"/>
                    </a:lnR>
                    <a:lnT w="12700" cap="flat" cmpd="sng" algn="ctr">
                      <a:solidFill>
                        <a:srgbClr val="E4C000"/>
                      </a:solidFill>
                      <a:prstDash val="solid"/>
                      <a:round/>
                      <a:headEnd type="none" w="med" len="med"/>
                      <a:tailEnd type="none" w="med" len="med"/>
                    </a:lnT>
                    <a:lnB w="12700" cap="flat" cmpd="sng" algn="ctr">
                      <a:solidFill>
                        <a:srgbClr val="E4C000"/>
                      </a:solidFill>
                      <a:prstDash val="solid"/>
                      <a:round/>
                      <a:headEnd type="none" w="med" len="med"/>
                      <a:tailEnd type="none" w="med" len="med"/>
                    </a:lnB>
                    <a:solidFill>
                      <a:schemeClr val="bg1"/>
                    </a:solidFill>
                  </a:tcPr>
                </a:tc>
                <a:extLst>
                  <a:ext uri="{0D108BD9-81ED-4DB2-BD59-A6C34878D82A}">
                    <a16:rowId xmlns:a16="http://schemas.microsoft.com/office/drawing/2014/main" val="3861578244"/>
                  </a:ext>
                </a:extLst>
              </a:tr>
            </a:tbl>
          </a:graphicData>
        </a:graphic>
      </p:graphicFrame>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80751" y="4963008"/>
            <a:ext cx="1877109" cy="2653466"/>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8772668" flipH="1">
            <a:off x="955361" y="5672799"/>
            <a:ext cx="482536" cy="2624926"/>
          </a:xfrm>
          <a:prstGeom prst="rect">
            <a:avLst/>
          </a:prstGeom>
        </p:spPr>
      </p:pic>
      <p:sp>
        <p:nvSpPr>
          <p:cNvPr id="44" name="TextBox 43">
            <a:extLst>
              <a:ext uri="{FF2B5EF4-FFF2-40B4-BE49-F238E27FC236}">
                <a16:creationId xmlns:a16="http://schemas.microsoft.com/office/drawing/2014/main" id="{CDA547D9-755A-4AAF-9812-B4C75302C485}"/>
              </a:ext>
            </a:extLst>
          </p:cNvPr>
          <p:cNvSpPr txBox="1"/>
          <p:nvPr/>
        </p:nvSpPr>
        <p:spPr>
          <a:xfrm>
            <a:off x="993577" y="3066426"/>
            <a:ext cx="1088978" cy="369332"/>
          </a:xfrm>
          <a:prstGeom prst="rect">
            <a:avLst/>
          </a:prstGeom>
          <a:noFill/>
        </p:spPr>
        <p:txBody>
          <a:bodyPr wrap="square" rtlCol="0">
            <a:spAutoFit/>
          </a:bodyPr>
          <a:lstStyle/>
          <a:p>
            <a:pPr>
              <a:spcAft>
                <a:spcPts val="600"/>
              </a:spcAft>
            </a:pPr>
            <a:r>
              <a:rPr lang="en-GB" b="1" dirty="0"/>
              <a:t>3500 BC</a:t>
            </a:r>
          </a:p>
        </p:txBody>
      </p:sp>
      <p:sp>
        <p:nvSpPr>
          <p:cNvPr id="45" name="TextBox 44">
            <a:extLst>
              <a:ext uri="{FF2B5EF4-FFF2-40B4-BE49-F238E27FC236}">
                <a16:creationId xmlns:a16="http://schemas.microsoft.com/office/drawing/2014/main" id="{BF5503F6-C70A-47A1-9751-BE34DB517BD7}"/>
              </a:ext>
            </a:extLst>
          </p:cNvPr>
          <p:cNvSpPr txBox="1"/>
          <p:nvPr/>
        </p:nvSpPr>
        <p:spPr>
          <a:xfrm>
            <a:off x="7073546" y="3066426"/>
            <a:ext cx="1088978" cy="369332"/>
          </a:xfrm>
          <a:prstGeom prst="rect">
            <a:avLst/>
          </a:prstGeom>
          <a:noFill/>
        </p:spPr>
        <p:txBody>
          <a:bodyPr wrap="square" rtlCol="0">
            <a:spAutoFit/>
          </a:bodyPr>
          <a:lstStyle/>
          <a:p>
            <a:pPr algn="r">
              <a:spcAft>
                <a:spcPts val="600"/>
              </a:spcAft>
            </a:pPr>
            <a:r>
              <a:rPr lang="en-GB" b="1" dirty="0"/>
              <a:t>AD 1500</a:t>
            </a:r>
          </a:p>
        </p:txBody>
      </p:sp>
      <p:sp>
        <p:nvSpPr>
          <p:cNvPr id="6" name="Rectangle 5">
            <a:extLst>
              <a:ext uri="{FF2B5EF4-FFF2-40B4-BE49-F238E27FC236}">
                <a16:creationId xmlns:a16="http://schemas.microsoft.com/office/drawing/2014/main" id="{884FF417-13E9-4682-855B-068553F42B20}"/>
              </a:ext>
            </a:extLst>
          </p:cNvPr>
          <p:cNvSpPr/>
          <p:nvPr/>
        </p:nvSpPr>
        <p:spPr>
          <a:xfrm>
            <a:off x="1610320" y="3425268"/>
            <a:ext cx="4003503" cy="301708"/>
          </a:xfrm>
          <a:prstGeom prst="rect">
            <a:avLst/>
          </a:prstGeom>
          <a:solidFill>
            <a:srgbClr val="88CCC1"/>
          </a:solidFill>
          <a:ln w="19050">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Ancient Egypt</a:t>
            </a:r>
          </a:p>
        </p:txBody>
      </p:sp>
      <p:sp>
        <p:nvSpPr>
          <p:cNvPr id="36" name="Rectangle 35">
            <a:extLst>
              <a:ext uri="{FF2B5EF4-FFF2-40B4-BE49-F238E27FC236}">
                <a16:creationId xmlns:a16="http://schemas.microsoft.com/office/drawing/2014/main" id="{4DDFD235-71D4-490A-AA8E-15C38A8EC563}"/>
              </a:ext>
            </a:extLst>
          </p:cNvPr>
          <p:cNvSpPr/>
          <p:nvPr/>
        </p:nvSpPr>
        <p:spPr>
          <a:xfrm>
            <a:off x="4572000" y="3765232"/>
            <a:ext cx="2061273" cy="282934"/>
          </a:xfrm>
          <a:prstGeom prst="rect">
            <a:avLst/>
          </a:prstGeom>
          <a:solidFill>
            <a:srgbClr val="F8CACA"/>
          </a:solidFill>
          <a:ln w="19050">
            <a:solidFill>
              <a:srgbClr val="E40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Ancient Rome</a:t>
            </a:r>
          </a:p>
        </p:txBody>
      </p:sp>
      <p:sp>
        <p:nvSpPr>
          <p:cNvPr id="37" name="Rectangle 36">
            <a:extLst>
              <a:ext uri="{FF2B5EF4-FFF2-40B4-BE49-F238E27FC236}">
                <a16:creationId xmlns:a16="http://schemas.microsoft.com/office/drawing/2014/main" id="{BFDC63C1-8E6F-4099-BA61-E32DE7EADF03}"/>
              </a:ext>
            </a:extLst>
          </p:cNvPr>
          <p:cNvSpPr/>
          <p:nvPr/>
        </p:nvSpPr>
        <p:spPr>
          <a:xfrm>
            <a:off x="2871303" y="4087440"/>
            <a:ext cx="5151818" cy="286054"/>
          </a:xfrm>
          <a:prstGeom prst="rect">
            <a:avLst/>
          </a:prstGeom>
          <a:solidFill>
            <a:srgbClr val="F7BC92"/>
          </a:solidFill>
          <a:ln w="19050">
            <a:solidFill>
              <a:srgbClr val="E84D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Maya Civilisation</a:t>
            </a:r>
          </a:p>
        </p:txBody>
      </p:sp>
      <p:cxnSp>
        <p:nvCxnSpPr>
          <p:cNvPr id="10" name="Straight Connector 9">
            <a:extLst>
              <a:ext uri="{FF2B5EF4-FFF2-40B4-BE49-F238E27FC236}">
                <a16:creationId xmlns:a16="http://schemas.microsoft.com/office/drawing/2014/main" id="{17D0F592-43A2-4368-B4A5-3736CD08FB61}"/>
              </a:ext>
            </a:extLst>
          </p:cNvPr>
          <p:cNvCxnSpPr>
            <a:cxnSpLocks/>
          </p:cNvCxnSpPr>
          <p:nvPr/>
        </p:nvCxnSpPr>
        <p:spPr>
          <a:xfrm>
            <a:off x="1120877" y="3432083"/>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E42A73E-1010-4A21-9ED8-B1043B25F727}"/>
              </a:ext>
            </a:extLst>
          </p:cNvPr>
          <p:cNvCxnSpPr>
            <a:cxnSpLocks/>
          </p:cNvCxnSpPr>
          <p:nvPr/>
        </p:nvCxnSpPr>
        <p:spPr>
          <a:xfrm>
            <a:off x="8023122" y="3432083"/>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30BC0929-8840-4533-8E23-F3767AE034A6}"/>
              </a:ext>
            </a:extLst>
          </p:cNvPr>
          <p:cNvSpPr txBox="1"/>
          <p:nvPr/>
        </p:nvSpPr>
        <p:spPr>
          <a:xfrm>
            <a:off x="4996789" y="3066426"/>
            <a:ext cx="677050" cy="369332"/>
          </a:xfrm>
          <a:prstGeom prst="rect">
            <a:avLst/>
          </a:prstGeom>
          <a:noFill/>
        </p:spPr>
        <p:txBody>
          <a:bodyPr wrap="square" rtlCol="0">
            <a:spAutoFit/>
          </a:bodyPr>
          <a:lstStyle/>
          <a:p>
            <a:pPr algn="ctr">
              <a:spcAft>
                <a:spcPts val="600"/>
              </a:spcAft>
            </a:pPr>
            <a:r>
              <a:rPr lang="en-GB" b="1" dirty="0"/>
              <a:t>AD 1</a:t>
            </a:r>
          </a:p>
        </p:txBody>
      </p:sp>
      <p:grpSp>
        <p:nvGrpSpPr>
          <p:cNvPr id="16" name="TIMELINE LINES" hidden="1">
            <a:extLst>
              <a:ext uri="{FF2B5EF4-FFF2-40B4-BE49-F238E27FC236}">
                <a16:creationId xmlns:a16="http://schemas.microsoft.com/office/drawing/2014/main" id="{424448C5-0479-48EA-89E6-5B3F2FDDDA7B}"/>
              </a:ext>
            </a:extLst>
          </p:cNvPr>
          <p:cNvGrpSpPr/>
          <p:nvPr/>
        </p:nvGrpSpPr>
        <p:grpSpPr>
          <a:xfrm>
            <a:off x="1751368" y="3165751"/>
            <a:ext cx="5442151" cy="1916417"/>
            <a:chOff x="1751368" y="3165751"/>
            <a:chExt cx="5442151" cy="1916417"/>
          </a:xfrm>
        </p:grpSpPr>
        <p:cxnSp>
          <p:nvCxnSpPr>
            <p:cNvPr id="60" name="Straight Connector 59">
              <a:extLst>
                <a:ext uri="{FF2B5EF4-FFF2-40B4-BE49-F238E27FC236}">
                  <a16:creationId xmlns:a16="http://schemas.microsoft.com/office/drawing/2014/main" id="{D1021925-D6F0-4718-94E3-D3B81E242B2D}"/>
                </a:ext>
              </a:extLst>
            </p:cNvPr>
            <p:cNvCxnSpPr>
              <a:cxnSpLocks/>
            </p:cNvCxnSpPr>
            <p:nvPr/>
          </p:nvCxnSpPr>
          <p:spPr>
            <a:xfrm>
              <a:off x="5534311"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D96ED94-809A-4CFC-AF01-2AA537E55423}"/>
                </a:ext>
              </a:extLst>
            </p:cNvPr>
            <p:cNvCxnSpPr>
              <a:cxnSpLocks/>
            </p:cNvCxnSpPr>
            <p:nvPr/>
          </p:nvCxnSpPr>
          <p:spPr>
            <a:xfrm>
              <a:off x="4903823"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C091A8E-AABA-43A6-9019-DCEB824E4614}"/>
                </a:ext>
              </a:extLst>
            </p:cNvPr>
            <p:cNvCxnSpPr>
              <a:cxnSpLocks/>
            </p:cNvCxnSpPr>
            <p:nvPr/>
          </p:nvCxnSpPr>
          <p:spPr>
            <a:xfrm>
              <a:off x="4273332"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9D9B71B-3F34-43B9-B5B6-40613D6EA7A5}"/>
                </a:ext>
              </a:extLst>
            </p:cNvPr>
            <p:cNvCxnSpPr>
              <a:cxnSpLocks/>
            </p:cNvCxnSpPr>
            <p:nvPr/>
          </p:nvCxnSpPr>
          <p:spPr>
            <a:xfrm>
              <a:off x="3642841"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5D16699-C963-449A-B9DE-8B04EC8949A5}"/>
                </a:ext>
              </a:extLst>
            </p:cNvPr>
            <p:cNvCxnSpPr>
              <a:cxnSpLocks/>
            </p:cNvCxnSpPr>
            <p:nvPr/>
          </p:nvCxnSpPr>
          <p:spPr>
            <a:xfrm>
              <a:off x="3012350"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9AD3846-D221-434C-85EC-FD2DFC1C346D}"/>
                </a:ext>
              </a:extLst>
            </p:cNvPr>
            <p:cNvCxnSpPr>
              <a:cxnSpLocks/>
            </p:cNvCxnSpPr>
            <p:nvPr/>
          </p:nvCxnSpPr>
          <p:spPr>
            <a:xfrm>
              <a:off x="2381859"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7956ABB-C1B3-48AF-A249-6D610F44674E}"/>
                </a:ext>
              </a:extLst>
            </p:cNvPr>
            <p:cNvCxnSpPr>
              <a:cxnSpLocks/>
            </p:cNvCxnSpPr>
            <p:nvPr/>
          </p:nvCxnSpPr>
          <p:spPr>
            <a:xfrm>
              <a:off x="1751368"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4096279-17EF-4B7E-84CB-1E8EFCCC20E3}"/>
                </a:ext>
              </a:extLst>
            </p:cNvPr>
            <p:cNvCxnSpPr>
              <a:cxnSpLocks/>
            </p:cNvCxnSpPr>
            <p:nvPr/>
          </p:nvCxnSpPr>
          <p:spPr>
            <a:xfrm>
              <a:off x="6363915"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0B0D57A-A4E3-4AA7-ADF2-A9E13300C1D6}"/>
                </a:ext>
              </a:extLst>
            </p:cNvPr>
            <p:cNvCxnSpPr>
              <a:cxnSpLocks/>
            </p:cNvCxnSpPr>
            <p:nvPr/>
          </p:nvCxnSpPr>
          <p:spPr>
            <a:xfrm>
              <a:off x="7193519" y="3165751"/>
              <a:ext cx="0" cy="19164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00BFBDEA-3A68-47A8-A6A4-E7473EE3F562}"/>
              </a:ext>
            </a:extLst>
          </p:cNvPr>
          <p:cNvGrpSpPr/>
          <p:nvPr/>
        </p:nvGrpSpPr>
        <p:grpSpPr>
          <a:xfrm>
            <a:off x="3869965" y="5076256"/>
            <a:ext cx="3397537" cy="291347"/>
            <a:chOff x="3869965" y="4156781"/>
            <a:chExt cx="3397537" cy="291347"/>
          </a:xfrm>
        </p:grpSpPr>
        <p:sp>
          <p:nvSpPr>
            <p:cNvPr id="38" name="Rectangle 37">
              <a:extLst>
                <a:ext uri="{FF2B5EF4-FFF2-40B4-BE49-F238E27FC236}">
                  <a16:creationId xmlns:a16="http://schemas.microsoft.com/office/drawing/2014/main" id="{F4212879-951B-4CC1-A8F8-4BF9139608CE}"/>
                </a:ext>
              </a:extLst>
            </p:cNvPr>
            <p:cNvSpPr/>
            <p:nvPr/>
          </p:nvSpPr>
          <p:spPr>
            <a:xfrm>
              <a:off x="6316490" y="4156781"/>
              <a:ext cx="951012" cy="282934"/>
            </a:xfrm>
            <a:prstGeom prst="rect">
              <a:avLst/>
            </a:prstGeom>
            <a:solidFill>
              <a:srgbClr val="90C7E5"/>
            </a:solidFill>
            <a:ln w="19050">
              <a:solidFill>
                <a:srgbClr val="013F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0" name="Rectangle 69">
              <a:extLst>
                <a:ext uri="{FF2B5EF4-FFF2-40B4-BE49-F238E27FC236}">
                  <a16:creationId xmlns:a16="http://schemas.microsoft.com/office/drawing/2014/main" id="{2EFCC9FC-4C54-4C14-89A2-CEC31B75D5D5}"/>
                </a:ext>
              </a:extLst>
            </p:cNvPr>
            <p:cNvSpPr/>
            <p:nvPr/>
          </p:nvSpPr>
          <p:spPr>
            <a:xfrm>
              <a:off x="3869965" y="4165194"/>
              <a:ext cx="2267136" cy="28293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Anglo-Saxon Britain</a:t>
              </a:r>
            </a:p>
          </p:txBody>
        </p:sp>
        <p:cxnSp>
          <p:nvCxnSpPr>
            <p:cNvPr id="12" name="Straight Arrow Connector 11">
              <a:extLst>
                <a:ext uri="{FF2B5EF4-FFF2-40B4-BE49-F238E27FC236}">
                  <a16:creationId xmlns:a16="http://schemas.microsoft.com/office/drawing/2014/main" id="{12AC3D0A-5365-48D7-B7CE-FA958DB0F6D1}"/>
                </a:ext>
              </a:extLst>
            </p:cNvPr>
            <p:cNvCxnSpPr/>
            <p:nvPr/>
          </p:nvCxnSpPr>
          <p:spPr>
            <a:xfrm>
              <a:off x="6137101" y="4307305"/>
              <a:ext cx="420686" cy="0"/>
            </a:xfrm>
            <a:prstGeom prst="straightConnector1">
              <a:avLst/>
            </a:prstGeom>
            <a:ln w="38100">
              <a:solidFill>
                <a:srgbClr val="013F7C"/>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A5D021AB-B20F-4851-88DC-CAF33785F26D}"/>
              </a:ext>
            </a:extLst>
          </p:cNvPr>
          <p:cNvGrpSpPr/>
          <p:nvPr/>
        </p:nvGrpSpPr>
        <p:grpSpPr>
          <a:xfrm>
            <a:off x="2301954" y="4409648"/>
            <a:ext cx="3055185" cy="306070"/>
            <a:chOff x="2381856" y="4810175"/>
            <a:chExt cx="3055185" cy="306070"/>
          </a:xfrm>
        </p:grpSpPr>
        <p:sp>
          <p:nvSpPr>
            <p:cNvPr id="57" name="Rectangle 56">
              <a:extLst>
                <a:ext uri="{FF2B5EF4-FFF2-40B4-BE49-F238E27FC236}">
                  <a16:creationId xmlns:a16="http://schemas.microsoft.com/office/drawing/2014/main" id="{35322684-DBBF-47D2-8B1E-4E7146E0F4D1}"/>
                </a:ext>
              </a:extLst>
            </p:cNvPr>
            <p:cNvSpPr/>
            <p:nvPr/>
          </p:nvSpPr>
          <p:spPr>
            <a:xfrm>
              <a:off x="4379270" y="4810175"/>
              <a:ext cx="1057771" cy="282934"/>
            </a:xfrm>
            <a:prstGeom prst="rect">
              <a:avLst/>
            </a:prstGeom>
            <a:solidFill>
              <a:srgbClr val="FDCF81"/>
            </a:solidFill>
            <a:ln w="19050">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1" name="Rectangle 70">
              <a:extLst>
                <a:ext uri="{FF2B5EF4-FFF2-40B4-BE49-F238E27FC236}">
                  <a16:creationId xmlns:a16="http://schemas.microsoft.com/office/drawing/2014/main" id="{3D373C1A-7C35-4BFB-827A-8129D3917371}"/>
                </a:ext>
              </a:extLst>
            </p:cNvPr>
            <p:cNvSpPr/>
            <p:nvPr/>
          </p:nvSpPr>
          <p:spPr>
            <a:xfrm>
              <a:off x="2381856" y="4814536"/>
              <a:ext cx="1803365" cy="30170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Ancient Greece</a:t>
              </a:r>
            </a:p>
          </p:txBody>
        </p:sp>
        <p:cxnSp>
          <p:nvCxnSpPr>
            <p:cNvPr id="72" name="Straight Arrow Connector 71">
              <a:extLst>
                <a:ext uri="{FF2B5EF4-FFF2-40B4-BE49-F238E27FC236}">
                  <a16:creationId xmlns:a16="http://schemas.microsoft.com/office/drawing/2014/main" id="{CCDA65C7-74EC-4809-B5B4-2D7F9C7FA86A}"/>
                </a:ext>
              </a:extLst>
            </p:cNvPr>
            <p:cNvCxnSpPr/>
            <p:nvPr/>
          </p:nvCxnSpPr>
          <p:spPr>
            <a:xfrm>
              <a:off x="4151171" y="4946966"/>
              <a:ext cx="420686" cy="0"/>
            </a:xfrm>
            <a:prstGeom prst="straightConnector1">
              <a:avLst/>
            </a:prstGeom>
            <a:ln w="38100">
              <a:solidFill>
                <a:srgbClr val="FAB00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422DE08E-1E19-4B94-B874-32F6487DE07C}"/>
              </a:ext>
            </a:extLst>
          </p:cNvPr>
          <p:cNvGrpSpPr/>
          <p:nvPr/>
        </p:nvGrpSpPr>
        <p:grpSpPr>
          <a:xfrm>
            <a:off x="2963154" y="4736218"/>
            <a:ext cx="2650671" cy="300763"/>
            <a:chOff x="2963154" y="4483477"/>
            <a:chExt cx="2650671" cy="300763"/>
          </a:xfrm>
        </p:grpSpPr>
        <p:sp>
          <p:nvSpPr>
            <p:cNvPr id="39" name="Rectangle 38">
              <a:extLst>
                <a:ext uri="{FF2B5EF4-FFF2-40B4-BE49-F238E27FC236}">
                  <a16:creationId xmlns:a16="http://schemas.microsoft.com/office/drawing/2014/main" id="{DADB161E-7823-4764-99A5-62DF9E40F6BE}"/>
                </a:ext>
              </a:extLst>
            </p:cNvPr>
            <p:cNvSpPr/>
            <p:nvPr/>
          </p:nvSpPr>
          <p:spPr>
            <a:xfrm>
              <a:off x="4762777" y="4483477"/>
              <a:ext cx="851048" cy="282934"/>
            </a:xfrm>
            <a:prstGeom prst="rect">
              <a:avLst/>
            </a:prstGeom>
            <a:solidFill>
              <a:srgbClr val="C0DEC2"/>
            </a:solidFill>
            <a:ln w="19050">
              <a:solidFill>
                <a:srgbClr val="0095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3" name="Rectangle 72">
              <a:extLst>
                <a:ext uri="{FF2B5EF4-FFF2-40B4-BE49-F238E27FC236}">
                  <a16:creationId xmlns:a16="http://schemas.microsoft.com/office/drawing/2014/main" id="{D0126769-5676-493E-A295-F4ED0288CDB1}"/>
                </a:ext>
              </a:extLst>
            </p:cNvPr>
            <p:cNvSpPr/>
            <p:nvPr/>
          </p:nvSpPr>
          <p:spPr>
            <a:xfrm>
              <a:off x="2963154" y="4501306"/>
              <a:ext cx="1565486" cy="28293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Celtic Britain</a:t>
              </a:r>
            </a:p>
          </p:txBody>
        </p:sp>
        <p:cxnSp>
          <p:nvCxnSpPr>
            <p:cNvPr id="74" name="Straight Arrow Connector 73">
              <a:extLst>
                <a:ext uri="{FF2B5EF4-FFF2-40B4-BE49-F238E27FC236}">
                  <a16:creationId xmlns:a16="http://schemas.microsoft.com/office/drawing/2014/main" id="{6A61A21E-3A86-4234-A306-1F67C896DB4C}"/>
                </a:ext>
              </a:extLst>
            </p:cNvPr>
            <p:cNvCxnSpPr/>
            <p:nvPr/>
          </p:nvCxnSpPr>
          <p:spPr>
            <a:xfrm>
              <a:off x="4530102" y="4633735"/>
              <a:ext cx="420686" cy="0"/>
            </a:xfrm>
            <a:prstGeom prst="straightConnector1">
              <a:avLst/>
            </a:prstGeom>
            <a:ln w="38100">
              <a:solidFill>
                <a:srgbClr val="00954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30FFECC3-8DF6-46B6-A05E-69FCE24ABF06}"/>
              </a:ext>
            </a:extLst>
          </p:cNvPr>
          <p:cNvGrpSpPr/>
          <p:nvPr/>
        </p:nvGrpSpPr>
        <p:grpSpPr>
          <a:xfrm>
            <a:off x="755650" y="5428816"/>
            <a:ext cx="7632700" cy="811976"/>
            <a:chOff x="755650" y="5317364"/>
            <a:chExt cx="7632700" cy="811976"/>
          </a:xfrm>
        </p:grpSpPr>
        <p:sp>
          <p:nvSpPr>
            <p:cNvPr id="75" name="Rectangular Callout 23">
              <a:extLst>
                <a:ext uri="{FF2B5EF4-FFF2-40B4-BE49-F238E27FC236}">
                  <a16:creationId xmlns:a16="http://schemas.microsoft.com/office/drawing/2014/main" id="{B1EA11E1-5470-489D-A3CC-15283A944579}"/>
                </a:ext>
              </a:extLst>
            </p:cNvPr>
            <p:cNvSpPr/>
            <p:nvPr/>
          </p:nvSpPr>
          <p:spPr bwMode="auto">
            <a:xfrm>
              <a:off x="755650" y="5317364"/>
              <a:ext cx="7632700" cy="811976"/>
            </a:xfrm>
            <a:custGeom>
              <a:avLst/>
              <a:gdLst>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473653 h 811976"/>
                <a:gd name="connsiteX6" fmla="*/ 7632700 w 7632700"/>
                <a:gd name="connsiteY6" fmla="*/ 571842 h 811976"/>
                <a:gd name="connsiteX7" fmla="*/ 7632700 w 7632700"/>
                <a:gd name="connsiteY7" fmla="*/ 676647 h 811976"/>
                <a:gd name="connsiteX8" fmla="*/ 7632700 w 7632700"/>
                <a:gd name="connsiteY8" fmla="*/ 811976 h 811976"/>
                <a:gd name="connsiteX9" fmla="*/ 6360583 w 7632700"/>
                <a:gd name="connsiteY9" fmla="*/ 811976 h 811976"/>
                <a:gd name="connsiteX10" fmla="*/ 4452408 w 7632700"/>
                <a:gd name="connsiteY10" fmla="*/ 811976 h 811976"/>
                <a:gd name="connsiteX11" fmla="*/ 4452408 w 7632700"/>
                <a:gd name="connsiteY11" fmla="*/ 811976 h 811976"/>
                <a:gd name="connsiteX12" fmla="*/ 0 w 7632700"/>
                <a:gd name="connsiteY12" fmla="*/ 811976 h 811976"/>
                <a:gd name="connsiteX13" fmla="*/ 0 w 7632700"/>
                <a:gd name="connsiteY13" fmla="*/ 676647 h 811976"/>
                <a:gd name="connsiteX14" fmla="*/ 0 w 7632700"/>
                <a:gd name="connsiteY14" fmla="*/ 473653 h 811976"/>
                <a:gd name="connsiteX15" fmla="*/ 0 w 7632700"/>
                <a:gd name="connsiteY15" fmla="*/ 473653 h 811976"/>
                <a:gd name="connsiteX16" fmla="*/ 0 w 7632700"/>
                <a:gd name="connsiteY16"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571842 h 811976"/>
                <a:gd name="connsiteX6" fmla="*/ 7632700 w 7632700"/>
                <a:gd name="connsiteY6" fmla="*/ 676647 h 811976"/>
                <a:gd name="connsiteX7" fmla="*/ 7632700 w 7632700"/>
                <a:gd name="connsiteY7" fmla="*/ 811976 h 811976"/>
                <a:gd name="connsiteX8" fmla="*/ 6360583 w 7632700"/>
                <a:gd name="connsiteY8" fmla="*/ 811976 h 811976"/>
                <a:gd name="connsiteX9" fmla="*/ 4452408 w 7632700"/>
                <a:gd name="connsiteY9" fmla="*/ 811976 h 811976"/>
                <a:gd name="connsiteX10" fmla="*/ 4452408 w 7632700"/>
                <a:gd name="connsiteY10" fmla="*/ 811976 h 811976"/>
                <a:gd name="connsiteX11" fmla="*/ 0 w 7632700"/>
                <a:gd name="connsiteY11" fmla="*/ 811976 h 811976"/>
                <a:gd name="connsiteX12" fmla="*/ 0 w 7632700"/>
                <a:gd name="connsiteY12" fmla="*/ 676647 h 811976"/>
                <a:gd name="connsiteX13" fmla="*/ 0 w 7632700"/>
                <a:gd name="connsiteY13" fmla="*/ 473653 h 811976"/>
                <a:gd name="connsiteX14" fmla="*/ 0 w 7632700"/>
                <a:gd name="connsiteY14" fmla="*/ 473653 h 811976"/>
                <a:gd name="connsiteX15" fmla="*/ 0 w 7632700"/>
                <a:gd name="connsiteY15"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676647 h 811976"/>
                <a:gd name="connsiteX6" fmla="*/ 7632700 w 7632700"/>
                <a:gd name="connsiteY6" fmla="*/ 811976 h 811976"/>
                <a:gd name="connsiteX7" fmla="*/ 6360583 w 7632700"/>
                <a:gd name="connsiteY7" fmla="*/ 811976 h 811976"/>
                <a:gd name="connsiteX8" fmla="*/ 4452408 w 7632700"/>
                <a:gd name="connsiteY8" fmla="*/ 811976 h 811976"/>
                <a:gd name="connsiteX9" fmla="*/ 4452408 w 7632700"/>
                <a:gd name="connsiteY9" fmla="*/ 811976 h 811976"/>
                <a:gd name="connsiteX10" fmla="*/ 0 w 7632700"/>
                <a:gd name="connsiteY10" fmla="*/ 811976 h 811976"/>
                <a:gd name="connsiteX11" fmla="*/ 0 w 7632700"/>
                <a:gd name="connsiteY11" fmla="*/ 676647 h 811976"/>
                <a:gd name="connsiteX12" fmla="*/ 0 w 7632700"/>
                <a:gd name="connsiteY12" fmla="*/ 473653 h 811976"/>
                <a:gd name="connsiteX13" fmla="*/ 0 w 7632700"/>
                <a:gd name="connsiteY13" fmla="*/ 473653 h 811976"/>
                <a:gd name="connsiteX14" fmla="*/ 0 w 7632700"/>
                <a:gd name="connsiteY14"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811976 h 811976"/>
                <a:gd name="connsiteX6" fmla="*/ 6360583 w 7632700"/>
                <a:gd name="connsiteY6" fmla="*/ 811976 h 811976"/>
                <a:gd name="connsiteX7" fmla="*/ 4452408 w 7632700"/>
                <a:gd name="connsiteY7" fmla="*/ 811976 h 811976"/>
                <a:gd name="connsiteX8" fmla="*/ 4452408 w 7632700"/>
                <a:gd name="connsiteY8" fmla="*/ 811976 h 811976"/>
                <a:gd name="connsiteX9" fmla="*/ 0 w 7632700"/>
                <a:gd name="connsiteY9" fmla="*/ 811976 h 811976"/>
                <a:gd name="connsiteX10" fmla="*/ 0 w 7632700"/>
                <a:gd name="connsiteY10" fmla="*/ 676647 h 811976"/>
                <a:gd name="connsiteX11" fmla="*/ 0 w 7632700"/>
                <a:gd name="connsiteY11" fmla="*/ 473653 h 811976"/>
                <a:gd name="connsiteX12" fmla="*/ 0 w 7632700"/>
                <a:gd name="connsiteY12" fmla="*/ 473653 h 811976"/>
                <a:gd name="connsiteX13" fmla="*/ 0 w 7632700"/>
                <a:gd name="connsiteY13" fmla="*/ 0 h 81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32700" h="811976">
                  <a:moveTo>
                    <a:pt x="0" y="0"/>
                  </a:moveTo>
                  <a:lnTo>
                    <a:pt x="4452408" y="0"/>
                  </a:lnTo>
                  <a:lnTo>
                    <a:pt x="4452408" y="0"/>
                  </a:lnTo>
                  <a:lnTo>
                    <a:pt x="6360583" y="0"/>
                  </a:lnTo>
                  <a:lnTo>
                    <a:pt x="7632700" y="0"/>
                  </a:lnTo>
                  <a:lnTo>
                    <a:pt x="7632700" y="811976"/>
                  </a:lnTo>
                  <a:lnTo>
                    <a:pt x="6360583" y="811976"/>
                  </a:lnTo>
                  <a:lnTo>
                    <a:pt x="4452408" y="811976"/>
                  </a:lnTo>
                  <a:lnTo>
                    <a:pt x="4452408" y="811976"/>
                  </a:lnTo>
                  <a:lnTo>
                    <a:pt x="0" y="811976"/>
                  </a:lnTo>
                  <a:lnTo>
                    <a:pt x="0" y="676647"/>
                  </a:lnTo>
                  <a:lnTo>
                    <a:pt x="0" y="473653"/>
                  </a:lnTo>
                  <a:lnTo>
                    <a:pt x="0" y="473653"/>
                  </a:lnTo>
                  <a:lnTo>
                    <a:pt x="0" y="0"/>
                  </a:lnTo>
                  <a:close/>
                </a:path>
              </a:pathLst>
            </a:cu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kern="0" dirty="0">
                <a:solidFill>
                  <a:schemeClr val="tx1"/>
                </a:solidFill>
              </a:endParaRPr>
            </a:p>
          </p:txBody>
        </p:sp>
        <p:sp>
          <p:nvSpPr>
            <p:cNvPr id="76" name="Rectangle 7">
              <a:extLst>
                <a:ext uri="{FF2B5EF4-FFF2-40B4-BE49-F238E27FC236}">
                  <a16:creationId xmlns:a16="http://schemas.microsoft.com/office/drawing/2014/main" id="{67D856B4-25C9-4BE2-8A50-110200FE397C}"/>
                </a:ext>
              </a:extLst>
            </p:cNvPr>
            <p:cNvSpPr>
              <a:spLocks noChangeArrowheads="1"/>
            </p:cNvSpPr>
            <p:nvPr/>
          </p:nvSpPr>
          <p:spPr bwMode="auto">
            <a:xfrm>
              <a:off x="1154109" y="5409062"/>
              <a:ext cx="64504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algn="ctr" eaLnBrk="1" fontAlgn="auto" hangingPunct="1">
                <a:lnSpc>
                  <a:spcPct val="100000"/>
                </a:lnSpc>
                <a:spcBef>
                  <a:spcPct val="0"/>
                </a:spcBef>
                <a:spcAft>
                  <a:spcPts val="0"/>
                </a:spcAft>
                <a:buFontTx/>
                <a:buNone/>
                <a:defRPr/>
              </a:pPr>
              <a:r>
                <a:rPr lang="en-GB" altLang="en-US" kern="0" dirty="0">
                  <a:solidFill>
                    <a:schemeClr val="tx1"/>
                  </a:solidFill>
                </a:rPr>
                <a:t>Can you discuss when ancient Greece was in relation to other periods in history?</a:t>
              </a:r>
            </a:p>
          </p:txBody>
        </p:sp>
      </p:grpSp>
      <p:pic>
        <p:nvPicPr>
          <p:cNvPr id="77" name="Question Mark">
            <a:extLst>
              <a:ext uri="{FF2B5EF4-FFF2-40B4-BE49-F238E27FC236}">
                <a16:creationId xmlns:a16="http://schemas.microsoft.com/office/drawing/2014/main" id="{6FD429A1-F4DE-4958-93C6-20B63375B98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bwMode="auto">
          <a:xfrm>
            <a:off x="7731673" y="5582312"/>
            <a:ext cx="504000" cy="5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Question Close">
            <a:extLst>
              <a:ext uri="{FF2B5EF4-FFF2-40B4-BE49-F238E27FC236}">
                <a16:creationId xmlns:a16="http://schemas.microsoft.com/office/drawing/2014/main" id="{6742C167-10A7-4342-BD30-9423F797B57B}"/>
              </a:ext>
            </a:extLst>
          </p:cNvPr>
          <p:cNvSpPr/>
          <p:nvPr/>
        </p:nvSpPr>
        <p:spPr bwMode="auto">
          <a:xfrm>
            <a:off x="755648" y="5430115"/>
            <a:ext cx="360000" cy="3238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kern="0" dirty="0">
                <a:solidFill>
                  <a:schemeClr val="bg1"/>
                </a:solidFill>
              </a:rPr>
              <a:t>X</a:t>
            </a:r>
          </a:p>
        </p:txBody>
      </p:sp>
      <p:sp>
        <p:nvSpPr>
          <p:cNvPr id="79" name="Rectangle: Top Corners Rounded 78">
            <a:extLst>
              <a:ext uri="{FF2B5EF4-FFF2-40B4-BE49-F238E27FC236}">
                <a16:creationId xmlns:a16="http://schemas.microsoft.com/office/drawing/2014/main" id="{396DF9E8-FDDA-4347-90D2-79BE29C74EC8}"/>
              </a:ext>
            </a:extLst>
          </p:cNvPr>
          <p:cNvSpPr/>
          <p:nvPr/>
        </p:nvSpPr>
        <p:spPr>
          <a:xfrm>
            <a:off x="450309" y="431928"/>
            <a:ext cx="8229599" cy="689848"/>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Ancient Greece in Time</a:t>
            </a:r>
          </a:p>
        </p:txBody>
      </p:sp>
    </p:spTree>
    <p:extLst>
      <p:ext uri="{BB962C8B-B14F-4D97-AF65-F5344CB8AC3E}">
        <p14:creationId xmlns:p14="http://schemas.microsoft.com/office/powerpoint/2010/main" val="327953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750"/>
                                        <p:tgtEl>
                                          <p:spTgt spid="79"/>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childTnLst>
                                </p:cTn>
                              </p:par>
                              <p:par>
                                <p:cTn id="35" presetID="10"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77"/>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par>
                                <p:cTn id="50" presetID="10" presetClass="entr" presetSubtype="0"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childTnLst>
                    </p:cTn>
                  </p:par>
                </p:childTnLst>
              </p:cTn>
              <p:nextCondLst>
                <p:cond evt="onClick" delay="0">
                  <p:tgtEl>
                    <p:spTgt spid="77"/>
                  </p:tgtEl>
                </p:cond>
              </p:nextCondLst>
            </p:seq>
            <p:seq concurrent="1" nextAc="seek">
              <p:cTn id="53" restart="whenNotActive" fill="hold" evtFilter="cancelBubble" nodeType="interactiveSeq">
                <p:stCondLst>
                  <p:cond evt="onClick" delay="0">
                    <p:tgtEl>
                      <p:spTgt spid="78"/>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78"/>
                                        </p:tgtEl>
                                      </p:cBhvr>
                                    </p:animEffect>
                                    <p:set>
                                      <p:cBhvr>
                                        <p:cTn id="58" dur="1" fill="hold">
                                          <p:stCondLst>
                                            <p:cond delay="499"/>
                                          </p:stCondLst>
                                        </p:cTn>
                                        <p:tgtEl>
                                          <p:spTgt spid="7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61"/>
                                        </p:tgtEl>
                                      </p:cBhvr>
                                    </p:animEffect>
                                    <p:set>
                                      <p:cBhvr>
                                        <p:cTn id="61"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4" grpId="0"/>
      <p:bldP spid="45" grpId="0"/>
      <p:bldP spid="6" grpId="0" animBg="1"/>
      <p:bldP spid="36" grpId="0" animBg="1"/>
      <p:bldP spid="37" grpId="0" animBg="1"/>
      <p:bldP spid="59" grpId="0"/>
      <p:bldP spid="78" grpId="0" animBg="1"/>
      <p:bldP spid="78" grpId="1" animBg="1"/>
      <p:bldP spid="7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picture containing elephant, floor, chest of drawers&#10;&#10;Description automatically generated">
            <a:extLst>
              <a:ext uri="{FF2B5EF4-FFF2-40B4-BE49-F238E27FC236}">
                <a16:creationId xmlns:a16="http://schemas.microsoft.com/office/drawing/2014/main" id="{1FCC4790-9FFB-4659-8B82-9B531797C738}"/>
              </a:ext>
            </a:extLst>
          </p:cNvPr>
          <p:cNvPicPr>
            <a:picLocks noChangeAspect="1"/>
          </p:cNvPicPr>
          <p:nvPr/>
        </p:nvPicPr>
        <p:blipFill rotWithShape="1">
          <a:blip r:embed="rId3">
            <a:extLst>
              <a:ext uri="{28A0092B-C50C-407E-A947-70E740481C1C}">
                <a14:useLocalDpi xmlns:a14="http://schemas.microsoft.com/office/drawing/2010/main"/>
              </a:ext>
            </a:extLst>
          </a:blip>
          <a:srcRect l="-37" r="58761" b="10950"/>
          <a:stretch/>
        </p:blipFill>
        <p:spPr>
          <a:xfrm>
            <a:off x="4384020" y="1596223"/>
            <a:ext cx="4004330" cy="4578382"/>
          </a:xfrm>
          <a:prstGeom prst="rect">
            <a:avLst/>
          </a:prstGeom>
        </p:spPr>
      </p:pic>
      <p:sp>
        <p:nvSpPr>
          <p:cNvPr id="19" name="Rectangle 18">
            <a:extLst>
              <a:ext uri="{FF2B5EF4-FFF2-40B4-BE49-F238E27FC236}">
                <a16:creationId xmlns:a16="http://schemas.microsoft.com/office/drawing/2014/main" id="{43BDF181-ED7E-49AA-85B8-E55B47CF4A4B}"/>
              </a:ext>
            </a:extLst>
          </p:cNvPr>
          <p:cNvSpPr/>
          <p:nvPr/>
        </p:nvSpPr>
        <p:spPr>
          <a:xfrm>
            <a:off x="755651" y="1595552"/>
            <a:ext cx="3628370" cy="4570298"/>
          </a:xfrm>
          <a:prstGeom prst="rect">
            <a:avLst/>
          </a:prstGeom>
          <a:solidFill>
            <a:srgbClr val="FDCF8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r>
              <a:rPr lang="en-GB" dirty="0">
                <a:solidFill>
                  <a:schemeClr val="tx1"/>
                </a:solidFill>
              </a:rPr>
              <a:t>You will </a:t>
            </a:r>
            <a:r>
              <a:rPr lang="en-GB" b="1" dirty="0">
                <a:solidFill>
                  <a:schemeClr val="tx1"/>
                </a:solidFill>
              </a:rPr>
              <a:t>chronologically</a:t>
            </a:r>
            <a:r>
              <a:rPr lang="en-GB" dirty="0">
                <a:solidFill>
                  <a:schemeClr val="tx1"/>
                </a:solidFill>
              </a:rPr>
              <a:t> order some important events from ancient Greek times using the </a:t>
            </a:r>
            <a:r>
              <a:rPr lang="en-GB" b="1" dirty="0">
                <a:solidFill>
                  <a:schemeClr val="tx1"/>
                </a:solidFill>
              </a:rPr>
              <a:t>Ancient Greece Timeline Ordering Activity Sheet</a:t>
            </a:r>
            <a:r>
              <a:rPr lang="en-GB" dirty="0">
                <a:solidFill>
                  <a:schemeClr val="tx1"/>
                </a:solidFill>
              </a:rPr>
              <a:t>.</a:t>
            </a:r>
          </a:p>
          <a:p>
            <a:pPr algn="just"/>
            <a:endParaRPr lang="en-GB" dirty="0">
              <a:solidFill>
                <a:schemeClr val="tx1"/>
              </a:solidFill>
            </a:endParaRPr>
          </a:p>
          <a:p>
            <a:pPr algn="just"/>
            <a:r>
              <a:rPr lang="en-GB" dirty="0">
                <a:solidFill>
                  <a:schemeClr val="tx1"/>
                </a:solidFill>
              </a:rPr>
              <a:t>Cut out the timeline pictures and order them </a:t>
            </a:r>
            <a:r>
              <a:rPr lang="en-GB" b="1" dirty="0">
                <a:solidFill>
                  <a:schemeClr val="tx1"/>
                </a:solidFill>
              </a:rPr>
              <a:t>chronologically</a:t>
            </a:r>
            <a:r>
              <a:rPr lang="en-GB" dirty="0">
                <a:solidFill>
                  <a:schemeClr val="tx1"/>
                </a:solidFill>
              </a:rPr>
              <a:t> onto the timeline. </a:t>
            </a:r>
          </a:p>
        </p:txBody>
      </p:sp>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8772668" flipH="1">
            <a:off x="971577" y="5564210"/>
            <a:ext cx="482536" cy="2624926"/>
          </a:xfrm>
          <a:prstGeom prst="rect">
            <a:avLst/>
          </a:prstGeom>
        </p:spPr>
      </p:pic>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6891" y="4784717"/>
            <a:ext cx="1877109" cy="2653466"/>
          </a:xfrm>
          <a:prstGeom prst="rect">
            <a:avLst/>
          </a:prstGeom>
        </p:spPr>
      </p:pic>
      <p:grpSp>
        <p:nvGrpSpPr>
          <p:cNvPr id="28" name="ICONS" hidden="1">
            <a:extLst>
              <a:ext uri="{FF2B5EF4-FFF2-40B4-BE49-F238E27FC236}">
                <a16:creationId xmlns:a16="http://schemas.microsoft.com/office/drawing/2014/main" id="{AFA185E3-F38A-4AB1-90CC-DE9D00C9C594}"/>
              </a:ext>
            </a:extLst>
          </p:cNvPr>
          <p:cNvGrpSpPr/>
          <p:nvPr/>
        </p:nvGrpSpPr>
        <p:grpSpPr>
          <a:xfrm>
            <a:off x="7480751" y="621486"/>
            <a:ext cx="1238498" cy="864000"/>
            <a:chOff x="7480751" y="621486"/>
            <a:chExt cx="1238498" cy="864000"/>
          </a:xfrm>
        </p:grpSpPr>
        <p:pic>
          <p:nvPicPr>
            <p:cNvPr id="31" name="Assessment" hidden="1">
              <a:extLst>
                <a:ext uri="{FF2B5EF4-FFF2-40B4-BE49-F238E27FC236}">
                  <a16:creationId xmlns:a16="http://schemas.microsoft.com/office/drawing/2014/main" id="{57674FEB-B7E7-466B-B7A4-3A76A836DD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3" name="Mental and Oral Starter" hidden="1">
              <a:extLst>
                <a:ext uri="{FF2B5EF4-FFF2-40B4-BE49-F238E27FC236}">
                  <a16:creationId xmlns:a16="http://schemas.microsoft.com/office/drawing/2014/main" id="{074C740C-3CF5-48CD-B05E-2FB0217E2BB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Group Work" hidden="1">
              <a:extLst>
                <a:ext uri="{FF2B5EF4-FFF2-40B4-BE49-F238E27FC236}">
                  <a16:creationId xmlns:a16="http://schemas.microsoft.com/office/drawing/2014/main" id="{F37B4B1F-0FBA-4742-85EB-CA8085FD78D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7" name="Talking Partners" hidden="1">
              <a:extLst>
                <a:ext uri="{FF2B5EF4-FFF2-40B4-BE49-F238E27FC236}">
                  <a16:creationId xmlns:a16="http://schemas.microsoft.com/office/drawing/2014/main" id="{8FCBD3FA-1811-4E67-B605-4E6CB038322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0" name="Pairs">
              <a:extLst>
                <a:ext uri="{FF2B5EF4-FFF2-40B4-BE49-F238E27FC236}">
                  <a16:creationId xmlns:a16="http://schemas.microsoft.com/office/drawing/2014/main" id="{1AFDD307-59C5-4DBC-A7AC-8BBB61B7810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3" name="Individual Work" hidden="1">
              <a:extLst>
                <a:ext uri="{FF2B5EF4-FFF2-40B4-BE49-F238E27FC236}">
                  <a16:creationId xmlns:a16="http://schemas.microsoft.com/office/drawing/2014/main" id="{D075F438-2A71-49E3-89CE-C479845BD5F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5" name="Whole Class" hidden="1">
              <a:extLst>
                <a:ext uri="{FF2B5EF4-FFF2-40B4-BE49-F238E27FC236}">
                  <a16:creationId xmlns:a16="http://schemas.microsoft.com/office/drawing/2014/main" id="{3A608AF6-BC0E-43DF-988E-5080E8FDD20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pic>
        <p:nvPicPr>
          <p:cNvPr id="6" name="Picture 5">
            <a:extLst>
              <a:ext uri="{FF2B5EF4-FFF2-40B4-BE49-F238E27FC236}">
                <a16:creationId xmlns:a16="http://schemas.microsoft.com/office/drawing/2014/main" id="{B1B2CED0-64DC-4177-8FA1-7AB864063E50}"/>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4477943" y="1695914"/>
            <a:ext cx="3834239" cy="2710637"/>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4EEA87D4-EE3C-42A6-8A87-F3B1F88C7278}"/>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4477944" y="3356039"/>
            <a:ext cx="3834238" cy="2710636"/>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DBC99D04-E086-4605-9550-261215922195}"/>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4012707" y="4114362"/>
            <a:ext cx="766043" cy="2101416"/>
          </a:xfrm>
          <a:prstGeom prst="rect">
            <a:avLst/>
          </a:prstGeom>
        </p:spPr>
      </p:pic>
      <p:sp>
        <p:nvSpPr>
          <p:cNvPr id="18" name="Rectangle 17">
            <a:extLst>
              <a:ext uri="{FF2B5EF4-FFF2-40B4-BE49-F238E27FC236}">
                <a16:creationId xmlns:a16="http://schemas.microsoft.com/office/drawing/2014/main" id="{5D9D2331-1ADC-4C8A-B374-47215E90E1A7}"/>
              </a:ext>
            </a:extLst>
          </p:cNvPr>
          <p:cNvSpPr/>
          <p:nvPr/>
        </p:nvSpPr>
        <p:spPr>
          <a:xfrm>
            <a:off x="755650" y="4533803"/>
            <a:ext cx="2617865" cy="1094620"/>
          </a:xfrm>
          <a:prstGeom prst="rect">
            <a:avLst/>
          </a:prstGeom>
          <a:solidFill>
            <a:srgbClr val="E4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chemeClr val="tx1"/>
                </a:solidFill>
              </a:rPr>
              <a:t>Chronologically </a:t>
            </a:r>
            <a:r>
              <a:rPr lang="en-GB" dirty="0">
                <a:solidFill>
                  <a:schemeClr val="tx1"/>
                </a:solidFill>
              </a:rPr>
              <a:t>means the order in which the events happened.</a:t>
            </a:r>
          </a:p>
        </p:txBody>
      </p:sp>
      <p:grpSp>
        <p:nvGrpSpPr>
          <p:cNvPr id="20" name="Group 19">
            <a:extLst>
              <a:ext uri="{FF2B5EF4-FFF2-40B4-BE49-F238E27FC236}">
                <a16:creationId xmlns:a16="http://schemas.microsoft.com/office/drawing/2014/main" id="{865C4E1F-1563-48F5-9533-D6BA5819B9B6}"/>
              </a:ext>
            </a:extLst>
          </p:cNvPr>
          <p:cNvGrpSpPr/>
          <p:nvPr/>
        </p:nvGrpSpPr>
        <p:grpSpPr>
          <a:xfrm>
            <a:off x="755650" y="5428816"/>
            <a:ext cx="7632700" cy="811976"/>
            <a:chOff x="755650" y="5317364"/>
            <a:chExt cx="7632700" cy="811976"/>
          </a:xfrm>
        </p:grpSpPr>
        <p:sp>
          <p:nvSpPr>
            <p:cNvPr id="22" name="Rectangular Callout 23">
              <a:extLst>
                <a:ext uri="{FF2B5EF4-FFF2-40B4-BE49-F238E27FC236}">
                  <a16:creationId xmlns:a16="http://schemas.microsoft.com/office/drawing/2014/main" id="{33092352-08F4-420A-A2E9-5C942B0B4CED}"/>
                </a:ext>
              </a:extLst>
            </p:cNvPr>
            <p:cNvSpPr/>
            <p:nvPr/>
          </p:nvSpPr>
          <p:spPr bwMode="auto">
            <a:xfrm>
              <a:off x="755650" y="5317364"/>
              <a:ext cx="7632700" cy="811976"/>
            </a:xfrm>
            <a:custGeom>
              <a:avLst/>
              <a:gdLst>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473653 h 811976"/>
                <a:gd name="connsiteX6" fmla="*/ 7632700 w 7632700"/>
                <a:gd name="connsiteY6" fmla="*/ 571842 h 811976"/>
                <a:gd name="connsiteX7" fmla="*/ 7632700 w 7632700"/>
                <a:gd name="connsiteY7" fmla="*/ 676647 h 811976"/>
                <a:gd name="connsiteX8" fmla="*/ 7632700 w 7632700"/>
                <a:gd name="connsiteY8" fmla="*/ 811976 h 811976"/>
                <a:gd name="connsiteX9" fmla="*/ 6360583 w 7632700"/>
                <a:gd name="connsiteY9" fmla="*/ 811976 h 811976"/>
                <a:gd name="connsiteX10" fmla="*/ 4452408 w 7632700"/>
                <a:gd name="connsiteY10" fmla="*/ 811976 h 811976"/>
                <a:gd name="connsiteX11" fmla="*/ 4452408 w 7632700"/>
                <a:gd name="connsiteY11" fmla="*/ 811976 h 811976"/>
                <a:gd name="connsiteX12" fmla="*/ 0 w 7632700"/>
                <a:gd name="connsiteY12" fmla="*/ 811976 h 811976"/>
                <a:gd name="connsiteX13" fmla="*/ 0 w 7632700"/>
                <a:gd name="connsiteY13" fmla="*/ 676647 h 811976"/>
                <a:gd name="connsiteX14" fmla="*/ 0 w 7632700"/>
                <a:gd name="connsiteY14" fmla="*/ 473653 h 811976"/>
                <a:gd name="connsiteX15" fmla="*/ 0 w 7632700"/>
                <a:gd name="connsiteY15" fmla="*/ 473653 h 811976"/>
                <a:gd name="connsiteX16" fmla="*/ 0 w 7632700"/>
                <a:gd name="connsiteY16"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571842 h 811976"/>
                <a:gd name="connsiteX6" fmla="*/ 7632700 w 7632700"/>
                <a:gd name="connsiteY6" fmla="*/ 676647 h 811976"/>
                <a:gd name="connsiteX7" fmla="*/ 7632700 w 7632700"/>
                <a:gd name="connsiteY7" fmla="*/ 811976 h 811976"/>
                <a:gd name="connsiteX8" fmla="*/ 6360583 w 7632700"/>
                <a:gd name="connsiteY8" fmla="*/ 811976 h 811976"/>
                <a:gd name="connsiteX9" fmla="*/ 4452408 w 7632700"/>
                <a:gd name="connsiteY9" fmla="*/ 811976 h 811976"/>
                <a:gd name="connsiteX10" fmla="*/ 4452408 w 7632700"/>
                <a:gd name="connsiteY10" fmla="*/ 811976 h 811976"/>
                <a:gd name="connsiteX11" fmla="*/ 0 w 7632700"/>
                <a:gd name="connsiteY11" fmla="*/ 811976 h 811976"/>
                <a:gd name="connsiteX12" fmla="*/ 0 w 7632700"/>
                <a:gd name="connsiteY12" fmla="*/ 676647 h 811976"/>
                <a:gd name="connsiteX13" fmla="*/ 0 w 7632700"/>
                <a:gd name="connsiteY13" fmla="*/ 473653 h 811976"/>
                <a:gd name="connsiteX14" fmla="*/ 0 w 7632700"/>
                <a:gd name="connsiteY14" fmla="*/ 473653 h 811976"/>
                <a:gd name="connsiteX15" fmla="*/ 0 w 7632700"/>
                <a:gd name="connsiteY15"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676647 h 811976"/>
                <a:gd name="connsiteX6" fmla="*/ 7632700 w 7632700"/>
                <a:gd name="connsiteY6" fmla="*/ 811976 h 811976"/>
                <a:gd name="connsiteX7" fmla="*/ 6360583 w 7632700"/>
                <a:gd name="connsiteY7" fmla="*/ 811976 h 811976"/>
                <a:gd name="connsiteX8" fmla="*/ 4452408 w 7632700"/>
                <a:gd name="connsiteY8" fmla="*/ 811976 h 811976"/>
                <a:gd name="connsiteX9" fmla="*/ 4452408 w 7632700"/>
                <a:gd name="connsiteY9" fmla="*/ 811976 h 811976"/>
                <a:gd name="connsiteX10" fmla="*/ 0 w 7632700"/>
                <a:gd name="connsiteY10" fmla="*/ 811976 h 811976"/>
                <a:gd name="connsiteX11" fmla="*/ 0 w 7632700"/>
                <a:gd name="connsiteY11" fmla="*/ 676647 h 811976"/>
                <a:gd name="connsiteX12" fmla="*/ 0 w 7632700"/>
                <a:gd name="connsiteY12" fmla="*/ 473653 h 811976"/>
                <a:gd name="connsiteX13" fmla="*/ 0 w 7632700"/>
                <a:gd name="connsiteY13" fmla="*/ 473653 h 811976"/>
                <a:gd name="connsiteX14" fmla="*/ 0 w 7632700"/>
                <a:gd name="connsiteY14"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811976 h 811976"/>
                <a:gd name="connsiteX6" fmla="*/ 6360583 w 7632700"/>
                <a:gd name="connsiteY6" fmla="*/ 811976 h 811976"/>
                <a:gd name="connsiteX7" fmla="*/ 4452408 w 7632700"/>
                <a:gd name="connsiteY7" fmla="*/ 811976 h 811976"/>
                <a:gd name="connsiteX8" fmla="*/ 4452408 w 7632700"/>
                <a:gd name="connsiteY8" fmla="*/ 811976 h 811976"/>
                <a:gd name="connsiteX9" fmla="*/ 0 w 7632700"/>
                <a:gd name="connsiteY9" fmla="*/ 811976 h 811976"/>
                <a:gd name="connsiteX10" fmla="*/ 0 w 7632700"/>
                <a:gd name="connsiteY10" fmla="*/ 676647 h 811976"/>
                <a:gd name="connsiteX11" fmla="*/ 0 w 7632700"/>
                <a:gd name="connsiteY11" fmla="*/ 473653 h 811976"/>
                <a:gd name="connsiteX12" fmla="*/ 0 w 7632700"/>
                <a:gd name="connsiteY12" fmla="*/ 473653 h 811976"/>
                <a:gd name="connsiteX13" fmla="*/ 0 w 7632700"/>
                <a:gd name="connsiteY13" fmla="*/ 0 h 81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32700" h="811976">
                  <a:moveTo>
                    <a:pt x="0" y="0"/>
                  </a:moveTo>
                  <a:lnTo>
                    <a:pt x="4452408" y="0"/>
                  </a:lnTo>
                  <a:lnTo>
                    <a:pt x="4452408" y="0"/>
                  </a:lnTo>
                  <a:lnTo>
                    <a:pt x="6360583" y="0"/>
                  </a:lnTo>
                  <a:lnTo>
                    <a:pt x="7632700" y="0"/>
                  </a:lnTo>
                  <a:lnTo>
                    <a:pt x="7632700" y="811976"/>
                  </a:lnTo>
                  <a:lnTo>
                    <a:pt x="6360583" y="811976"/>
                  </a:lnTo>
                  <a:lnTo>
                    <a:pt x="4452408" y="811976"/>
                  </a:lnTo>
                  <a:lnTo>
                    <a:pt x="4452408" y="811976"/>
                  </a:lnTo>
                  <a:lnTo>
                    <a:pt x="0" y="811976"/>
                  </a:lnTo>
                  <a:lnTo>
                    <a:pt x="0" y="676647"/>
                  </a:lnTo>
                  <a:lnTo>
                    <a:pt x="0" y="473653"/>
                  </a:lnTo>
                  <a:lnTo>
                    <a:pt x="0" y="473653"/>
                  </a:lnTo>
                  <a:lnTo>
                    <a:pt x="0" y="0"/>
                  </a:lnTo>
                  <a:close/>
                </a:path>
              </a:pathLst>
            </a:cu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kern="0" dirty="0">
                <a:solidFill>
                  <a:schemeClr val="tx1"/>
                </a:solidFill>
              </a:endParaRPr>
            </a:p>
          </p:txBody>
        </p:sp>
        <p:sp>
          <p:nvSpPr>
            <p:cNvPr id="23" name="Rectangle 7">
              <a:extLst>
                <a:ext uri="{FF2B5EF4-FFF2-40B4-BE49-F238E27FC236}">
                  <a16:creationId xmlns:a16="http://schemas.microsoft.com/office/drawing/2014/main" id="{5420FFEC-435B-4DD8-B326-D439585FA632}"/>
                </a:ext>
              </a:extLst>
            </p:cNvPr>
            <p:cNvSpPr>
              <a:spLocks noChangeArrowheads="1"/>
            </p:cNvSpPr>
            <p:nvPr/>
          </p:nvSpPr>
          <p:spPr bwMode="auto">
            <a:xfrm>
              <a:off x="1154109" y="5551107"/>
              <a:ext cx="64504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algn="ctr" eaLnBrk="1" fontAlgn="auto" hangingPunct="1">
                <a:lnSpc>
                  <a:spcPct val="100000"/>
                </a:lnSpc>
                <a:spcBef>
                  <a:spcPct val="0"/>
                </a:spcBef>
                <a:spcAft>
                  <a:spcPts val="0"/>
                </a:spcAft>
                <a:buFontTx/>
                <a:buNone/>
                <a:defRPr/>
              </a:pPr>
              <a:r>
                <a:rPr lang="en-GB" altLang="en-US" kern="0" dirty="0">
                  <a:solidFill>
                    <a:schemeClr val="tx1"/>
                  </a:solidFill>
                </a:rPr>
                <a:t>Can you explain what ‘chronologically’ means?</a:t>
              </a:r>
            </a:p>
          </p:txBody>
        </p:sp>
      </p:grpSp>
      <p:pic>
        <p:nvPicPr>
          <p:cNvPr id="24" name="Question Mark">
            <a:extLst>
              <a:ext uri="{FF2B5EF4-FFF2-40B4-BE49-F238E27FC236}">
                <a16:creationId xmlns:a16="http://schemas.microsoft.com/office/drawing/2014/main" id="{D82D9E75-9EE2-458D-A14B-F11A06E9177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bwMode="auto">
          <a:xfrm>
            <a:off x="7731673" y="5582312"/>
            <a:ext cx="504000" cy="5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Question Close">
            <a:extLst>
              <a:ext uri="{FF2B5EF4-FFF2-40B4-BE49-F238E27FC236}">
                <a16:creationId xmlns:a16="http://schemas.microsoft.com/office/drawing/2014/main" id="{2D9B2F0A-B685-494D-8425-525D72971A15}"/>
              </a:ext>
            </a:extLst>
          </p:cNvPr>
          <p:cNvSpPr/>
          <p:nvPr/>
        </p:nvSpPr>
        <p:spPr bwMode="auto">
          <a:xfrm>
            <a:off x="755648" y="5430115"/>
            <a:ext cx="360000" cy="3238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kern="0" dirty="0">
                <a:solidFill>
                  <a:schemeClr val="bg1"/>
                </a:solidFill>
              </a:rPr>
              <a:t>X</a:t>
            </a:r>
          </a:p>
        </p:txBody>
      </p:sp>
      <p:sp>
        <p:nvSpPr>
          <p:cNvPr id="30" name="Rectangle: Top Corners Rounded 29">
            <a:extLst>
              <a:ext uri="{FF2B5EF4-FFF2-40B4-BE49-F238E27FC236}">
                <a16:creationId xmlns:a16="http://schemas.microsoft.com/office/drawing/2014/main" id="{AA462B8A-8E62-4F36-B1A3-17085FB7BE0E}"/>
              </a:ext>
            </a:extLst>
          </p:cNvPr>
          <p:cNvSpPr/>
          <p:nvPr/>
        </p:nvSpPr>
        <p:spPr>
          <a:xfrm>
            <a:off x="450309" y="431928"/>
            <a:ext cx="8229599" cy="689848"/>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Ordering Events Chronologically</a:t>
            </a:r>
          </a:p>
        </p:txBody>
      </p:sp>
    </p:spTree>
    <p:extLst>
      <p:ext uri="{BB962C8B-B14F-4D97-AF65-F5344CB8AC3E}">
        <p14:creationId xmlns:p14="http://schemas.microsoft.com/office/powerpoint/2010/main" val="182148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25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24"/>
                    </p:tgtEl>
                  </p:cond>
                </p:stCondLst>
                <p:endSync evt="end" delay="0">
                  <p:rtn val="all"/>
                </p:endSync>
                <p:childTnLst>
                  <p:par>
                    <p:cTn id="20" fill="hold">
                      <p:stCondLst>
                        <p:cond delay="0"/>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xit" presetSubtype="0" fill="hold" grpId="2" nodeType="withEffect">
                                  <p:stCondLst>
                                    <p:cond delay="0"/>
                                  </p:stCondLst>
                                  <p:childTnLst>
                                    <p:animEffect transition="out" filter="fade">
                                      <p:cBhvr>
                                        <p:cTn id="29" dur="500"/>
                                        <p:tgtEl>
                                          <p:spTgt spid="18"/>
                                        </p:tgtEl>
                                      </p:cBhvr>
                                    </p:animEffect>
                                    <p:set>
                                      <p:cBhvr>
                                        <p:cTn id="30"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31" restart="whenNotActive" fill="hold" evtFilter="cancelBubble" nodeType="interactiveSeq">
                <p:stCondLst>
                  <p:cond evt="onClick" delay="0">
                    <p:tgtEl>
                      <p:spTgt spid="26"/>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26"/>
                                        </p:tgtEl>
                                      </p:cBhvr>
                                    </p:animEffect>
                                    <p:set>
                                      <p:cBhvr>
                                        <p:cTn id="36" dur="1" fill="hold">
                                          <p:stCondLst>
                                            <p:cond delay="499"/>
                                          </p:stCondLst>
                                        </p:cTn>
                                        <p:tgtEl>
                                          <p:spTgt spid="26"/>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par>
                                <p:cTn id="40" presetID="10" presetClass="entr" presetSubtype="0" fill="hold" grpId="1"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nextCondLst>
                <p:cond evt="onClick" delay="0">
                  <p:tgtEl>
                    <p:spTgt spid="26"/>
                  </p:tgtEl>
                </p:cond>
              </p:nextCondLst>
            </p:seq>
          </p:childTnLst>
        </p:cTn>
      </p:par>
    </p:tnLst>
    <p:bldLst>
      <p:bldP spid="18" grpId="0" animBg="1"/>
      <p:bldP spid="18" grpId="1" animBg="1"/>
      <p:bldP spid="18" grpId="2" animBg="1"/>
      <p:bldP spid="26" grpId="0" animBg="1"/>
      <p:bldP spid="26" grpId="1"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picture containing elephant, floor, chest of drawers&#10;&#10;Description automatically generated">
            <a:extLst>
              <a:ext uri="{FF2B5EF4-FFF2-40B4-BE49-F238E27FC236}">
                <a16:creationId xmlns:a16="http://schemas.microsoft.com/office/drawing/2014/main" id="{1FCC4790-9FFB-4659-8B82-9B531797C738}"/>
              </a:ext>
            </a:extLst>
          </p:cNvPr>
          <p:cNvPicPr>
            <a:picLocks noChangeAspect="1"/>
          </p:cNvPicPr>
          <p:nvPr/>
        </p:nvPicPr>
        <p:blipFill rotWithShape="1">
          <a:blip r:embed="rId2">
            <a:extLst>
              <a:ext uri="{28A0092B-C50C-407E-A947-70E740481C1C}">
                <a14:useLocalDpi xmlns:a14="http://schemas.microsoft.com/office/drawing/2010/main"/>
              </a:ext>
            </a:extLst>
          </a:blip>
          <a:srcRect l="-37" r="16564" b="10950"/>
          <a:stretch/>
        </p:blipFill>
        <p:spPr>
          <a:xfrm>
            <a:off x="755649" y="1587468"/>
            <a:ext cx="7632699" cy="4578382"/>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8772668" flipH="1">
            <a:off x="971577" y="5564210"/>
            <a:ext cx="482536" cy="2624926"/>
          </a:xfrm>
          <a:prstGeom prst="rect">
            <a:avLst/>
          </a:prstGeom>
        </p:spPr>
      </p:pic>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66891" y="4784717"/>
            <a:ext cx="1877109" cy="2653466"/>
          </a:xfrm>
          <a:prstGeom prst="rect">
            <a:avLst/>
          </a:prstGeom>
        </p:spPr>
      </p:pic>
      <p:grpSp>
        <p:nvGrpSpPr>
          <p:cNvPr id="28" name="ICONS" hidden="1">
            <a:extLst>
              <a:ext uri="{FF2B5EF4-FFF2-40B4-BE49-F238E27FC236}">
                <a16:creationId xmlns:a16="http://schemas.microsoft.com/office/drawing/2014/main" id="{AFA185E3-F38A-4AB1-90CC-DE9D00C9C594}"/>
              </a:ext>
            </a:extLst>
          </p:cNvPr>
          <p:cNvGrpSpPr/>
          <p:nvPr/>
        </p:nvGrpSpPr>
        <p:grpSpPr>
          <a:xfrm>
            <a:off x="7480751" y="621486"/>
            <a:ext cx="1238498" cy="864000"/>
            <a:chOff x="7480751" y="621486"/>
            <a:chExt cx="1238498" cy="864000"/>
          </a:xfrm>
        </p:grpSpPr>
        <p:pic>
          <p:nvPicPr>
            <p:cNvPr id="31" name="Assessment" hidden="1">
              <a:extLst>
                <a:ext uri="{FF2B5EF4-FFF2-40B4-BE49-F238E27FC236}">
                  <a16:creationId xmlns:a16="http://schemas.microsoft.com/office/drawing/2014/main" id="{57674FEB-B7E7-466B-B7A4-3A76A836DD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3" name="Mental and Oral Starter" hidden="1">
              <a:extLst>
                <a:ext uri="{FF2B5EF4-FFF2-40B4-BE49-F238E27FC236}">
                  <a16:creationId xmlns:a16="http://schemas.microsoft.com/office/drawing/2014/main" id="{074C740C-3CF5-48CD-B05E-2FB0217E2BB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Group Work" hidden="1">
              <a:extLst>
                <a:ext uri="{FF2B5EF4-FFF2-40B4-BE49-F238E27FC236}">
                  <a16:creationId xmlns:a16="http://schemas.microsoft.com/office/drawing/2014/main" id="{F37B4B1F-0FBA-4742-85EB-CA8085FD78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37" name="Talking Partners" hidden="1">
              <a:extLst>
                <a:ext uri="{FF2B5EF4-FFF2-40B4-BE49-F238E27FC236}">
                  <a16:creationId xmlns:a16="http://schemas.microsoft.com/office/drawing/2014/main" id="{8FCBD3FA-1811-4E67-B605-4E6CB038322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0" name="Pairs">
              <a:extLst>
                <a:ext uri="{FF2B5EF4-FFF2-40B4-BE49-F238E27FC236}">
                  <a16:creationId xmlns:a16="http://schemas.microsoft.com/office/drawing/2014/main" id="{1AFDD307-59C5-4DBC-A7AC-8BBB61B7810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3" name="Individual Work" hidden="1">
              <a:extLst>
                <a:ext uri="{FF2B5EF4-FFF2-40B4-BE49-F238E27FC236}">
                  <a16:creationId xmlns:a16="http://schemas.microsoft.com/office/drawing/2014/main" id="{D075F438-2A71-49E3-89CE-C479845BD5F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45" name="Whole Class" hidden="1">
              <a:extLst>
                <a:ext uri="{FF2B5EF4-FFF2-40B4-BE49-F238E27FC236}">
                  <a16:creationId xmlns:a16="http://schemas.microsoft.com/office/drawing/2014/main" id="{3A608AF6-BC0E-43DF-988E-5080E8FDD20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grpSp>
        <p:nvGrpSpPr>
          <p:cNvPr id="9" name="Group 8">
            <a:extLst>
              <a:ext uri="{FF2B5EF4-FFF2-40B4-BE49-F238E27FC236}">
                <a16:creationId xmlns:a16="http://schemas.microsoft.com/office/drawing/2014/main" id="{AD912D32-1B80-48C8-A7B3-5003A5E149BE}"/>
              </a:ext>
            </a:extLst>
          </p:cNvPr>
          <p:cNvGrpSpPr/>
          <p:nvPr/>
        </p:nvGrpSpPr>
        <p:grpSpPr>
          <a:xfrm>
            <a:off x="876550" y="2605308"/>
            <a:ext cx="7390895" cy="319250"/>
            <a:chOff x="846177" y="4447713"/>
            <a:chExt cx="7390895" cy="319250"/>
          </a:xfrm>
        </p:grpSpPr>
        <p:cxnSp>
          <p:nvCxnSpPr>
            <p:cNvPr id="4" name="Straight Connector 3">
              <a:extLst>
                <a:ext uri="{FF2B5EF4-FFF2-40B4-BE49-F238E27FC236}">
                  <a16:creationId xmlns:a16="http://schemas.microsoft.com/office/drawing/2014/main" id="{C105CBE1-2769-4B9F-A3AA-34CD1F51C93E}"/>
                </a:ext>
              </a:extLst>
            </p:cNvPr>
            <p:cNvCxnSpPr/>
            <p:nvPr/>
          </p:nvCxnSpPr>
          <p:spPr>
            <a:xfrm>
              <a:off x="853655" y="4607511"/>
              <a:ext cx="7383417" cy="0"/>
            </a:xfrm>
            <a:prstGeom prst="line">
              <a:avLst/>
            </a:prstGeom>
            <a:ln w="76200">
              <a:solidFill>
                <a:srgbClr val="FAB00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E733CD9-106F-48C2-B5AD-CF1CF6950469}"/>
                </a:ext>
              </a:extLst>
            </p:cNvPr>
            <p:cNvCxnSpPr/>
            <p:nvPr/>
          </p:nvCxnSpPr>
          <p:spPr>
            <a:xfrm>
              <a:off x="846177" y="4447714"/>
              <a:ext cx="0" cy="319249"/>
            </a:xfrm>
            <a:prstGeom prst="line">
              <a:avLst/>
            </a:prstGeom>
            <a:ln w="76200">
              <a:solidFill>
                <a:srgbClr val="FAB00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90B61BB-37D6-4843-8ED8-34CBF7FEBC20}"/>
                </a:ext>
              </a:extLst>
            </p:cNvPr>
            <p:cNvCxnSpPr/>
            <p:nvPr/>
          </p:nvCxnSpPr>
          <p:spPr>
            <a:xfrm>
              <a:off x="8235673" y="4447713"/>
              <a:ext cx="0" cy="319249"/>
            </a:xfrm>
            <a:prstGeom prst="line">
              <a:avLst/>
            </a:prstGeom>
            <a:ln w="76200">
              <a:solidFill>
                <a:srgbClr val="FAB001"/>
              </a:solidFill>
            </a:ln>
          </p:spPr>
          <p:style>
            <a:lnRef idx="1">
              <a:schemeClr val="accent1"/>
            </a:lnRef>
            <a:fillRef idx="0">
              <a:schemeClr val="accent1"/>
            </a:fillRef>
            <a:effectRef idx="0">
              <a:schemeClr val="accent1"/>
            </a:effectRef>
            <a:fontRef idx="minor">
              <a:schemeClr val="tx1"/>
            </a:fontRef>
          </p:style>
        </p:cxnSp>
      </p:grpSp>
      <p:grpSp>
        <p:nvGrpSpPr>
          <p:cNvPr id="125" name="male citizens">
            <a:extLst>
              <a:ext uri="{FF2B5EF4-FFF2-40B4-BE49-F238E27FC236}">
                <a16:creationId xmlns:a16="http://schemas.microsoft.com/office/drawing/2014/main" id="{F4924D62-04D3-48AB-AF2D-8CE19204C1AB}"/>
              </a:ext>
            </a:extLst>
          </p:cNvPr>
          <p:cNvGrpSpPr/>
          <p:nvPr/>
        </p:nvGrpSpPr>
        <p:grpSpPr>
          <a:xfrm>
            <a:off x="855493" y="4058799"/>
            <a:ext cx="878891" cy="1023972"/>
            <a:chOff x="2974018" y="4761882"/>
            <a:chExt cx="878891" cy="1023972"/>
          </a:xfrm>
        </p:grpSpPr>
        <p:sp>
          <p:nvSpPr>
            <p:cNvPr id="126" name="Rectangle 125">
              <a:extLst>
                <a:ext uri="{FF2B5EF4-FFF2-40B4-BE49-F238E27FC236}">
                  <a16:creationId xmlns:a16="http://schemas.microsoft.com/office/drawing/2014/main" id="{69D893B3-B370-4BCB-8C94-B6B918CBD8FB}"/>
                </a:ext>
              </a:extLst>
            </p:cNvPr>
            <p:cNvSpPr/>
            <p:nvPr/>
          </p:nvSpPr>
          <p:spPr>
            <a:xfrm>
              <a:off x="2974018" y="4761882"/>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508 BC</a:t>
              </a:r>
              <a:endParaRPr lang="en-GB" sz="1000" dirty="0">
                <a:solidFill>
                  <a:schemeClr val="tx1"/>
                </a:solidFill>
              </a:endParaRPr>
            </a:p>
            <a:p>
              <a:pPr algn="ctr"/>
              <a:endParaRPr lang="en-GB" sz="1000" dirty="0"/>
            </a:p>
          </p:txBody>
        </p:sp>
        <p:sp>
          <p:nvSpPr>
            <p:cNvPr id="127" name="TextBox 126">
              <a:extLst>
                <a:ext uri="{FF2B5EF4-FFF2-40B4-BE49-F238E27FC236}">
                  <a16:creationId xmlns:a16="http://schemas.microsoft.com/office/drawing/2014/main" id="{F54DE402-4500-429A-B207-492296FAE575}"/>
                </a:ext>
              </a:extLst>
            </p:cNvPr>
            <p:cNvSpPr txBox="1"/>
            <p:nvPr/>
          </p:nvSpPr>
          <p:spPr>
            <a:xfrm>
              <a:off x="2988470" y="5334004"/>
              <a:ext cx="847818" cy="451850"/>
            </a:xfrm>
            <a:prstGeom prst="rect">
              <a:avLst/>
            </a:prstGeom>
            <a:noFill/>
          </p:spPr>
          <p:txBody>
            <a:bodyPr wrap="square" lIns="18000" tIns="18000" rIns="18000" bIns="18000">
              <a:spAutoFit/>
            </a:bodyPr>
            <a:lstStyle/>
            <a:p>
              <a:pPr algn="ctr"/>
              <a:r>
                <a:rPr lang="en-GB" sz="900" dirty="0">
                  <a:solidFill>
                    <a:schemeClr val="tx1"/>
                  </a:solidFill>
                </a:rPr>
                <a:t>Male citizens of Athens are allowed to vote.</a:t>
              </a:r>
            </a:p>
          </p:txBody>
        </p:sp>
        <p:pic>
          <p:nvPicPr>
            <p:cNvPr id="128" name="Picture 127" descr="A picture containing person, posing, group, people&#10;&#10;Description automatically generated">
              <a:extLst>
                <a:ext uri="{FF2B5EF4-FFF2-40B4-BE49-F238E27FC236}">
                  <a16:creationId xmlns:a16="http://schemas.microsoft.com/office/drawing/2014/main" id="{2353C288-54E1-4737-BE21-DA8FAF3F83B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156339" y="4936680"/>
              <a:ext cx="510054" cy="431021"/>
            </a:xfrm>
            <a:prstGeom prst="rect">
              <a:avLst/>
            </a:prstGeom>
          </p:spPr>
        </p:pic>
      </p:grpSp>
      <p:grpSp>
        <p:nvGrpSpPr>
          <p:cNvPr id="137" name="king philip">
            <a:extLst>
              <a:ext uri="{FF2B5EF4-FFF2-40B4-BE49-F238E27FC236}">
                <a16:creationId xmlns:a16="http://schemas.microsoft.com/office/drawing/2014/main" id="{4AFFF6C5-6F1E-4779-9AC7-74271934E104}"/>
              </a:ext>
            </a:extLst>
          </p:cNvPr>
          <p:cNvGrpSpPr/>
          <p:nvPr/>
        </p:nvGrpSpPr>
        <p:grpSpPr>
          <a:xfrm>
            <a:off x="1792217" y="4070371"/>
            <a:ext cx="878891" cy="1000828"/>
            <a:chOff x="5575177" y="3492375"/>
            <a:chExt cx="878891" cy="1000828"/>
          </a:xfrm>
        </p:grpSpPr>
        <p:sp>
          <p:nvSpPr>
            <p:cNvPr id="138" name="Rectangle 137">
              <a:extLst>
                <a:ext uri="{FF2B5EF4-FFF2-40B4-BE49-F238E27FC236}">
                  <a16:creationId xmlns:a16="http://schemas.microsoft.com/office/drawing/2014/main" id="{E96E51A7-6825-45A6-8D48-852D07D6CCA8}"/>
                </a:ext>
              </a:extLst>
            </p:cNvPr>
            <p:cNvSpPr/>
            <p:nvPr/>
          </p:nvSpPr>
          <p:spPr>
            <a:xfrm>
              <a:off x="5575177" y="3492375"/>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338 BC</a:t>
              </a:r>
              <a:endParaRPr lang="en-GB" sz="1000" dirty="0">
                <a:solidFill>
                  <a:schemeClr val="tx1"/>
                </a:solidFill>
              </a:endParaRPr>
            </a:p>
            <a:p>
              <a:pPr algn="ctr"/>
              <a:endParaRPr lang="en-GB" sz="1000" dirty="0"/>
            </a:p>
          </p:txBody>
        </p:sp>
        <p:sp>
          <p:nvSpPr>
            <p:cNvPr id="139" name="TextBox 138">
              <a:extLst>
                <a:ext uri="{FF2B5EF4-FFF2-40B4-BE49-F238E27FC236}">
                  <a16:creationId xmlns:a16="http://schemas.microsoft.com/office/drawing/2014/main" id="{F5605B79-7588-41FF-AB32-61061AE0F9F1}"/>
                </a:ext>
              </a:extLst>
            </p:cNvPr>
            <p:cNvSpPr txBox="1"/>
            <p:nvPr/>
          </p:nvSpPr>
          <p:spPr>
            <a:xfrm>
              <a:off x="5593061" y="4041353"/>
              <a:ext cx="847818" cy="451850"/>
            </a:xfrm>
            <a:prstGeom prst="rect">
              <a:avLst/>
            </a:prstGeom>
            <a:noFill/>
          </p:spPr>
          <p:txBody>
            <a:bodyPr wrap="square" lIns="18000" tIns="18000" rIns="18000" bIns="18000">
              <a:spAutoFit/>
            </a:bodyPr>
            <a:lstStyle/>
            <a:p>
              <a:pPr algn="ctr"/>
              <a:r>
                <a:rPr lang="en-GB" sz="900" dirty="0">
                  <a:solidFill>
                    <a:schemeClr val="tx1"/>
                  </a:solidFill>
                </a:rPr>
                <a:t>King Philip II takes control </a:t>
              </a:r>
              <a:br>
                <a:rPr lang="en-GB" sz="900" dirty="0">
                  <a:solidFill>
                    <a:schemeClr val="tx1"/>
                  </a:solidFill>
                </a:rPr>
              </a:br>
              <a:r>
                <a:rPr lang="en-GB" sz="900" dirty="0">
                  <a:solidFill>
                    <a:schemeClr val="tx1"/>
                  </a:solidFill>
                </a:rPr>
                <a:t>of Greece.</a:t>
              </a:r>
            </a:p>
          </p:txBody>
        </p:sp>
        <p:pic>
          <p:nvPicPr>
            <p:cNvPr id="140" name="Picture 139" descr="A picture containing text&#10;&#10;Description automatically generated">
              <a:extLst>
                <a:ext uri="{FF2B5EF4-FFF2-40B4-BE49-F238E27FC236}">
                  <a16:creationId xmlns:a16="http://schemas.microsoft.com/office/drawing/2014/main" id="{E3289DEF-98CD-40AD-BC7C-33D87B45AD78}"/>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b="45019"/>
            <a:stretch/>
          </p:blipFill>
          <p:spPr>
            <a:xfrm>
              <a:off x="5806621" y="3665729"/>
              <a:ext cx="357479" cy="391921"/>
            </a:xfrm>
            <a:prstGeom prst="rect">
              <a:avLst/>
            </a:prstGeom>
          </p:spPr>
        </p:pic>
      </p:grpSp>
      <p:grpSp>
        <p:nvGrpSpPr>
          <p:cNvPr id="141" name="tyrant">
            <a:extLst>
              <a:ext uri="{FF2B5EF4-FFF2-40B4-BE49-F238E27FC236}">
                <a16:creationId xmlns:a16="http://schemas.microsoft.com/office/drawing/2014/main" id="{962F0629-ABFC-4F43-B31D-C5F1733AA708}"/>
              </a:ext>
            </a:extLst>
          </p:cNvPr>
          <p:cNvGrpSpPr/>
          <p:nvPr/>
        </p:nvGrpSpPr>
        <p:grpSpPr>
          <a:xfrm>
            <a:off x="2728941" y="4061447"/>
            <a:ext cx="878891" cy="997741"/>
            <a:chOff x="2041863" y="3483497"/>
            <a:chExt cx="878891" cy="997741"/>
          </a:xfrm>
        </p:grpSpPr>
        <p:sp>
          <p:nvSpPr>
            <p:cNvPr id="142" name="Rectangle 141">
              <a:extLst>
                <a:ext uri="{FF2B5EF4-FFF2-40B4-BE49-F238E27FC236}">
                  <a16:creationId xmlns:a16="http://schemas.microsoft.com/office/drawing/2014/main" id="{8A609A97-6261-47B2-A48D-99E99402E5D6}"/>
                </a:ext>
              </a:extLst>
            </p:cNvPr>
            <p:cNvSpPr/>
            <p:nvPr/>
          </p:nvSpPr>
          <p:spPr>
            <a:xfrm>
              <a:off x="2041863" y="3483497"/>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650 BC</a:t>
              </a:r>
              <a:endParaRPr lang="en-GB" sz="1000" dirty="0">
                <a:solidFill>
                  <a:schemeClr val="tx1"/>
                </a:solidFill>
              </a:endParaRPr>
            </a:p>
          </p:txBody>
        </p:sp>
        <p:sp>
          <p:nvSpPr>
            <p:cNvPr id="143" name="TextBox 142">
              <a:extLst>
                <a:ext uri="{FF2B5EF4-FFF2-40B4-BE49-F238E27FC236}">
                  <a16:creationId xmlns:a16="http://schemas.microsoft.com/office/drawing/2014/main" id="{C2DB033B-BFEC-4A9A-9B19-D1ABE602CBCB}"/>
                </a:ext>
              </a:extLst>
            </p:cNvPr>
            <p:cNvSpPr txBox="1"/>
            <p:nvPr/>
          </p:nvSpPr>
          <p:spPr>
            <a:xfrm>
              <a:off x="2057633" y="3952285"/>
              <a:ext cx="847818" cy="528794"/>
            </a:xfrm>
            <a:prstGeom prst="rect">
              <a:avLst/>
            </a:prstGeom>
            <a:noFill/>
          </p:spPr>
          <p:txBody>
            <a:bodyPr wrap="square" lIns="18000" tIns="18000" rIns="18000" bIns="18000">
              <a:spAutoFit/>
            </a:bodyPr>
            <a:lstStyle/>
            <a:p>
              <a:pPr algn="ctr"/>
              <a:r>
                <a:rPr lang="en-GB" sz="800" dirty="0">
                  <a:solidFill>
                    <a:schemeClr val="tx1"/>
                  </a:solidFill>
                </a:rPr>
                <a:t>Around this date, the tyrant, </a:t>
              </a:r>
              <a:r>
                <a:rPr lang="en-GB" sz="800" dirty="0" err="1">
                  <a:solidFill>
                    <a:schemeClr val="tx1"/>
                  </a:solidFill>
                </a:rPr>
                <a:t>Kypselos</a:t>
              </a:r>
              <a:r>
                <a:rPr lang="en-GB" sz="800" dirty="0">
                  <a:solidFill>
                    <a:schemeClr val="tx1"/>
                  </a:solidFill>
                </a:rPr>
                <a:t>, takes over Corinth.</a:t>
              </a:r>
            </a:p>
          </p:txBody>
        </p:sp>
        <p:pic>
          <p:nvPicPr>
            <p:cNvPr id="144" name="Picture 143" descr="A picture containing text&#10;&#10;Description automatically generated">
              <a:extLst>
                <a:ext uri="{FF2B5EF4-FFF2-40B4-BE49-F238E27FC236}">
                  <a16:creationId xmlns:a16="http://schemas.microsoft.com/office/drawing/2014/main" id="{C2DE0E17-B948-49D9-9A40-650868AA99A6}"/>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b="47593"/>
            <a:stretch/>
          </p:blipFill>
          <p:spPr>
            <a:xfrm>
              <a:off x="2240869" y="3635620"/>
              <a:ext cx="450673" cy="311624"/>
            </a:xfrm>
            <a:prstGeom prst="rect">
              <a:avLst/>
            </a:prstGeom>
          </p:spPr>
        </p:pic>
      </p:grpSp>
      <p:grpSp>
        <p:nvGrpSpPr>
          <p:cNvPr id="145" name="olympic">
            <a:extLst>
              <a:ext uri="{FF2B5EF4-FFF2-40B4-BE49-F238E27FC236}">
                <a16:creationId xmlns:a16="http://schemas.microsoft.com/office/drawing/2014/main" id="{5016FAFD-8D85-45FD-9075-244CA267ADBE}"/>
              </a:ext>
            </a:extLst>
          </p:cNvPr>
          <p:cNvGrpSpPr/>
          <p:nvPr/>
        </p:nvGrpSpPr>
        <p:grpSpPr>
          <a:xfrm>
            <a:off x="3665665" y="4064199"/>
            <a:ext cx="878891" cy="1013173"/>
            <a:chOff x="985420" y="3483497"/>
            <a:chExt cx="878891" cy="1013173"/>
          </a:xfrm>
        </p:grpSpPr>
        <p:sp>
          <p:nvSpPr>
            <p:cNvPr id="146" name="Rectangle 145">
              <a:extLst>
                <a:ext uri="{FF2B5EF4-FFF2-40B4-BE49-F238E27FC236}">
                  <a16:creationId xmlns:a16="http://schemas.microsoft.com/office/drawing/2014/main" id="{C22A365E-A959-4A4F-988D-17DD06908F76}"/>
                </a:ext>
              </a:extLst>
            </p:cNvPr>
            <p:cNvSpPr/>
            <p:nvPr/>
          </p:nvSpPr>
          <p:spPr>
            <a:xfrm>
              <a:off x="985420" y="3483497"/>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776 BC</a:t>
              </a:r>
              <a:endParaRPr lang="en-GB" sz="900" dirty="0">
                <a:solidFill>
                  <a:schemeClr val="tx1"/>
                </a:solidFill>
              </a:endParaRPr>
            </a:p>
          </p:txBody>
        </p:sp>
        <p:sp>
          <p:nvSpPr>
            <p:cNvPr id="147" name="TextBox 146">
              <a:extLst>
                <a:ext uri="{FF2B5EF4-FFF2-40B4-BE49-F238E27FC236}">
                  <a16:creationId xmlns:a16="http://schemas.microsoft.com/office/drawing/2014/main" id="{F3C983CB-0F37-4A9A-9692-7380B9A52AB9}"/>
                </a:ext>
              </a:extLst>
            </p:cNvPr>
            <p:cNvSpPr txBox="1"/>
            <p:nvPr/>
          </p:nvSpPr>
          <p:spPr>
            <a:xfrm>
              <a:off x="1007616" y="4180310"/>
              <a:ext cx="847818" cy="316360"/>
            </a:xfrm>
            <a:prstGeom prst="rect">
              <a:avLst/>
            </a:prstGeom>
            <a:noFill/>
          </p:spPr>
          <p:txBody>
            <a:bodyPr wrap="square" lIns="18000" tIns="18000" rIns="18000" bIns="18000">
              <a:spAutoFit/>
            </a:bodyPr>
            <a:lstStyle/>
            <a:p>
              <a:pPr algn="ctr"/>
              <a:r>
                <a:rPr lang="en-GB" sz="900" dirty="0">
                  <a:solidFill>
                    <a:schemeClr val="tx1"/>
                  </a:solidFill>
                </a:rPr>
                <a:t>First Olympic Games are held.</a:t>
              </a:r>
            </a:p>
          </p:txBody>
        </p:sp>
        <p:pic>
          <p:nvPicPr>
            <p:cNvPr id="148" name="Picture 147">
              <a:extLst>
                <a:ext uri="{FF2B5EF4-FFF2-40B4-BE49-F238E27FC236}">
                  <a16:creationId xmlns:a16="http://schemas.microsoft.com/office/drawing/2014/main" id="{A7F11717-C66B-4987-B5FA-B3DEB220C97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11115" y="3723542"/>
              <a:ext cx="829339" cy="417909"/>
            </a:xfrm>
            <a:prstGeom prst="rect">
              <a:avLst/>
            </a:prstGeom>
          </p:spPr>
        </p:pic>
      </p:grpSp>
      <p:grpSp>
        <p:nvGrpSpPr>
          <p:cNvPr id="149" name="hip">
            <a:extLst>
              <a:ext uri="{FF2B5EF4-FFF2-40B4-BE49-F238E27FC236}">
                <a16:creationId xmlns:a16="http://schemas.microsoft.com/office/drawing/2014/main" id="{225DA05C-C056-415E-A0C6-665DF2ADC2D8}"/>
              </a:ext>
            </a:extLst>
          </p:cNvPr>
          <p:cNvGrpSpPr/>
          <p:nvPr/>
        </p:nvGrpSpPr>
        <p:grpSpPr>
          <a:xfrm>
            <a:off x="4602389" y="4061676"/>
            <a:ext cx="878891" cy="1018218"/>
            <a:chOff x="4598633" y="3483497"/>
            <a:chExt cx="878891" cy="1018218"/>
          </a:xfrm>
        </p:grpSpPr>
        <p:sp>
          <p:nvSpPr>
            <p:cNvPr id="150" name="Rectangle 149">
              <a:extLst>
                <a:ext uri="{FF2B5EF4-FFF2-40B4-BE49-F238E27FC236}">
                  <a16:creationId xmlns:a16="http://schemas.microsoft.com/office/drawing/2014/main" id="{067EE712-BD59-4DFA-BC35-ED2D71C9E268}"/>
                </a:ext>
              </a:extLst>
            </p:cNvPr>
            <p:cNvSpPr/>
            <p:nvPr/>
          </p:nvSpPr>
          <p:spPr>
            <a:xfrm>
              <a:off x="4598633" y="3483497"/>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460 BC</a:t>
              </a:r>
              <a:endParaRPr lang="en-GB" sz="1000" dirty="0">
                <a:solidFill>
                  <a:schemeClr val="tx1"/>
                </a:solidFill>
              </a:endParaRPr>
            </a:p>
            <a:p>
              <a:pPr algn="ctr"/>
              <a:endParaRPr lang="en-GB" sz="1000" dirty="0"/>
            </a:p>
          </p:txBody>
        </p:sp>
        <p:sp>
          <p:nvSpPr>
            <p:cNvPr id="151" name="TextBox 150">
              <a:extLst>
                <a:ext uri="{FF2B5EF4-FFF2-40B4-BE49-F238E27FC236}">
                  <a16:creationId xmlns:a16="http://schemas.microsoft.com/office/drawing/2014/main" id="{E8CFF9B9-BCBA-49AA-BDF6-F35869748748}"/>
                </a:ext>
              </a:extLst>
            </p:cNvPr>
            <p:cNvSpPr txBox="1"/>
            <p:nvPr/>
          </p:nvSpPr>
          <p:spPr>
            <a:xfrm>
              <a:off x="4615909" y="3911366"/>
              <a:ext cx="847818" cy="590349"/>
            </a:xfrm>
            <a:prstGeom prst="rect">
              <a:avLst/>
            </a:prstGeom>
            <a:noFill/>
          </p:spPr>
          <p:txBody>
            <a:bodyPr wrap="square" lIns="18000" tIns="18000" rIns="18000" bIns="18000">
              <a:spAutoFit/>
            </a:bodyPr>
            <a:lstStyle/>
            <a:p>
              <a:pPr algn="ctr"/>
              <a:r>
                <a:rPr lang="en-GB" sz="900" dirty="0">
                  <a:solidFill>
                    <a:schemeClr val="tx1"/>
                  </a:solidFill>
                </a:rPr>
                <a:t>Hippocrates ‘Father of Medicine’ is born in Kos.</a:t>
              </a:r>
            </a:p>
          </p:txBody>
        </p:sp>
        <p:pic>
          <p:nvPicPr>
            <p:cNvPr id="152" name="Picture 151">
              <a:extLst>
                <a:ext uri="{FF2B5EF4-FFF2-40B4-BE49-F238E27FC236}">
                  <a16:creationId xmlns:a16="http://schemas.microsoft.com/office/drawing/2014/main" id="{20DFD5BE-D186-47B4-8F31-D1B34AE93F4D}"/>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l="-1" r="-2079" b="54887"/>
            <a:stretch/>
          </p:blipFill>
          <p:spPr>
            <a:xfrm>
              <a:off x="4891430" y="3639354"/>
              <a:ext cx="265258" cy="321582"/>
            </a:xfrm>
            <a:prstGeom prst="rect">
              <a:avLst/>
            </a:prstGeom>
          </p:spPr>
        </p:pic>
      </p:grpSp>
      <p:grpSp>
        <p:nvGrpSpPr>
          <p:cNvPr id="153" name="classical period">
            <a:extLst>
              <a:ext uri="{FF2B5EF4-FFF2-40B4-BE49-F238E27FC236}">
                <a16:creationId xmlns:a16="http://schemas.microsoft.com/office/drawing/2014/main" id="{F096FBDA-7384-4E4D-A659-BF4DB24E3B52}"/>
              </a:ext>
            </a:extLst>
          </p:cNvPr>
          <p:cNvGrpSpPr/>
          <p:nvPr/>
        </p:nvGrpSpPr>
        <p:grpSpPr>
          <a:xfrm>
            <a:off x="5539113" y="4063462"/>
            <a:ext cx="878891" cy="997741"/>
            <a:chOff x="3622088" y="3483497"/>
            <a:chExt cx="878891" cy="997741"/>
          </a:xfrm>
        </p:grpSpPr>
        <p:sp>
          <p:nvSpPr>
            <p:cNvPr id="154" name="Rectangle 153">
              <a:extLst>
                <a:ext uri="{FF2B5EF4-FFF2-40B4-BE49-F238E27FC236}">
                  <a16:creationId xmlns:a16="http://schemas.microsoft.com/office/drawing/2014/main" id="{7638B123-3D9B-4303-B8DE-041EBDEF8366}"/>
                </a:ext>
              </a:extLst>
            </p:cNvPr>
            <p:cNvSpPr/>
            <p:nvPr/>
          </p:nvSpPr>
          <p:spPr>
            <a:xfrm>
              <a:off x="3622088" y="3483497"/>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500 BC</a:t>
              </a:r>
              <a:endParaRPr lang="en-GB" sz="1000" dirty="0">
                <a:solidFill>
                  <a:schemeClr val="tx1"/>
                </a:solidFill>
              </a:endParaRPr>
            </a:p>
            <a:p>
              <a:pPr algn="ctr"/>
              <a:endParaRPr lang="en-GB" sz="1000" dirty="0"/>
            </a:p>
          </p:txBody>
        </p:sp>
        <p:sp>
          <p:nvSpPr>
            <p:cNvPr id="155" name="TextBox 154">
              <a:extLst>
                <a:ext uri="{FF2B5EF4-FFF2-40B4-BE49-F238E27FC236}">
                  <a16:creationId xmlns:a16="http://schemas.microsoft.com/office/drawing/2014/main" id="{FCEA2281-2B32-4CAD-88C6-1D571D8D9FFE}"/>
                </a:ext>
              </a:extLst>
            </p:cNvPr>
            <p:cNvSpPr txBox="1"/>
            <p:nvPr/>
          </p:nvSpPr>
          <p:spPr>
            <a:xfrm>
              <a:off x="3638756" y="4073959"/>
              <a:ext cx="847818" cy="405683"/>
            </a:xfrm>
            <a:prstGeom prst="rect">
              <a:avLst/>
            </a:prstGeom>
            <a:noFill/>
          </p:spPr>
          <p:txBody>
            <a:bodyPr wrap="square" lIns="18000" tIns="18000" rIns="18000" bIns="18000">
              <a:spAutoFit/>
            </a:bodyPr>
            <a:lstStyle/>
            <a:p>
              <a:pPr algn="ctr"/>
              <a:r>
                <a:rPr lang="en-GB" sz="800" dirty="0">
                  <a:solidFill>
                    <a:schemeClr val="tx1"/>
                  </a:solidFill>
                </a:rPr>
                <a:t>Around this date, the Classical period starts.</a:t>
              </a:r>
            </a:p>
          </p:txBody>
        </p:sp>
        <p:pic>
          <p:nvPicPr>
            <p:cNvPr id="156" name="Picture 155" descr="A picture containing indoor, plant, tableware&#10;&#10;Description automatically generated">
              <a:extLst>
                <a:ext uri="{FF2B5EF4-FFF2-40B4-BE49-F238E27FC236}">
                  <a16:creationId xmlns:a16="http://schemas.microsoft.com/office/drawing/2014/main" id="{34311EB6-B1E1-4FCC-A98D-29559DD8973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3747301" y="3845997"/>
              <a:ext cx="314232" cy="168727"/>
            </a:xfrm>
            <a:prstGeom prst="rect">
              <a:avLst/>
            </a:prstGeom>
          </p:spPr>
        </p:pic>
        <p:pic>
          <p:nvPicPr>
            <p:cNvPr id="157" name="Picture 156" descr="A picture containing text, jar, vessel&#10;&#10;Description automatically generated">
              <a:extLst>
                <a:ext uri="{FF2B5EF4-FFF2-40B4-BE49-F238E27FC236}">
                  <a16:creationId xmlns:a16="http://schemas.microsoft.com/office/drawing/2014/main" id="{38EE254F-E0CC-4C32-A0B5-14D78C51D0FC}"/>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112577" y="3682088"/>
              <a:ext cx="217024" cy="326474"/>
            </a:xfrm>
            <a:prstGeom prst="rect">
              <a:avLst/>
            </a:prstGeom>
          </p:spPr>
        </p:pic>
      </p:grpSp>
      <p:grpSp>
        <p:nvGrpSpPr>
          <p:cNvPr id="158" name="alex">
            <a:extLst>
              <a:ext uri="{FF2B5EF4-FFF2-40B4-BE49-F238E27FC236}">
                <a16:creationId xmlns:a16="http://schemas.microsoft.com/office/drawing/2014/main" id="{C6294D13-18A6-4331-8847-0620A95D3B5C}"/>
              </a:ext>
            </a:extLst>
          </p:cNvPr>
          <p:cNvGrpSpPr/>
          <p:nvPr/>
        </p:nvGrpSpPr>
        <p:grpSpPr>
          <a:xfrm>
            <a:off x="6475837" y="4070100"/>
            <a:ext cx="878891" cy="1001370"/>
            <a:chOff x="5823751" y="4753005"/>
            <a:chExt cx="878891" cy="1001370"/>
          </a:xfrm>
        </p:grpSpPr>
        <p:sp>
          <p:nvSpPr>
            <p:cNvPr id="159" name="Rectangle 158">
              <a:extLst>
                <a:ext uri="{FF2B5EF4-FFF2-40B4-BE49-F238E27FC236}">
                  <a16:creationId xmlns:a16="http://schemas.microsoft.com/office/drawing/2014/main" id="{973A9401-C31D-4711-B1EB-8026BC5B9862}"/>
                </a:ext>
              </a:extLst>
            </p:cNvPr>
            <p:cNvSpPr/>
            <p:nvPr/>
          </p:nvSpPr>
          <p:spPr>
            <a:xfrm>
              <a:off x="5823751" y="4753005"/>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336 BC</a:t>
              </a:r>
              <a:endParaRPr lang="en-GB" sz="1000" dirty="0">
                <a:solidFill>
                  <a:schemeClr val="tx1"/>
                </a:solidFill>
              </a:endParaRPr>
            </a:p>
            <a:p>
              <a:pPr algn="ctr"/>
              <a:endParaRPr lang="en-GB" sz="1000" dirty="0"/>
            </a:p>
          </p:txBody>
        </p:sp>
        <p:sp>
          <p:nvSpPr>
            <p:cNvPr id="160" name="TextBox 159">
              <a:extLst>
                <a:ext uri="{FF2B5EF4-FFF2-40B4-BE49-F238E27FC236}">
                  <a16:creationId xmlns:a16="http://schemas.microsoft.com/office/drawing/2014/main" id="{9AD30FF5-1516-4991-9FBC-DDE2588FA639}"/>
                </a:ext>
              </a:extLst>
            </p:cNvPr>
            <p:cNvSpPr txBox="1"/>
            <p:nvPr/>
          </p:nvSpPr>
          <p:spPr>
            <a:xfrm>
              <a:off x="5919237" y="5164026"/>
              <a:ext cx="692579" cy="590349"/>
            </a:xfrm>
            <a:prstGeom prst="rect">
              <a:avLst/>
            </a:prstGeom>
            <a:noFill/>
          </p:spPr>
          <p:txBody>
            <a:bodyPr wrap="square" lIns="18000" tIns="18000" rIns="18000" bIns="18000">
              <a:spAutoFit/>
            </a:bodyPr>
            <a:lstStyle/>
            <a:p>
              <a:pPr algn="ctr"/>
              <a:r>
                <a:rPr lang="en-GB" sz="900" dirty="0">
                  <a:solidFill>
                    <a:schemeClr val="tx1"/>
                  </a:solidFill>
                </a:rPr>
                <a:t>Alexander the Great takes control of Greece.</a:t>
              </a:r>
            </a:p>
          </p:txBody>
        </p:sp>
        <p:pic>
          <p:nvPicPr>
            <p:cNvPr id="161" name="Picture 160">
              <a:extLst>
                <a:ext uri="{FF2B5EF4-FFF2-40B4-BE49-F238E27FC236}">
                  <a16:creationId xmlns:a16="http://schemas.microsoft.com/office/drawing/2014/main" id="{48C7CA3A-D230-4C4A-AEE6-A9AF5B092820}"/>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b="60438"/>
            <a:stretch/>
          </p:blipFill>
          <p:spPr>
            <a:xfrm>
              <a:off x="6119995" y="4923031"/>
              <a:ext cx="286850" cy="282015"/>
            </a:xfrm>
            <a:prstGeom prst="rect">
              <a:avLst/>
            </a:prstGeom>
          </p:spPr>
        </p:pic>
      </p:grpSp>
      <p:grpSp>
        <p:nvGrpSpPr>
          <p:cNvPr id="162" name="parth">
            <a:extLst>
              <a:ext uri="{FF2B5EF4-FFF2-40B4-BE49-F238E27FC236}">
                <a16:creationId xmlns:a16="http://schemas.microsoft.com/office/drawing/2014/main" id="{AA3BB2DE-5522-428C-89ED-2C7B5B8B76E8}"/>
              </a:ext>
            </a:extLst>
          </p:cNvPr>
          <p:cNvGrpSpPr/>
          <p:nvPr/>
        </p:nvGrpSpPr>
        <p:grpSpPr>
          <a:xfrm>
            <a:off x="7412562" y="4058711"/>
            <a:ext cx="878891" cy="1024148"/>
            <a:chOff x="4900474" y="4744127"/>
            <a:chExt cx="878891" cy="1024148"/>
          </a:xfrm>
        </p:grpSpPr>
        <p:sp>
          <p:nvSpPr>
            <p:cNvPr id="163" name="Rectangle 162">
              <a:extLst>
                <a:ext uri="{FF2B5EF4-FFF2-40B4-BE49-F238E27FC236}">
                  <a16:creationId xmlns:a16="http://schemas.microsoft.com/office/drawing/2014/main" id="{870A458B-2031-4AB9-8405-1B69C34BD658}"/>
                </a:ext>
              </a:extLst>
            </p:cNvPr>
            <p:cNvSpPr/>
            <p:nvPr/>
          </p:nvSpPr>
          <p:spPr>
            <a:xfrm>
              <a:off x="4900474" y="4744127"/>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432 BC</a:t>
              </a:r>
              <a:endParaRPr lang="en-GB" sz="1000" dirty="0">
                <a:solidFill>
                  <a:schemeClr val="tx1"/>
                </a:solidFill>
              </a:endParaRPr>
            </a:p>
            <a:p>
              <a:pPr algn="ctr"/>
              <a:endParaRPr lang="en-GB" sz="1000" dirty="0"/>
            </a:p>
          </p:txBody>
        </p:sp>
        <p:sp>
          <p:nvSpPr>
            <p:cNvPr id="164" name="TextBox 163">
              <a:extLst>
                <a:ext uri="{FF2B5EF4-FFF2-40B4-BE49-F238E27FC236}">
                  <a16:creationId xmlns:a16="http://schemas.microsoft.com/office/drawing/2014/main" id="{14F45711-4AB2-402E-BF3B-81F646CB73B1}"/>
                </a:ext>
              </a:extLst>
            </p:cNvPr>
            <p:cNvSpPr txBox="1"/>
            <p:nvPr/>
          </p:nvSpPr>
          <p:spPr>
            <a:xfrm>
              <a:off x="4911051" y="5316425"/>
              <a:ext cx="850842" cy="451850"/>
            </a:xfrm>
            <a:prstGeom prst="rect">
              <a:avLst/>
            </a:prstGeom>
            <a:noFill/>
          </p:spPr>
          <p:txBody>
            <a:bodyPr wrap="square" lIns="18000" tIns="18000" rIns="18000" bIns="18000">
              <a:spAutoFit/>
            </a:bodyPr>
            <a:lstStyle/>
            <a:p>
              <a:pPr algn="ctr"/>
              <a:r>
                <a:rPr lang="en-GB" sz="900" dirty="0">
                  <a:solidFill>
                    <a:schemeClr val="tx1"/>
                  </a:solidFill>
                </a:rPr>
                <a:t>The Parthenon is finished </a:t>
              </a:r>
              <a:br>
                <a:rPr lang="en-GB" sz="900" dirty="0">
                  <a:solidFill>
                    <a:schemeClr val="tx1"/>
                  </a:solidFill>
                </a:rPr>
              </a:br>
              <a:r>
                <a:rPr lang="en-GB" sz="900" dirty="0">
                  <a:solidFill>
                    <a:schemeClr val="tx1"/>
                  </a:solidFill>
                </a:rPr>
                <a:t>in Athens.</a:t>
              </a:r>
            </a:p>
          </p:txBody>
        </p:sp>
        <p:pic>
          <p:nvPicPr>
            <p:cNvPr id="165" name="Picture 164" descr="A close-up of a building&#10;&#10;Description automatically generated with medium confidence">
              <a:extLst>
                <a:ext uri="{FF2B5EF4-FFF2-40B4-BE49-F238E27FC236}">
                  <a16:creationId xmlns:a16="http://schemas.microsoft.com/office/drawing/2014/main" id="{52F457B3-0E04-43A9-B6BD-59CEFF87057F}"/>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989634" y="4914303"/>
              <a:ext cx="716574" cy="414963"/>
            </a:xfrm>
            <a:prstGeom prst="rect">
              <a:avLst/>
            </a:prstGeom>
          </p:spPr>
        </p:pic>
      </p:grpSp>
      <p:grpSp>
        <p:nvGrpSpPr>
          <p:cNvPr id="166" name="theatre">
            <a:extLst>
              <a:ext uri="{FF2B5EF4-FFF2-40B4-BE49-F238E27FC236}">
                <a16:creationId xmlns:a16="http://schemas.microsoft.com/office/drawing/2014/main" id="{56A06299-4BDD-484A-A240-7A53B3B72C22}"/>
              </a:ext>
            </a:extLst>
          </p:cNvPr>
          <p:cNvGrpSpPr/>
          <p:nvPr/>
        </p:nvGrpSpPr>
        <p:grpSpPr>
          <a:xfrm>
            <a:off x="842305" y="5098589"/>
            <a:ext cx="891869" cy="1018287"/>
            <a:chOff x="3967343" y="4744127"/>
            <a:chExt cx="891869" cy="1018287"/>
          </a:xfrm>
        </p:grpSpPr>
        <p:sp>
          <p:nvSpPr>
            <p:cNvPr id="167" name="Rectangle 166">
              <a:extLst>
                <a:ext uri="{FF2B5EF4-FFF2-40B4-BE49-F238E27FC236}">
                  <a16:creationId xmlns:a16="http://schemas.microsoft.com/office/drawing/2014/main" id="{F831FE8C-E896-4614-9DF6-25004D1FB511}"/>
                </a:ext>
              </a:extLst>
            </p:cNvPr>
            <p:cNvSpPr/>
            <p:nvPr/>
          </p:nvSpPr>
          <p:spPr>
            <a:xfrm>
              <a:off x="3977195" y="4744127"/>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472 BC</a:t>
              </a:r>
              <a:endParaRPr lang="en-GB" sz="1000" dirty="0">
                <a:solidFill>
                  <a:schemeClr val="tx1"/>
                </a:solidFill>
              </a:endParaRPr>
            </a:p>
            <a:p>
              <a:pPr algn="ctr"/>
              <a:endParaRPr lang="en-GB" sz="1000" dirty="0"/>
            </a:p>
          </p:txBody>
        </p:sp>
        <p:sp>
          <p:nvSpPr>
            <p:cNvPr id="168" name="TextBox 167">
              <a:extLst>
                <a:ext uri="{FF2B5EF4-FFF2-40B4-BE49-F238E27FC236}">
                  <a16:creationId xmlns:a16="http://schemas.microsoft.com/office/drawing/2014/main" id="{8244511B-00E1-4FE3-B932-1936D9ACE836}"/>
                </a:ext>
              </a:extLst>
            </p:cNvPr>
            <p:cNvSpPr txBox="1"/>
            <p:nvPr/>
          </p:nvSpPr>
          <p:spPr>
            <a:xfrm>
              <a:off x="3967343" y="5310564"/>
              <a:ext cx="891869" cy="451850"/>
            </a:xfrm>
            <a:prstGeom prst="rect">
              <a:avLst/>
            </a:prstGeom>
            <a:noFill/>
          </p:spPr>
          <p:txBody>
            <a:bodyPr wrap="square" lIns="18000" tIns="18000" rIns="18000" bIns="18000">
              <a:spAutoFit/>
            </a:bodyPr>
            <a:lstStyle/>
            <a:p>
              <a:pPr algn="ctr"/>
              <a:r>
                <a:rPr lang="en-GB" sz="900" dirty="0">
                  <a:solidFill>
                    <a:schemeClr val="tx1"/>
                  </a:solidFill>
                </a:rPr>
                <a:t>Greek theatre becomes popular </a:t>
              </a:r>
              <a:br>
                <a:rPr lang="en-GB" sz="900" dirty="0">
                  <a:solidFill>
                    <a:schemeClr val="tx1"/>
                  </a:solidFill>
                </a:rPr>
              </a:br>
              <a:r>
                <a:rPr lang="en-GB" sz="900" dirty="0">
                  <a:solidFill>
                    <a:schemeClr val="tx1"/>
                  </a:solidFill>
                </a:rPr>
                <a:t>in Athens.</a:t>
              </a:r>
            </a:p>
          </p:txBody>
        </p:sp>
        <p:pic>
          <p:nvPicPr>
            <p:cNvPr id="169" name="Picture 168" descr="A picture containing mask&#10;&#10;Description automatically generated">
              <a:extLst>
                <a:ext uri="{FF2B5EF4-FFF2-40B4-BE49-F238E27FC236}">
                  <a16:creationId xmlns:a16="http://schemas.microsoft.com/office/drawing/2014/main" id="{C788F19C-9368-4078-84F5-1F36539A87CD}"/>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4145573" y="4945265"/>
              <a:ext cx="553916" cy="376292"/>
            </a:xfrm>
            <a:prstGeom prst="rect">
              <a:avLst/>
            </a:prstGeom>
          </p:spPr>
        </p:pic>
      </p:grpSp>
      <p:grpSp>
        <p:nvGrpSpPr>
          <p:cNvPr id="170" name="roman">
            <a:extLst>
              <a:ext uri="{FF2B5EF4-FFF2-40B4-BE49-F238E27FC236}">
                <a16:creationId xmlns:a16="http://schemas.microsoft.com/office/drawing/2014/main" id="{F4EC29C5-C963-48A4-B2AA-5C2A8B879546}"/>
              </a:ext>
            </a:extLst>
          </p:cNvPr>
          <p:cNvGrpSpPr/>
          <p:nvPr/>
        </p:nvGrpSpPr>
        <p:grpSpPr>
          <a:xfrm>
            <a:off x="1788121" y="5095360"/>
            <a:ext cx="878891" cy="1024745"/>
            <a:chOff x="7314715" y="1753587"/>
            <a:chExt cx="878891" cy="1024745"/>
          </a:xfrm>
        </p:grpSpPr>
        <p:grpSp>
          <p:nvGrpSpPr>
            <p:cNvPr id="171" name="Group 170">
              <a:extLst>
                <a:ext uri="{FF2B5EF4-FFF2-40B4-BE49-F238E27FC236}">
                  <a16:creationId xmlns:a16="http://schemas.microsoft.com/office/drawing/2014/main" id="{CE897071-E800-49F0-91D3-60BEA15D0603}"/>
                </a:ext>
              </a:extLst>
            </p:cNvPr>
            <p:cNvGrpSpPr/>
            <p:nvPr/>
          </p:nvGrpSpPr>
          <p:grpSpPr>
            <a:xfrm>
              <a:off x="7314715" y="1753587"/>
              <a:ext cx="878891" cy="997741"/>
              <a:chOff x="7395099" y="3483497"/>
              <a:chExt cx="878891" cy="997741"/>
            </a:xfrm>
          </p:grpSpPr>
          <p:sp>
            <p:nvSpPr>
              <p:cNvPr id="173" name="Rectangle 172">
                <a:extLst>
                  <a:ext uri="{FF2B5EF4-FFF2-40B4-BE49-F238E27FC236}">
                    <a16:creationId xmlns:a16="http://schemas.microsoft.com/office/drawing/2014/main" id="{B2A773CB-145A-4DF3-A188-B4AB0FA62537}"/>
                  </a:ext>
                </a:extLst>
              </p:cNvPr>
              <p:cNvSpPr/>
              <p:nvPr/>
            </p:nvSpPr>
            <p:spPr>
              <a:xfrm>
                <a:off x="7395099" y="3483497"/>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146 BC</a:t>
                </a:r>
                <a:endParaRPr lang="en-GB" sz="1000" dirty="0">
                  <a:solidFill>
                    <a:schemeClr val="tx1"/>
                  </a:solidFill>
                </a:endParaRPr>
              </a:p>
              <a:p>
                <a:pPr algn="ctr"/>
                <a:endParaRPr lang="en-GB" sz="1000" dirty="0"/>
              </a:p>
            </p:txBody>
          </p:sp>
          <p:pic>
            <p:nvPicPr>
              <p:cNvPr id="174" name="Picture 173" descr="A picture containing text&#10;&#10;Description automatically generated">
                <a:extLst>
                  <a:ext uri="{FF2B5EF4-FFF2-40B4-BE49-F238E27FC236}">
                    <a16:creationId xmlns:a16="http://schemas.microsoft.com/office/drawing/2014/main" id="{506FAFE4-41A3-42F8-A3DE-AD082CF87E7A}"/>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b="37619"/>
              <a:stretch/>
            </p:blipFill>
            <p:spPr>
              <a:xfrm>
                <a:off x="7581963" y="3643748"/>
                <a:ext cx="475518" cy="444675"/>
              </a:xfrm>
              <a:prstGeom prst="rect">
                <a:avLst/>
              </a:prstGeom>
            </p:spPr>
          </p:pic>
        </p:grpSp>
        <p:sp>
          <p:nvSpPr>
            <p:cNvPr id="172" name="TextBox 171">
              <a:extLst>
                <a:ext uri="{FF2B5EF4-FFF2-40B4-BE49-F238E27FC236}">
                  <a16:creationId xmlns:a16="http://schemas.microsoft.com/office/drawing/2014/main" id="{CC8B6582-E30B-4720-BF3B-9052865E8D70}"/>
                </a:ext>
              </a:extLst>
            </p:cNvPr>
            <p:cNvSpPr txBox="1"/>
            <p:nvPr/>
          </p:nvSpPr>
          <p:spPr>
            <a:xfrm>
              <a:off x="7332510" y="2326482"/>
              <a:ext cx="847818" cy="451850"/>
            </a:xfrm>
            <a:prstGeom prst="rect">
              <a:avLst/>
            </a:prstGeom>
            <a:noFill/>
          </p:spPr>
          <p:txBody>
            <a:bodyPr wrap="square" lIns="18000" tIns="18000" rIns="18000" bIns="18000">
              <a:spAutoFit/>
            </a:bodyPr>
            <a:lstStyle/>
            <a:p>
              <a:pPr algn="ctr"/>
              <a:r>
                <a:rPr lang="en-GB" sz="900" dirty="0">
                  <a:solidFill>
                    <a:schemeClr val="tx1"/>
                  </a:solidFill>
                </a:rPr>
                <a:t>Greece falls under the Roman Empire.</a:t>
              </a:r>
            </a:p>
          </p:txBody>
        </p:sp>
      </p:grpSp>
      <p:grpSp>
        <p:nvGrpSpPr>
          <p:cNvPr id="175" name="homer">
            <a:extLst>
              <a:ext uri="{FF2B5EF4-FFF2-40B4-BE49-F238E27FC236}">
                <a16:creationId xmlns:a16="http://schemas.microsoft.com/office/drawing/2014/main" id="{C58D29A6-C6E3-4039-B846-6A7921B256BD}"/>
              </a:ext>
            </a:extLst>
          </p:cNvPr>
          <p:cNvGrpSpPr/>
          <p:nvPr/>
        </p:nvGrpSpPr>
        <p:grpSpPr>
          <a:xfrm>
            <a:off x="2723025" y="5101523"/>
            <a:ext cx="886006" cy="1006236"/>
            <a:chOff x="1517223" y="4744126"/>
            <a:chExt cx="886006" cy="1006236"/>
          </a:xfrm>
        </p:grpSpPr>
        <p:sp>
          <p:nvSpPr>
            <p:cNvPr id="176" name="Rectangle 175">
              <a:extLst>
                <a:ext uri="{FF2B5EF4-FFF2-40B4-BE49-F238E27FC236}">
                  <a16:creationId xmlns:a16="http://schemas.microsoft.com/office/drawing/2014/main" id="{85BB6AE0-ED4E-472A-9AE0-CEA9E08FEE25}"/>
                </a:ext>
              </a:extLst>
            </p:cNvPr>
            <p:cNvSpPr/>
            <p:nvPr/>
          </p:nvSpPr>
          <p:spPr>
            <a:xfrm>
              <a:off x="1518080" y="4744126"/>
              <a:ext cx="878891" cy="997741"/>
            </a:xfrm>
            <a:prstGeom prst="rect">
              <a:avLst/>
            </a:prstGeom>
            <a:solidFill>
              <a:schemeClr val="bg1"/>
            </a:solidFill>
            <a:ln>
              <a:solidFill>
                <a:srgbClr val="FAB00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t" anchorCtr="0"/>
            <a:lstStyle/>
            <a:p>
              <a:pPr algn="ctr"/>
              <a:r>
                <a:rPr lang="en-GB" sz="1000" b="1" dirty="0">
                  <a:solidFill>
                    <a:schemeClr val="tx1"/>
                  </a:solidFill>
                </a:rPr>
                <a:t>700 BC</a:t>
              </a:r>
              <a:endParaRPr lang="en-GB" sz="1000" dirty="0">
                <a:solidFill>
                  <a:schemeClr val="tx1"/>
                </a:solidFill>
              </a:endParaRPr>
            </a:p>
            <a:p>
              <a:pPr algn="ctr"/>
              <a:endParaRPr lang="en-GB" sz="1000" dirty="0"/>
            </a:p>
          </p:txBody>
        </p:sp>
        <p:sp>
          <p:nvSpPr>
            <p:cNvPr id="177" name="TextBox 176">
              <a:extLst>
                <a:ext uri="{FF2B5EF4-FFF2-40B4-BE49-F238E27FC236}">
                  <a16:creationId xmlns:a16="http://schemas.microsoft.com/office/drawing/2014/main" id="{E027EF44-9103-4C29-A812-D37946912354}"/>
                </a:ext>
              </a:extLst>
            </p:cNvPr>
            <p:cNvSpPr txBox="1"/>
            <p:nvPr/>
          </p:nvSpPr>
          <p:spPr>
            <a:xfrm>
              <a:off x="1517223" y="5221568"/>
              <a:ext cx="886006" cy="528794"/>
            </a:xfrm>
            <a:prstGeom prst="rect">
              <a:avLst/>
            </a:prstGeom>
            <a:noFill/>
          </p:spPr>
          <p:txBody>
            <a:bodyPr wrap="square" lIns="18000" tIns="18000" rIns="18000" bIns="18000">
              <a:spAutoFit/>
            </a:bodyPr>
            <a:lstStyle/>
            <a:p>
              <a:pPr algn="ctr"/>
              <a:r>
                <a:rPr lang="en-GB" sz="800" dirty="0">
                  <a:solidFill>
                    <a:schemeClr val="tx1"/>
                  </a:solidFill>
                </a:rPr>
                <a:t>Homer writes the 'Odyssey' and 'Iliad' poems around this date.</a:t>
              </a:r>
            </a:p>
          </p:txBody>
        </p:sp>
        <p:pic>
          <p:nvPicPr>
            <p:cNvPr id="178" name="Picture 177" descr="A picture containing text&#10;&#10;Description automatically generated">
              <a:extLst>
                <a:ext uri="{FF2B5EF4-FFF2-40B4-BE49-F238E27FC236}">
                  <a16:creationId xmlns:a16="http://schemas.microsoft.com/office/drawing/2014/main" id="{CB62487B-7F47-4E29-95AD-E1E8C3E192A0}"/>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t="-1" r="1568" b="56270"/>
            <a:stretch/>
          </p:blipFill>
          <p:spPr>
            <a:xfrm>
              <a:off x="1768200" y="4909841"/>
              <a:ext cx="316454" cy="311727"/>
            </a:xfrm>
            <a:prstGeom prst="rect">
              <a:avLst/>
            </a:prstGeom>
          </p:spPr>
        </p:pic>
      </p:grpSp>
      <p:grpSp>
        <p:nvGrpSpPr>
          <p:cNvPr id="17" name="Group 16">
            <a:extLst>
              <a:ext uri="{FF2B5EF4-FFF2-40B4-BE49-F238E27FC236}">
                <a16:creationId xmlns:a16="http://schemas.microsoft.com/office/drawing/2014/main" id="{4C0B6AAC-6270-4F87-BFCF-8636B2D32788}"/>
              </a:ext>
            </a:extLst>
          </p:cNvPr>
          <p:cNvGrpSpPr/>
          <p:nvPr/>
        </p:nvGrpSpPr>
        <p:grpSpPr>
          <a:xfrm>
            <a:off x="755650" y="5251260"/>
            <a:ext cx="7632700" cy="811976"/>
            <a:chOff x="755650" y="5317364"/>
            <a:chExt cx="7632700" cy="811976"/>
          </a:xfrm>
        </p:grpSpPr>
        <p:sp>
          <p:nvSpPr>
            <p:cNvPr id="18" name="Rectangular Callout 23">
              <a:extLst>
                <a:ext uri="{FF2B5EF4-FFF2-40B4-BE49-F238E27FC236}">
                  <a16:creationId xmlns:a16="http://schemas.microsoft.com/office/drawing/2014/main" id="{567FEF9B-17D7-4A8C-8D4E-E2975A9B9AA0}"/>
                </a:ext>
              </a:extLst>
            </p:cNvPr>
            <p:cNvSpPr/>
            <p:nvPr/>
          </p:nvSpPr>
          <p:spPr bwMode="auto">
            <a:xfrm>
              <a:off x="755650" y="5317364"/>
              <a:ext cx="7632700" cy="811976"/>
            </a:xfrm>
            <a:custGeom>
              <a:avLst/>
              <a:gdLst>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473653 h 811976"/>
                <a:gd name="connsiteX6" fmla="*/ 7632700 w 7632700"/>
                <a:gd name="connsiteY6" fmla="*/ 571842 h 811976"/>
                <a:gd name="connsiteX7" fmla="*/ 7632700 w 7632700"/>
                <a:gd name="connsiteY7" fmla="*/ 676647 h 811976"/>
                <a:gd name="connsiteX8" fmla="*/ 7632700 w 7632700"/>
                <a:gd name="connsiteY8" fmla="*/ 811976 h 811976"/>
                <a:gd name="connsiteX9" fmla="*/ 6360583 w 7632700"/>
                <a:gd name="connsiteY9" fmla="*/ 811976 h 811976"/>
                <a:gd name="connsiteX10" fmla="*/ 4452408 w 7632700"/>
                <a:gd name="connsiteY10" fmla="*/ 811976 h 811976"/>
                <a:gd name="connsiteX11" fmla="*/ 4452408 w 7632700"/>
                <a:gd name="connsiteY11" fmla="*/ 811976 h 811976"/>
                <a:gd name="connsiteX12" fmla="*/ 0 w 7632700"/>
                <a:gd name="connsiteY12" fmla="*/ 811976 h 811976"/>
                <a:gd name="connsiteX13" fmla="*/ 0 w 7632700"/>
                <a:gd name="connsiteY13" fmla="*/ 676647 h 811976"/>
                <a:gd name="connsiteX14" fmla="*/ 0 w 7632700"/>
                <a:gd name="connsiteY14" fmla="*/ 473653 h 811976"/>
                <a:gd name="connsiteX15" fmla="*/ 0 w 7632700"/>
                <a:gd name="connsiteY15" fmla="*/ 473653 h 811976"/>
                <a:gd name="connsiteX16" fmla="*/ 0 w 7632700"/>
                <a:gd name="connsiteY16"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571842 h 811976"/>
                <a:gd name="connsiteX6" fmla="*/ 7632700 w 7632700"/>
                <a:gd name="connsiteY6" fmla="*/ 676647 h 811976"/>
                <a:gd name="connsiteX7" fmla="*/ 7632700 w 7632700"/>
                <a:gd name="connsiteY7" fmla="*/ 811976 h 811976"/>
                <a:gd name="connsiteX8" fmla="*/ 6360583 w 7632700"/>
                <a:gd name="connsiteY8" fmla="*/ 811976 h 811976"/>
                <a:gd name="connsiteX9" fmla="*/ 4452408 w 7632700"/>
                <a:gd name="connsiteY9" fmla="*/ 811976 h 811976"/>
                <a:gd name="connsiteX10" fmla="*/ 4452408 w 7632700"/>
                <a:gd name="connsiteY10" fmla="*/ 811976 h 811976"/>
                <a:gd name="connsiteX11" fmla="*/ 0 w 7632700"/>
                <a:gd name="connsiteY11" fmla="*/ 811976 h 811976"/>
                <a:gd name="connsiteX12" fmla="*/ 0 w 7632700"/>
                <a:gd name="connsiteY12" fmla="*/ 676647 h 811976"/>
                <a:gd name="connsiteX13" fmla="*/ 0 w 7632700"/>
                <a:gd name="connsiteY13" fmla="*/ 473653 h 811976"/>
                <a:gd name="connsiteX14" fmla="*/ 0 w 7632700"/>
                <a:gd name="connsiteY14" fmla="*/ 473653 h 811976"/>
                <a:gd name="connsiteX15" fmla="*/ 0 w 7632700"/>
                <a:gd name="connsiteY15"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676647 h 811976"/>
                <a:gd name="connsiteX6" fmla="*/ 7632700 w 7632700"/>
                <a:gd name="connsiteY6" fmla="*/ 811976 h 811976"/>
                <a:gd name="connsiteX7" fmla="*/ 6360583 w 7632700"/>
                <a:gd name="connsiteY7" fmla="*/ 811976 h 811976"/>
                <a:gd name="connsiteX8" fmla="*/ 4452408 w 7632700"/>
                <a:gd name="connsiteY8" fmla="*/ 811976 h 811976"/>
                <a:gd name="connsiteX9" fmla="*/ 4452408 w 7632700"/>
                <a:gd name="connsiteY9" fmla="*/ 811976 h 811976"/>
                <a:gd name="connsiteX10" fmla="*/ 0 w 7632700"/>
                <a:gd name="connsiteY10" fmla="*/ 811976 h 811976"/>
                <a:gd name="connsiteX11" fmla="*/ 0 w 7632700"/>
                <a:gd name="connsiteY11" fmla="*/ 676647 h 811976"/>
                <a:gd name="connsiteX12" fmla="*/ 0 w 7632700"/>
                <a:gd name="connsiteY12" fmla="*/ 473653 h 811976"/>
                <a:gd name="connsiteX13" fmla="*/ 0 w 7632700"/>
                <a:gd name="connsiteY13" fmla="*/ 473653 h 811976"/>
                <a:gd name="connsiteX14" fmla="*/ 0 w 7632700"/>
                <a:gd name="connsiteY14" fmla="*/ 0 h 811976"/>
                <a:gd name="connsiteX0" fmla="*/ 0 w 7632700"/>
                <a:gd name="connsiteY0" fmla="*/ 0 h 811976"/>
                <a:gd name="connsiteX1" fmla="*/ 4452408 w 7632700"/>
                <a:gd name="connsiteY1" fmla="*/ 0 h 811976"/>
                <a:gd name="connsiteX2" fmla="*/ 4452408 w 7632700"/>
                <a:gd name="connsiteY2" fmla="*/ 0 h 811976"/>
                <a:gd name="connsiteX3" fmla="*/ 6360583 w 7632700"/>
                <a:gd name="connsiteY3" fmla="*/ 0 h 811976"/>
                <a:gd name="connsiteX4" fmla="*/ 7632700 w 7632700"/>
                <a:gd name="connsiteY4" fmla="*/ 0 h 811976"/>
                <a:gd name="connsiteX5" fmla="*/ 7632700 w 7632700"/>
                <a:gd name="connsiteY5" fmla="*/ 811976 h 811976"/>
                <a:gd name="connsiteX6" fmla="*/ 6360583 w 7632700"/>
                <a:gd name="connsiteY6" fmla="*/ 811976 h 811976"/>
                <a:gd name="connsiteX7" fmla="*/ 4452408 w 7632700"/>
                <a:gd name="connsiteY7" fmla="*/ 811976 h 811976"/>
                <a:gd name="connsiteX8" fmla="*/ 4452408 w 7632700"/>
                <a:gd name="connsiteY8" fmla="*/ 811976 h 811976"/>
                <a:gd name="connsiteX9" fmla="*/ 0 w 7632700"/>
                <a:gd name="connsiteY9" fmla="*/ 811976 h 811976"/>
                <a:gd name="connsiteX10" fmla="*/ 0 w 7632700"/>
                <a:gd name="connsiteY10" fmla="*/ 676647 h 811976"/>
                <a:gd name="connsiteX11" fmla="*/ 0 w 7632700"/>
                <a:gd name="connsiteY11" fmla="*/ 473653 h 811976"/>
                <a:gd name="connsiteX12" fmla="*/ 0 w 7632700"/>
                <a:gd name="connsiteY12" fmla="*/ 473653 h 811976"/>
                <a:gd name="connsiteX13" fmla="*/ 0 w 7632700"/>
                <a:gd name="connsiteY13" fmla="*/ 0 h 81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32700" h="811976">
                  <a:moveTo>
                    <a:pt x="0" y="0"/>
                  </a:moveTo>
                  <a:lnTo>
                    <a:pt x="4452408" y="0"/>
                  </a:lnTo>
                  <a:lnTo>
                    <a:pt x="4452408" y="0"/>
                  </a:lnTo>
                  <a:lnTo>
                    <a:pt x="6360583" y="0"/>
                  </a:lnTo>
                  <a:lnTo>
                    <a:pt x="7632700" y="0"/>
                  </a:lnTo>
                  <a:lnTo>
                    <a:pt x="7632700" y="811976"/>
                  </a:lnTo>
                  <a:lnTo>
                    <a:pt x="6360583" y="811976"/>
                  </a:lnTo>
                  <a:lnTo>
                    <a:pt x="4452408" y="811976"/>
                  </a:lnTo>
                  <a:lnTo>
                    <a:pt x="4452408" y="811976"/>
                  </a:lnTo>
                  <a:lnTo>
                    <a:pt x="0" y="811976"/>
                  </a:lnTo>
                  <a:lnTo>
                    <a:pt x="0" y="676647"/>
                  </a:lnTo>
                  <a:lnTo>
                    <a:pt x="0" y="473653"/>
                  </a:lnTo>
                  <a:lnTo>
                    <a:pt x="0" y="473653"/>
                  </a:lnTo>
                  <a:lnTo>
                    <a:pt x="0" y="0"/>
                  </a:lnTo>
                  <a:close/>
                </a:path>
              </a:pathLst>
            </a:cu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kern="0" dirty="0">
                <a:solidFill>
                  <a:schemeClr val="tx1"/>
                </a:solidFill>
              </a:endParaRPr>
            </a:p>
          </p:txBody>
        </p:sp>
        <p:sp>
          <p:nvSpPr>
            <p:cNvPr id="20" name="Rectangle 7">
              <a:extLst>
                <a:ext uri="{FF2B5EF4-FFF2-40B4-BE49-F238E27FC236}">
                  <a16:creationId xmlns:a16="http://schemas.microsoft.com/office/drawing/2014/main" id="{6894E50B-E44C-4B96-B714-048BBD50081A}"/>
                </a:ext>
              </a:extLst>
            </p:cNvPr>
            <p:cNvSpPr>
              <a:spLocks noChangeArrowheads="1"/>
            </p:cNvSpPr>
            <p:nvPr/>
          </p:nvSpPr>
          <p:spPr bwMode="auto">
            <a:xfrm>
              <a:off x="1154109" y="5549479"/>
              <a:ext cx="64504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Twinkl" pitchFamily="2" charset="0"/>
                  <a:cs typeface="Twinkl"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Twinkl" pitchFamily="2" charset="0"/>
                  <a:cs typeface="Twinkl"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Twinkl" pitchFamily="2" charset="0"/>
                  <a:cs typeface="Twinkl" pitchFamily="2" charset="0"/>
                </a:defRPr>
              </a:lvl9pPr>
            </a:lstStyle>
            <a:p>
              <a:pPr algn="ctr" eaLnBrk="1" fontAlgn="auto" hangingPunct="1">
                <a:lnSpc>
                  <a:spcPct val="100000"/>
                </a:lnSpc>
                <a:spcBef>
                  <a:spcPct val="0"/>
                </a:spcBef>
                <a:spcAft>
                  <a:spcPts val="0"/>
                </a:spcAft>
                <a:buFontTx/>
                <a:buNone/>
                <a:defRPr/>
              </a:pPr>
              <a:r>
                <a:rPr lang="en-GB" altLang="en-US" kern="0" dirty="0">
                  <a:solidFill>
                    <a:schemeClr val="tx1"/>
                  </a:solidFill>
                </a:rPr>
                <a:t>Can you order key events chronologically?</a:t>
              </a:r>
            </a:p>
          </p:txBody>
        </p:sp>
      </p:grpSp>
      <p:pic>
        <p:nvPicPr>
          <p:cNvPr id="22" name="Question Mark">
            <a:extLst>
              <a:ext uri="{FF2B5EF4-FFF2-40B4-BE49-F238E27FC236}">
                <a16:creationId xmlns:a16="http://schemas.microsoft.com/office/drawing/2014/main" id="{30AFF369-1A22-4959-AB5A-EDC77CE16901}"/>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bwMode="auto">
          <a:xfrm>
            <a:off x="7731673" y="5404756"/>
            <a:ext cx="504000" cy="5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Question Close">
            <a:extLst>
              <a:ext uri="{FF2B5EF4-FFF2-40B4-BE49-F238E27FC236}">
                <a16:creationId xmlns:a16="http://schemas.microsoft.com/office/drawing/2014/main" id="{14A86949-6473-4FF3-838D-8C8A084FB43D}"/>
              </a:ext>
            </a:extLst>
          </p:cNvPr>
          <p:cNvSpPr/>
          <p:nvPr/>
        </p:nvSpPr>
        <p:spPr bwMode="auto">
          <a:xfrm>
            <a:off x="755648" y="5252559"/>
            <a:ext cx="360000" cy="3238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b="1" kern="0" dirty="0">
                <a:solidFill>
                  <a:schemeClr val="bg1"/>
                </a:solidFill>
              </a:rPr>
              <a:t>X</a:t>
            </a:r>
          </a:p>
        </p:txBody>
      </p:sp>
      <p:sp>
        <p:nvSpPr>
          <p:cNvPr id="69" name="Rectangle: Top Corners Rounded 68">
            <a:extLst>
              <a:ext uri="{FF2B5EF4-FFF2-40B4-BE49-F238E27FC236}">
                <a16:creationId xmlns:a16="http://schemas.microsoft.com/office/drawing/2014/main" id="{933612E2-3D88-4C13-B323-4CACC0B7A9A2}"/>
              </a:ext>
            </a:extLst>
          </p:cNvPr>
          <p:cNvSpPr/>
          <p:nvPr/>
        </p:nvSpPr>
        <p:spPr>
          <a:xfrm>
            <a:off x="450309" y="431928"/>
            <a:ext cx="8229599" cy="689848"/>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Ordering Events Chronologically</a:t>
            </a:r>
          </a:p>
        </p:txBody>
      </p:sp>
    </p:spTree>
    <p:extLst>
      <p:ext uri="{BB962C8B-B14F-4D97-AF65-F5344CB8AC3E}">
        <p14:creationId xmlns:p14="http://schemas.microsoft.com/office/powerpoint/2010/main" val="6568542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nextCondLst>
                <p:cond evt="onClick" delay="0">
                  <p:tgtEl>
                    <p:spTgt spid="22"/>
                  </p:tgtEl>
                </p:cond>
              </p:nextCondLst>
            </p:seq>
            <p:seq concurrent="1" nextAc="seek">
              <p:cTn id="11" restart="whenNotActive" fill="hold" evtFilter="cancelBubble" nodeType="interactiveSeq">
                <p:stCondLst>
                  <p:cond evt="onClick" delay="0">
                    <p:tgtEl>
                      <p:spTgt spid="23"/>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23"/>
                                        </p:tgtEl>
                                      </p:cBhvr>
                                    </p:animEffect>
                                    <p:set>
                                      <p:cBhvr>
                                        <p:cTn id="16" dur="1" fill="hold">
                                          <p:stCondLst>
                                            <p:cond delay="499"/>
                                          </p:stCondLst>
                                        </p:cTn>
                                        <p:tgtEl>
                                          <p:spTgt spid="23"/>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7"/>
                                        </p:tgtEl>
                                      </p:cBhvr>
                                    </p:animEffect>
                                    <p:set>
                                      <p:cBhvr>
                                        <p:cTn id="19"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20" restart="whenNotActive" fill="hold" evtFilter="cancelBubble" nodeType="interactiveSeq">
                <p:stCondLst>
                  <p:cond evt="onClick" delay="0">
                    <p:tgtEl>
                      <p:spTgt spid="125"/>
                    </p:tgtEl>
                  </p:cond>
                </p:stCondLst>
                <p:endSync evt="end" delay="0">
                  <p:rtn val="all"/>
                </p:endSync>
                <p:childTnLst>
                  <p:par>
                    <p:cTn id="21" fill="hold">
                      <p:stCondLst>
                        <p:cond delay="0"/>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3.33333E-6 4.81481E-6 L 0.23159 -0.17431 " pathEditMode="relative" rAng="0" ptsTypes="AA">
                                      <p:cBhvr>
                                        <p:cTn id="24" dur="2000" fill="hold"/>
                                        <p:tgtEl>
                                          <p:spTgt spid="125"/>
                                        </p:tgtEl>
                                        <p:attrNameLst>
                                          <p:attrName>ppt_x</p:attrName>
                                          <p:attrName>ppt_y</p:attrName>
                                        </p:attrNameLst>
                                      </p:cBhvr>
                                      <p:rCtr x="11580" y="-8727"/>
                                    </p:animMotion>
                                  </p:childTnLst>
                                </p:cTn>
                              </p:par>
                            </p:childTnLst>
                          </p:cTn>
                        </p:par>
                      </p:childTnLst>
                    </p:cTn>
                  </p:par>
                </p:childTnLst>
              </p:cTn>
              <p:nextCondLst>
                <p:cond evt="onClick" delay="0">
                  <p:tgtEl>
                    <p:spTgt spid="125"/>
                  </p:tgtEl>
                </p:cond>
              </p:nextCondLst>
            </p:seq>
            <p:seq concurrent="1" nextAc="seek">
              <p:cTn id="25" restart="whenNotActive" fill="hold" evtFilter="cancelBubble" nodeType="interactiveSeq">
                <p:stCondLst>
                  <p:cond evt="onClick" delay="0">
                    <p:tgtEl>
                      <p:spTgt spid="137"/>
                    </p:tgtEl>
                  </p:cond>
                </p:stCondLst>
                <p:endSync evt="end" delay="0">
                  <p:rtn val="all"/>
                </p:endSync>
                <p:childTnLst>
                  <p:par>
                    <p:cTn id="26" fill="hold">
                      <p:stCondLst>
                        <p:cond delay="0"/>
                      </p:stCondLst>
                      <p:childTnLst>
                        <p:par>
                          <p:cTn id="27" fill="hold">
                            <p:stCondLst>
                              <p:cond delay="0"/>
                            </p:stCondLst>
                            <p:childTnLst>
                              <p:par>
                                <p:cTn id="28" presetID="42" presetClass="path" presetSubtype="0" accel="50000" decel="50000" fill="hold" nodeType="clickEffect">
                                  <p:stCondLst>
                                    <p:cond delay="0"/>
                                  </p:stCondLst>
                                  <p:childTnLst>
                                    <p:animMotion origin="layout" path="M 2.77778E-6 4.81481E-6 L 0.41354 -0.34723 " pathEditMode="relative" rAng="0" ptsTypes="AA">
                                      <p:cBhvr>
                                        <p:cTn id="29" dur="2000" fill="hold"/>
                                        <p:tgtEl>
                                          <p:spTgt spid="137"/>
                                        </p:tgtEl>
                                        <p:attrNameLst>
                                          <p:attrName>ppt_x</p:attrName>
                                          <p:attrName>ppt_y</p:attrName>
                                        </p:attrNameLst>
                                      </p:cBhvr>
                                      <p:rCtr x="20677" y="-17361"/>
                                    </p:animMotion>
                                  </p:childTnLst>
                                </p:cTn>
                              </p:par>
                            </p:childTnLst>
                          </p:cTn>
                        </p:par>
                      </p:childTnLst>
                    </p:cTn>
                  </p:par>
                </p:childTnLst>
              </p:cTn>
              <p:nextCondLst>
                <p:cond evt="onClick" delay="0">
                  <p:tgtEl>
                    <p:spTgt spid="137"/>
                  </p:tgtEl>
                </p:cond>
              </p:nextCondLst>
            </p:seq>
            <p:seq concurrent="1" nextAc="seek">
              <p:cTn id="30" restart="whenNotActive" fill="hold" evtFilter="cancelBubble" nodeType="interactiveSeq">
                <p:stCondLst>
                  <p:cond evt="onClick" delay="0">
                    <p:tgtEl>
                      <p:spTgt spid="175"/>
                    </p:tgtEl>
                  </p:cond>
                </p:stCondLst>
                <p:endSync evt="end" delay="0">
                  <p:rtn val="all"/>
                </p:endSync>
                <p:childTnLst>
                  <p:par>
                    <p:cTn id="31" fill="hold">
                      <p:stCondLst>
                        <p:cond delay="0"/>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5.55556E-7 3.7037E-7 L -0.13125 -0.32639 " pathEditMode="relative" rAng="0" ptsTypes="AA">
                                      <p:cBhvr>
                                        <p:cTn id="34" dur="2000" fill="hold"/>
                                        <p:tgtEl>
                                          <p:spTgt spid="175"/>
                                        </p:tgtEl>
                                        <p:attrNameLst>
                                          <p:attrName>ppt_x</p:attrName>
                                          <p:attrName>ppt_y</p:attrName>
                                        </p:attrNameLst>
                                      </p:cBhvr>
                                      <p:rCtr x="-6562" y="-16319"/>
                                    </p:animMotion>
                                  </p:childTnLst>
                                </p:cTn>
                              </p:par>
                            </p:childTnLst>
                          </p:cTn>
                        </p:par>
                      </p:childTnLst>
                    </p:cTn>
                  </p:par>
                </p:childTnLst>
              </p:cTn>
              <p:nextCondLst>
                <p:cond evt="onClick" delay="0">
                  <p:tgtEl>
                    <p:spTgt spid="175"/>
                  </p:tgtEl>
                </p:cond>
              </p:nextCondLst>
            </p:seq>
            <p:seq concurrent="1" nextAc="seek">
              <p:cTn id="35" restart="whenNotActive" fill="hold" evtFilter="cancelBubble" nodeType="interactiveSeq">
                <p:stCondLst>
                  <p:cond evt="onClick" delay="0">
                    <p:tgtEl>
                      <p:spTgt spid="145"/>
                    </p:tgtEl>
                  </p:cond>
                </p:stCondLst>
                <p:endSync evt="end" delay="0">
                  <p:rtn val="all"/>
                </p:endSync>
                <p:childTnLst>
                  <p:par>
                    <p:cTn id="36" fill="hold">
                      <p:stCondLst>
                        <p:cond delay="0"/>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1.66667E-6 4.81481E-6 L -0.29393 -0.34653 " pathEditMode="relative" rAng="0" ptsTypes="AA">
                                      <p:cBhvr>
                                        <p:cTn id="39" dur="2000" fill="hold"/>
                                        <p:tgtEl>
                                          <p:spTgt spid="145"/>
                                        </p:tgtEl>
                                        <p:attrNameLst>
                                          <p:attrName>ppt_x</p:attrName>
                                          <p:attrName>ppt_y</p:attrName>
                                        </p:attrNameLst>
                                      </p:cBhvr>
                                      <p:rCtr x="-14705" y="-17338"/>
                                    </p:animMotion>
                                  </p:childTnLst>
                                </p:cTn>
                              </p:par>
                            </p:childTnLst>
                          </p:cTn>
                        </p:par>
                      </p:childTnLst>
                    </p:cTn>
                  </p:par>
                </p:childTnLst>
              </p:cTn>
              <p:nextCondLst>
                <p:cond evt="onClick" delay="0">
                  <p:tgtEl>
                    <p:spTgt spid="145"/>
                  </p:tgtEl>
                </p:cond>
              </p:nextCondLst>
            </p:seq>
            <p:seq concurrent="1" nextAc="seek">
              <p:cTn id="40" restart="whenNotActive" fill="hold" evtFilter="cancelBubble" nodeType="interactiveSeq">
                <p:stCondLst>
                  <p:cond evt="onClick" delay="0">
                    <p:tgtEl>
                      <p:spTgt spid="149"/>
                    </p:tgtEl>
                  </p:cond>
                </p:stCondLst>
                <p:endSync evt="end" delay="0">
                  <p:rtn val="all"/>
                </p:endSync>
                <p:childTnLst>
                  <p:par>
                    <p:cTn id="41" fill="hold">
                      <p:stCondLst>
                        <p:cond delay="0"/>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1.11111E-6 4.81481E-6 L -0.00521 -0.3463 " pathEditMode="relative" rAng="0" ptsTypes="AA">
                                      <p:cBhvr>
                                        <p:cTn id="44" dur="2000" fill="hold"/>
                                        <p:tgtEl>
                                          <p:spTgt spid="149"/>
                                        </p:tgtEl>
                                        <p:attrNameLst>
                                          <p:attrName>ppt_x</p:attrName>
                                          <p:attrName>ppt_y</p:attrName>
                                        </p:attrNameLst>
                                      </p:cBhvr>
                                      <p:rCtr x="-260" y="-17315"/>
                                    </p:animMotion>
                                  </p:childTnLst>
                                </p:cTn>
                              </p:par>
                            </p:childTnLst>
                          </p:cTn>
                        </p:par>
                      </p:childTnLst>
                    </p:cTn>
                  </p:par>
                </p:childTnLst>
              </p:cTn>
              <p:nextCondLst>
                <p:cond evt="onClick" delay="0">
                  <p:tgtEl>
                    <p:spTgt spid="149"/>
                  </p:tgtEl>
                </p:cond>
              </p:nextCondLst>
            </p:seq>
            <p:seq concurrent="1" nextAc="seek">
              <p:cTn id="45" restart="whenNotActive" fill="hold" evtFilter="cancelBubble" nodeType="interactiveSeq">
                <p:stCondLst>
                  <p:cond evt="onClick" delay="0">
                    <p:tgtEl>
                      <p:spTgt spid="153"/>
                    </p:tgtEl>
                  </p:cond>
                </p:stCondLst>
                <p:endSync evt="end" delay="0">
                  <p:rtn val="all"/>
                </p:endSync>
                <p:childTnLst>
                  <p:par>
                    <p:cTn id="46" fill="hold">
                      <p:stCondLst>
                        <p:cond delay="0"/>
                      </p:stCondLst>
                      <p:childTnLst>
                        <p:par>
                          <p:cTn id="47" fill="hold">
                            <p:stCondLst>
                              <p:cond delay="0"/>
                            </p:stCondLst>
                            <p:childTnLst>
                              <p:par>
                                <p:cTn id="48" presetID="42" presetClass="path" presetSubtype="0" accel="50000" decel="50000" fill="hold" nodeType="clickEffect">
                                  <p:stCondLst>
                                    <p:cond delay="0"/>
                                  </p:stCondLst>
                                  <p:childTnLst>
                                    <p:animMotion origin="layout" path="M 5.55556E-7 2.22222E-6 L -0.2151 -0.34607 " pathEditMode="relative" rAng="0" ptsTypes="AA">
                                      <p:cBhvr>
                                        <p:cTn id="49" dur="2000" fill="hold"/>
                                        <p:tgtEl>
                                          <p:spTgt spid="153"/>
                                        </p:tgtEl>
                                        <p:attrNameLst>
                                          <p:attrName>ppt_x</p:attrName>
                                          <p:attrName>ppt_y</p:attrName>
                                        </p:attrNameLst>
                                      </p:cBhvr>
                                      <p:rCtr x="-10764" y="-17315"/>
                                    </p:animMotion>
                                  </p:childTnLst>
                                </p:cTn>
                              </p:par>
                            </p:childTnLst>
                          </p:cTn>
                        </p:par>
                      </p:childTnLst>
                    </p:cTn>
                  </p:par>
                </p:childTnLst>
              </p:cTn>
              <p:nextCondLst>
                <p:cond evt="onClick" delay="0">
                  <p:tgtEl>
                    <p:spTgt spid="153"/>
                  </p:tgtEl>
                </p:cond>
              </p:nextCondLst>
            </p:seq>
            <p:seq concurrent="1" nextAc="seek">
              <p:cTn id="50" restart="whenNotActive" fill="hold" evtFilter="cancelBubble" nodeType="interactiveSeq">
                <p:stCondLst>
                  <p:cond evt="onClick" delay="0">
                    <p:tgtEl>
                      <p:spTgt spid="158"/>
                    </p:tgtEl>
                  </p:cond>
                </p:stCondLst>
                <p:endSync evt="end" delay="0">
                  <p:rtn val="all"/>
                </p:endSync>
                <p:childTnLst>
                  <p:par>
                    <p:cTn id="51" fill="hold">
                      <p:stCondLst>
                        <p:cond delay="0"/>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1.11022E-16 4.81481E-6 L -0.07135 -0.17663 " pathEditMode="relative" rAng="0" ptsTypes="AA">
                                      <p:cBhvr>
                                        <p:cTn id="54" dur="2000" fill="hold"/>
                                        <p:tgtEl>
                                          <p:spTgt spid="158"/>
                                        </p:tgtEl>
                                        <p:attrNameLst>
                                          <p:attrName>ppt_x</p:attrName>
                                          <p:attrName>ppt_y</p:attrName>
                                        </p:attrNameLst>
                                      </p:cBhvr>
                                      <p:rCtr x="-3576" y="-8843"/>
                                    </p:animMotion>
                                  </p:childTnLst>
                                </p:cTn>
                              </p:par>
                            </p:childTnLst>
                          </p:cTn>
                        </p:par>
                      </p:childTnLst>
                    </p:cTn>
                  </p:par>
                </p:childTnLst>
              </p:cTn>
              <p:nextCondLst>
                <p:cond evt="onClick" delay="0">
                  <p:tgtEl>
                    <p:spTgt spid="158"/>
                  </p:tgtEl>
                </p:cond>
              </p:nextCondLst>
            </p:seq>
            <p:seq concurrent="1" nextAc="seek">
              <p:cTn id="55" restart="whenNotActive" fill="hold" evtFilter="cancelBubble" nodeType="interactiveSeq">
                <p:stCondLst>
                  <p:cond evt="onClick" delay="0">
                    <p:tgtEl>
                      <p:spTgt spid="166"/>
                    </p:tgtEl>
                  </p:cond>
                </p:stCondLst>
                <p:endSync evt="end" delay="0">
                  <p:rtn val="all"/>
                </p:endSync>
                <p:childTnLst>
                  <p:par>
                    <p:cTn id="56" fill="hold">
                      <p:stCondLst>
                        <p:cond delay="0"/>
                      </p:stCondLst>
                      <p:childTnLst>
                        <p:par>
                          <p:cTn id="57" fill="hold">
                            <p:stCondLst>
                              <p:cond delay="0"/>
                            </p:stCondLst>
                            <p:childTnLst>
                              <p:par>
                                <p:cTn id="58" presetID="42" presetClass="path" presetSubtype="0" accel="50000" decel="50000" fill="hold" nodeType="clickEffect">
                                  <p:stCondLst>
                                    <p:cond delay="0"/>
                                  </p:stCondLst>
                                  <p:childTnLst>
                                    <p:animMotion origin="layout" path="M 1.38889E-6 -2.59259E-6 L 0.34253 -0.32639 " pathEditMode="relative" rAng="0" ptsTypes="AA">
                                      <p:cBhvr>
                                        <p:cTn id="59" dur="2000" fill="hold"/>
                                        <p:tgtEl>
                                          <p:spTgt spid="166"/>
                                        </p:tgtEl>
                                        <p:attrNameLst>
                                          <p:attrName>ppt_x</p:attrName>
                                          <p:attrName>ppt_y</p:attrName>
                                        </p:attrNameLst>
                                      </p:cBhvr>
                                      <p:rCtr x="17118" y="-16319"/>
                                    </p:animMotion>
                                  </p:childTnLst>
                                </p:cTn>
                              </p:par>
                            </p:childTnLst>
                          </p:cTn>
                        </p:par>
                      </p:childTnLst>
                    </p:cTn>
                  </p:par>
                </p:childTnLst>
              </p:cTn>
              <p:nextCondLst>
                <p:cond evt="onClick" delay="0">
                  <p:tgtEl>
                    <p:spTgt spid="166"/>
                  </p:tgtEl>
                </p:cond>
              </p:nextCondLst>
            </p:seq>
            <p:seq concurrent="1" nextAc="seek">
              <p:cTn id="60" restart="whenNotActive" fill="hold" evtFilter="cancelBubble" nodeType="interactiveSeq">
                <p:stCondLst>
                  <p:cond evt="onClick" delay="0">
                    <p:tgtEl>
                      <p:spTgt spid="170"/>
                    </p:tgtEl>
                  </p:cond>
                </p:stCondLst>
                <p:endSync evt="end" delay="0">
                  <p:rtn val="all"/>
                </p:endSync>
                <p:childTnLst>
                  <p:par>
                    <p:cTn id="61" fill="hold">
                      <p:stCondLst>
                        <p:cond delay="0"/>
                      </p:stCondLst>
                      <p:childTnLst>
                        <p:par>
                          <p:cTn id="62" fill="hold">
                            <p:stCondLst>
                              <p:cond delay="0"/>
                            </p:stCondLst>
                            <p:childTnLst>
                              <p:par>
                                <p:cTn id="63" presetID="42" presetClass="path" presetSubtype="0" accel="50000" decel="50000" fill="hold" nodeType="clickEffect">
                                  <p:stCondLst>
                                    <p:cond delay="0"/>
                                  </p:stCondLst>
                                  <p:childTnLst>
                                    <p:animMotion origin="layout" path="M 3.61111E-6 -2.59259E-6 L 0.6026 -0.49745 " pathEditMode="relative" rAng="0" ptsTypes="AA">
                                      <p:cBhvr>
                                        <p:cTn id="64" dur="2000" fill="hold"/>
                                        <p:tgtEl>
                                          <p:spTgt spid="170"/>
                                        </p:tgtEl>
                                        <p:attrNameLst>
                                          <p:attrName>ppt_x</p:attrName>
                                          <p:attrName>ppt_y</p:attrName>
                                        </p:attrNameLst>
                                      </p:cBhvr>
                                      <p:rCtr x="30122" y="-24884"/>
                                    </p:animMotion>
                                  </p:childTnLst>
                                </p:cTn>
                              </p:par>
                            </p:childTnLst>
                          </p:cTn>
                        </p:par>
                      </p:childTnLst>
                    </p:cTn>
                  </p:par>
                </p:childTnLst>
              </p:cTn>
              <p:nextCondLst>
                <p:cond evt="onClick" delay="0">
                  <p:tgtEl>
                    <p:spTgt spid="170"/>
                  </p:tgtEl>
                </p:cond>
              </p:nextCondLst>
            </p:seq>
            <p:seq concurrent="1" nextAc="seek">
              <p:cTn id="65" restart="whenNotActive" fill="hold" evtFilter="cancelBubble" nodeType="interactiveSeq">
                <p:stCondLst>
                  <p:cond evt="onClick" delay="0">
                    <p:tgtEl>
                      <p:spTgt spid="141"/>
                    </p:tgtEl>
                  </p:cond>
                </p:stCondLst>
                <p:endSync evt="end" delay="0">
                  <p:rtn val="all"/>
                </p:endSync>
                <p:childTnLst>
                  <p:par>
                    <p:cTn id="66" fill="hold">
                      <p:stCondLst>
                        <p:cond delay="0"/>
                      </p:stCondLst>
                      <p:childTnLst>
                        <p:par>
                          <p:cTn id="67" fill="hold">
                            <p:stCondLst>
                              <p:cond delay="0"/>
                            </p:stCondLst>
                            <p:childTnLst>
                              <p:par>
                                <p:cTn id="68" presetID="42" presetClass="path" presetSubtype="0" accel="50000" decel="50000" fill="hold" nodeType="clickEffect">
                                  <p:stCondLst>
                                    <p:cond delay="0"/>
                                  </p:stCondLst>
                                  <p:childTnLst>
                                    <p:animMotion origin="layout" path="M 2.22222E-6 -4.81481E-6 L -0.075 -0.3456 " pathEditMode="relative" rAng="0" ptsTypes="AA">
                                      <p:cBhvr>
                                        <p:cTn id="69" dur="2000" fill="hold"/>
                                        <p:tgtEl>
                                          <p:spTgt spid="141"/>
                                        </p:tgtEl>
                                        <p:attrNameLst>
                                          <p:attrName>ppt_x</p:attrName>
                                          <p:attrName>ppt_y</p:attrName>
                                        </p:attrNameLst>
                                      </p:cBhvr>
                                      <p:rCtr x="-3750" y="-17292"/>
                                    </p:animMotion>
                                  </p:childTnLst>
                                </p:cTn>
                              </p:par>
                            </p:childTnLst>
                          </p:cTn>
                        </p:par>
                      </p:childTnLst>
                    </p:cTn>
                  </p:par>
                </p:childTnLst>
              </p:cTn>
              <p:nextCondLst>
                <p:cond evt="onClick" delay="0">
                  <p:tgtEl>
                    <p:spTgt spid="141"/>
                  </p:tgtEl>
                </p:cond>
              </p:nextCondLst>
            </p:seq>
            <p:seq concurrent="1" nextAc="seek">
              <p:cTn id="70" restart="whenNotActive" fill="hold" evtFilter="cancelBubble" nodeType="interactiveSeq">
                <p:stCondLst>
                  <p:cond evt="onClick" delay="0">
                    <p:tgtEl>
                      <p:spTgt spid="162"/>
                    </p:tgtEl>
                  </p:cond>
                </p:stCondLst>
                <p:endSync evt="end" delay="0">
                  <p:rtn val="all"/>
                </p:endSync>
                <p:childTnLst>
                  <p:par>
                    <p:cTn id="71" fill="hold">
                      <p:stCondLst>
                        <p:cond delay="0"/>
                      </p:stCondLst>
                      <p:childTnLst>
                        <p:par>
                          <p:cTn id="72" fill="hold">
                            <p:stCondLst>
                              <p:cond delay="0"/>
                            </p:stCondLst>
                            <p:childTnLst>
                              <p:par>
                                <p:cTn id="73" presetID="42" presetClass="path" presetSubtype="0" accel="50000" decel="50000" fill="hold" nodeType="clickEffect">
                                  <p:stCondLst>
                                    <p:cond delay="0"/>
                                  </p:stCondLst>
                                  <p:childTnLst>
                                    <p:animMotion origin="layout" path="M -5.55556E-7 4.81481E-6 L -0.27361 -0.17524 " pathEditMode="relative" rAng="0" ptsTypes="AA">
                                      <p:cBhvr>
                                        <p:cTn id="74" dur="2000" fill="hold"/>
                                        <p:tgtEl>
                                          <p:spTgt spid="162"/>
                                        </p:tgtEl>
                                        <p:attrNameLst>
                                          <p:attrName>ppt_x</p:attrName>
                                          <p:attrName>ppt_y</p:attrName>
                                        </p:attrNameLst>
                                      </p:cBhvr>
                                      <p:rCtr x="-13681" y="-8773"/>
                                    </p:animMotion>
                                  </p:childTnLst>
                                </p:cTn>
                              </p:par>
                            </p:childTnLst>
                          </p:cTn>
                        </p:par>
                      </p:childTnLst>
                    </p:cTn>
                  </p:par>
                </p:childTnLst>
              </p:cTn>
              <p:nextCondLst>
                <p:cond evt="onClick" delay="0">
                  <p:tgtEl>
                    <p:spTgt spid="162"/>
                  </p:tgtEl>
                </p:cond>
              </p:nextCondLst>
            </p:seq>
          </p:childTnLst>
        </p:cTn>
      </p:par>
    </p:tnLst>
    <p:bldLst>
      <p:bldP spid="23" grpId="0" animBg="1"/>
      <p:bldP spid="2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ancient amphitheater&#10;&#10;Description automatically generated with low confidence">
            <a:extLst>
              <a:ext uri="{FF2B5EF4-FFF2-40B4-BE49-F238E27FC236}">
                <a16:creationId xmlns:a16="http://schemas.microsoft.com/office/drawing/2014/main" id="{F54F7E89-C531-49FB-A8D2-7E5A0CD909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87" r="16716" b="33038"/>
          <a:stretch/>
        </p:blipFill>
        <p:spPr>
          <a:xfrm>
            <a:off x="576263" y="1629675"/>
            <a:ext cx="7991475" cy="4533115"/>
          </a:xfrm>
          <a:prstGeom prst="rect">
            <a:avLst/>
          </a:prstGeom>
        </p:spPr>
      </p:pic>
      <p:grpSp>
        <p:nvGrpSpPr>
          <p:cNvPr id="45" name="Group 44">
            <a:extLst>
              <a:ext uri="{FF2B5EF4-FFF2-40B4-BE49-F238E27FC236}">
                <a16:creationId xmlns:a16="http://schemas.microsoft.com/office/drawing/2014/main" id="{388A4E1C-0602-48CC-8705-849C207094E8}"/>
              </a:ext>
            </a:extLst>
          </p:cNvPr>
          <p:cNvGrpSpPr/>
          <p:nvPr/>
        </p:nvGrpSpPr>
        <p:grpSpPr>
          <a:xfrm>
            <a:off x="596055" y="1867047"/>
            <a:ext cx="7843534" cy="1672788"/>
            <a:chOff x="539750" y="1353786"/>
            <a:chExt cx="6039644" cy="1538797"/>
          </a:xfrm>
        </p:grpSpPr>
        <p:sp>
          <p:nvSpPr>
            <p:cNvPr id="46" name="Rectangle 45">
              <a:extLst>
                <a:ext uri="{FF2B5EF4-FFF2-40B4-BE49-F238E27FC236}">
                  <a16:creationId xmlns:a16="http://schemas.microsoft.com/office/drawing/2014/main" id="{C22328C0-EE2B-407E-8871-8278DEC74C88}"/>
                </a:ext>
              </a:extLst>
            </p:cNvPr>
            <p:cNvSpPr/>
            <p:nvPr/>
          </p:nvSpPr>
          <p:spPr>
            <a:xfrm>
              <a:off x="539750" y="1353786"/>
              <a:ext cx="6039644" cy="1538797"/>
            </a:xfrm>
            <a:prstGeom prst="rect">
              <a:avLst/>
            </a:prstGeom>
            <a:solidFill>
              <a:srgbClr val="FDCF82">
                <a:alpha val="96000"/>
              </a:srgbClr>
            </a:solidFill>
            <a:ln>
              <a:solidFill>
                <a:srgbClr val="F9B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TextBox 46">
              <a:extLst>
                <a:ext uri="{FF2B5EF4-FFF2-40B4-BE49-F238E27FC236}">
                  <a16:creationId xmlns:a16="http://schemas.microsoft.com/office/drawing/2014/main" id="{5C6432A8-F5CB-47A5-9A71-0A3A7FE0BB84}"/>
                </a:ext>
              </a:extLst>
            </p:cNvPr>
            <p:cNvSpPr txBox="1"/>
            <p:nvPr/>
          </p:nvSpPr>
          <p:spPr>
            <a:xfrm>
              <a:off x="606473" y="1494105"/>
              <a:ext cx="5955247" cy="1358993"/>
            </a:xfrm>
            <a:prstGeom prst="rect">
              <a:avLst/>
            </a:prstGeom>
            <a:solidFill>
              <a:srgbClr val="FDCF82"/>
            </a:solidFill>
          </p:spPr>
          <p:txBody>
            <a:bodyPr wrap="square" rtlCol="0">
              <a:spAutoFit/>
            </a:bodyPr>
            <a:lstStyle/>
            <a:p>
              <a:pPr algn="just"/>
              <a:r>
                <a:rPr lang="en-GB" dirty="0"/>
                <a:t>Ancient Greece is important because many things in culture today, especially in modern Europe, have been influenced by the ideas of the ancient Greek </a:t>
              </a:r>
              <a:r>
                <a:rPr lang="en-GB" b="1" dirty="0"/>
                <a:t>civilisation</a:t>
              </a:r>
              <a:r>
                <a:rPr lang="en-GB" dirty="0"/>
                <a:t>. </a:t>
              </a:r>
            </a:p>
            <a:p>
              <a:pPr algn="just"/>
              <a:endParaRPr lang="en-GB" dirty="0"/>
            </a:p>
            <a:p>
              <a:r>
                <a:rPr lang="en-GB" dirty="0"/>
                <a:t>In the following lessons, we will be learning about ancient Greek culture. </a:t>
              </a:r>
            </a:p>
          </p:txBody>
        </p:sp>
      </p:grpSp>
      <p:pic>
        <p:nvPicPr>
          <p:cNvPr id="48" name="Picture 47" descr="A picture containing text, plant, agave, grass&#10;&#10;Description automatically generated">
            <a:extLst>
              <a:ext uri="{FF2B5EF4-FFF2-40B4-BE49-F238E27FC236}">
                <a16:creationId xmlns:a16="http://schemas.microsoft.com/office/drawing/2014/main" id="{DF023290-D6A8-4260-ACAF-EE9A3203FE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flipH="1">
            <a:off x="1418329" y="853690"/>
            <a:ext cx="482798" cy="2026712"/>
          </a:xfrm>
          <a:prstGeom prst="rect">
            <a:avLst/>
          </a:prstGeom>
        </p:spPr>
      </p:pic>
      <p:grpSp>
        <p:nvGrpSpPr>
          <p:cNvPr id="49" name="ICONS" hidden="1">
            <a:extLst>
              <a:ext uri="{FF2B5EF4-FFF2-40B4-BE49-F238E27FC236}">
                <a16:creationId xmlns:a16="http://schemas.microsoft.com/office/drawing/2014/main" id="{F65B1D20-6B3B-4300-B50A-6218D7CF9F01}"/>
              </a:ext>
            </a:extLst>
          </p:cNvPr>
          <p:cNvGrpSpPr/>
          <p:nvPr/>
        </p:nvGrpSpPr>
        <p:grpSpPr>
          <a:xfrm>
            <a:off x="7480751" y="621486"/>
            <a:ext cx="1238498" cy="864000"/>
            <a:chOff x="7480751" y="621486"/>
            <a:chExt cx="1238498" cy="864000"/>
          </a:xfrm>
        </p:grpSpPr>
        <p:pic>
          <p:nvPicPr>
            <p:cNvPr id="50" name="Assessment" hidden="1">
              <a:extLst>
                <a:ext uri="{FF2B5EF4-FFF2-40B4-BE49-F238E27FC236}">
                  <a16:creationId xmlns:a16="http://schemas.microsoft.com/office/drawing/2014/main" id="{374F432E-3620-4C30-A703-FB83D6C324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1" name="Mental and Oral Starter" hidden="1">
              <a:extLst>
                <a:ext uri="{FF2B5EF4-FFF2-40B4-BE49-F238E27FC236}">
                  <a16:creationId xmlns:a16="http://schemas.microsoft.com/office/drawing/2014/main" id="{719C3A93-F87F-48C2-84FF-5E6723B5D1B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oup Work" hidden="1">
              <a:extLst>
                <a:ext uri="{FF2B5EF4-FFF2-40B4-BE49-F238E27FC236}">
                  <a16:creationId xmlns:a16="http://schemas.microsoft.com/office/drawing/2014/main" id="{B0620462-B9B3-4962-BF5C-DF566E183DB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3" name="Talking Partners" hidden="1">
              <a:extLst>
                <a:ext uri="{FF2B5EF4-FFF2-40B4-BE49-F238E27FC236}">
                  <a16:creationId xmlns:a16="http://schemas.microsoft.com/office/drawing/2014/main" id="{4BFB47F1-67EC-44D5-89D6-A7964CB301D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4" name="Pairs" hidden="1">
              <a:extLst>
                <a:ext uri="{FF2B5EF4-FFF2-40B4-BE49-F238E27FC236}">
                  <a16:creationId xmlns:a16="http://schemas.microsoft.com/office/drawing/2014/main" id="{6D554CBA-8A34-45CA-974E-419CD792A18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5" name="Individual Work" hidden="1">
              <a:extLst>
                <a:ext uri="{FF2B5EF4-FFF2-40B4-BE49-F238E27FC236}">
                  <a16:creationId xmlns:a16="http://schemas.microsoft.com/office/drawing/2014/main" id="{123145AC-1320-4180-B4E6-EE1D83A15C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6" name="Whole Class">
              <a:extLst>
                <a:ext uri="{FF2B5EF4-FFF2-40B4-BE49-F238E27FC236}">
                  <a16:creationId xmlns:a16="http://schemas.microsoft.com/office/drawing/2014/main" id="{D09D8089-DF97-4977-AA1F-84B9BFA06B8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pic>
        <p:nvPicPr>
          <p:cNvPr id="29" name="Picture 28" descr="A picture containing text, plant, flower&#10;&#10;Description automatically generated">
            <a:extLst>
              <a:ext uri="{FF2B5EF4-FFF2-40B4-BE49-F238E27FC236}">
                <a16:creationId xmlns:a16="http://schemas.microsoft.com/office/drawing/2014/main" id="{43FFD3D2-1A1D-40D4-8B83-B3BA7733965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47953" y="4799044"/>
            <a:ext cx="1877109" cy="2653466"/>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0B7F2A3A-3774-4BCF-8696-DC84F72D4F6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8772668" flipH="1">
            <a:off x="955361" y="5672799"/>
            <a:ext cx="482536" cy="2624926"/>
          </a:xfrm>
          <a:prstGeom prst="rect">
            <a:avLst/>
          </a:prstGeom>
        </p:spPr>
      </p:pic>
      <p:sp>
        <p:nvSpPr>
          <p:cNvPr id="31" name="Rectangle: Top Corners Rounded 30">
            <a:extLst>
              <a:ext uri="{FF2B5EF4-FFF2-40B4-BE49-F238E27FC236}">
                <a16:creationId xmlns:a16="http://schemas.microsoft.com/office/drawing/2014/main" id="{33EFC314-8565-45FD-89E2-96790062CB91}"/>
              </a:ext>
            </a:extLst>
          </p:cNvPr>
          <p:cNvSpPr/>
          <p:nvPr/>
        </p:nvSpPr>
        <p:spPr>
          <a:xfrm>
            <a:off x="450309" y="431928"/>
            <a:ext cx="8229599" cy="689848"/>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Ancient Greece’s Influence</a:t>
            </a:r>
          </a:p>
        </p:txBody>
      </p:sp>
    </p:spTree>
    <p:extLst>
      <p:ext uri="{BB962C8B-B14F-4D97-AF65-F5344CB8AC3E}">
        <p14:creationId xmlns:p14="http://schemas.microsoft.com/office/powerpoint/2010/main" val="427315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4F7E89-C531-49FB-A8D2-7E5A0CD909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812" r="20714" b="28526"/>
          <a:stretch/>
        </p:blipFill>
        <p:spPr>
          <a:xfrm flipH="1">
            <a:off x="576263" y="1629675"/>
            <a:ext cx="7991475" cy="4533115"/>
          </a:xfrm>
          <a:prstGeom prst="rect">
            <a:avLst/>
          </a:prstGeom>
        </p:spPr>
      </p:pic>
      <p:pic>
        <p:nvPicPr>
          <p:cNvPr id="4" name="Picture 3" descr="A picture containing text, screenshot, electronics&#10;&#10;Description automatically generated">
            <a:extLst>
              <a:ext uri="{FF2B5EF4-FFF2-40B4-BE49-F238E27FC236}">
                <a16:creationId xmlns:a16="http://schemas.microsoft.com/office/drawing/2014/main" id="{7B3AFC90-AE21-48E1-BB8D-0300DBE61F4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45892" y="1867046"/>
            <a:ext cx="4945224" cy="3012964"/>
          </a:xfrm>
          <a:prstGeom prst="rect">
            <a:avLst/>
          </a:prstGeom>
        </p:spPr>
      </p:pic>
      <p:pic>
        <p:nvPicPr>
          <p:cNvPr id="33" name="Picture 32" descr="A large ancient amphitheater&#10;&#10;Description automatically generated with low confidence">
            <a:extLst>
              <a:ext uri="{FF2B5EF4-FFF2-40B4-BE49-F238E27FC236}">
                <a16:creationId xmlns:a16="http://schemas.microsoft.com/office/drawing/2014/main" id="{5951B4C7-5F98-4006-81AB-DCD4C6D8CA0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87" r="19637" b="34576"/>
          <a:stretch/>
        </p:blipFill>
        <p:spPr>
          <a:xfrm>
            <a:off x="3529648" y="1961955"/>
            <a:ext cx="4755936" cy="2731343"/>
          </a:xfrm>
          <a:prstGeom prst="rect">
            <a:avLst/>
          </a:prstGeom>
        </p:spPr>
      </p:pic>
      <p:sp>
        <p:nvSpPr>
          <p:cNvPr id="46" name="Rectangle 45">
            <a:extLst>
              <a:ext uri="{FF2B5EF4-FFF2-40B4-BE49-F238E27FC236}">
                <a16:creationId xmlns:a16="http://schemas.microsoft.com/office/drawing/2014/main" id="{C22328C0-EE2B-407E-8871-8278DEC74C88}"/>
              </a:ext>
            </a:extLst>
          </p:cNvPr>
          <p:cNvSpPr/>
          <p:nvPr/>
        </p:nvSpPr>
        <p:spPr>
          <a:xfrm>
            <a:off x="596055" y="1867047"/>
            <a:ext cx="3975945" cy="3938008"/>
          </a:xfrm>
          <a:prstGeom prst="rect">
            <a:avLst/>
          </a:prstGeom>
          <a:solidFill>
            <a:srgbClr val="FDCF82"/>
          </a:solidFill>
          <a:ln>
            <a:solidFill>
              <a:srgbClr val="F9B100"/>
            </a:solidFill>
          </a:ln>
        </p:spPr>
        <p:style>
          <a:lnRef idx="2">
            <a:schemeClr val="accent1">
              <a:shade val="50000"/>
            </a:schemeClr>
          </a:lnRef>
          <a:fillRef idx="1">
            <a:schemeClr val="accent1"/>
          </a:fillRef>
          <a:effectRef idx="0">
            <a:schemeClr val="accent1"/>
          </a:effectRef>
          <a:fontRef idx="minor">
            <a:schemeClr val="lt1"/>
          </a:fontRef>
        </p:style>
        <p:txBody>
          <a:bodyPr lIns="108000" tIns="252000" rIns="108000" bIns="108000" rtlCol="0" anchor="t" anchorCtr="0"/>
          <a:lstStyle/>
          <a:p>
            <a:r>
              <a:rPr lang="en-GB" dirty="0">
                <a:solidFill>
                  <a:schemeClr val="tx1"/>
                </a:solidFill>
              </a:rPr>
              <a:t>Write down a question for your partner to answer about something that you have learnt about ancient Greece in today’s session.</a:t>
            </a:r>
          </a:p>
          <a:p>
            <a:pPr algn="just"/>
            <a:endParaRPr lang="en-GB" dirty="0">
              <a:solidFill>
                <a:schemeClr val="tx1"/>
              </a:solidFill>
            </a:endParaRPr>
          </a:p>
          <a:p>
            <a:r>
              <a:rPr lang="en-GB" dirty="0">
                <a:solidFill>
                  <a:schemeClr val="tx1"/>
                </a:solidFill>
              </a:rPr>
              <a:t>When you are both ready, ask each other the questions that you have written down.</a:t>
            </a:r>
          </a:p>
          <a:p>
            <a:pPr algn="just"/>
            <a:endParaRPr lang="en-GB" dirty="0">
              <a:solidFill>
                <a:schemeClr val="tx1"/>
              </a:solidFill>
            </a:endParaRPr>
          </a:p>
        </p:txBody>
      </p:sp>
      <p:pic>
        <p:nvPicPr>
          <p:cNvPr id="48" name="Picture 47" descr="A picture containing text, plant, agave, grass&#10;&#10;Description automatically generated">
            <a:extLst>
              <a:ext uri="{FF2B5EF4-FFF2-40B4-BE49-F238E27FC236}">
                <a16:creationId xmlns:a16="http://schemas.microsoft.com/office/drawing/2014/main" id="{DF023290-D6A8-4260-ACAF-EE9A3203FE4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flipH="1">
            <a:off x="1418329" y="853690"/>
            <a:ext cx="482798" cy="2026712"/>
          </a:xfrm>
          <a:prstGeom prst="rect">
            <a:avLst/>
          </a:prstGeom>
        </p:spPr>
      </p:pic>
      <p:grpSp>
        <p:nvGrpSpPr>
          <p:cNvPr id="49" name="ICONS" hidden="1">
            <a:extLst>
              <a:ext uri="{FF2B5EF4-FFF2-40B4-BE49-F238E27FC236}">
                <a16:creationId xmlns:a16="http://schemas.microsoft.com/office/drawing/2014/main" id="{F65B1D20-6B3B-4300-B50A-6218D7CF9F01}"/>
              </a:ext>
            </a:extLst>
          </p:cNvPr>
          <p:cNvGrpSpPr/>
          <p:nvPr/>
        </p:nvGrpSpPr>
        <p:grpSpPr>
          <a:xfrm>
            <a:off x="7480751" y="621486"/>
            <a:ext cx="1238498" cy="864000"/>
            <a:chOff x="7480751" y="621486"/>
            <a:chExt cx="1238498" cy="864000"/>
          </a:xfrm>
        </p:grpSpPr>
        <p:pic>
          <p:nvPicPr>
            <p:cNvPr id="50" name="Assessment" hidden="1">
              <a:extLst>
                <a:ext uri="{FF2B5EF4-FFF2-40B4-BE49-F238E27FC236}">
                  <a16:creationId xmlns:a16="http://schemas.microsoft.com/office/drawing/2014/main" id="{374F432E-3620-4C30-A703-FB83D6C324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1" name="Mental and Oral Starter" hidden="1">
              <a:extLst>
                <a:ext uri="{FF2B5EF4-FFF2-40B4-BE49-F238E27FC236}">
                  <a16:creationId xmlns:a16="http://schemas.microsoft.com/office/drawing/2014/main" id="{719C3A93-F87F-48C2-84FF-5E6723B5D1B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oup Work" hidden="1">
              <a:extLst>
                <a:ext uri="{FF2B5EF4-FFF2-40B4-BE49-F238E27FC236}">
                  <a16:creationId xmlns:a16="http://schemas.microsoft.com/office/drawing/2014/main" id="{B0620462-B9B3-4962-BF5C-DF566E183DB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3" name="Talking Partners" hidden="1">
              <a:extLst>
                <a:ext uri="{FF2B5EF4-FFF2-40B4-BE49-F238E27FC236}">
                  <a16:creationId xmlns:a16="http://schemas.microsoft.com/office/drawing/2014/main" id="{4BFB47F1-67EC-44D5-89D6-A7964CB301D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4" name="Pairs" hidden="1">
              <a:extLst>
                <a:ext uri="{FF2B5EF4-FFF2-40B4-BE49-F238E27FC236}">
                  <a16:creationId xmlns:a16="http://schemas.microsoft.com/office/drawing/2014/main" id="{6D554CBA-8A34-45CA-974E-419CD792A18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5" name="Individual Work" hidden="1">
              <a:extLst>
                <a:ext uri="{FF2B5EF4-FFF2-40B4-BE49-F238E27FC236}">
                  <a16:creationId xmlns:a16="http://schemas.microsoft.com/office/drawing/2014/main" id="{123145AC-1320-4180-B4E6-EE1D83A15C1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68000" y="621486"/>
              <a:ext cx="864000" cy="864000"/>
            </a:xfrm>
            <a:prstGeom prst="rect">
              <a:avLst/>
            </a:prstGeom>
          </p:spPr>
        </p:pic>
        <p:pic>
          <p:nvPicPr>
            <p:cNvPr id="56" name="Whole Class">
              <a:extLst>
                <a:ext uri="{FF2B5EF4-FFF2-40B4-BE49-F238E27FC236}">
                  <a16:creationId xmlns:a16="http://schemas.microsoft.com/office/drawing/2014/main" id="{D09D8089-DF97-4977-AA1F-84B9BFA06B8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480751" y="621486"/>
              <a:ext cx="1238498" cy="864000"/>
            </a:xfrm>
            <a:prstGeom prst="rect">
              <a:avLst/>
            </a:prstGeom>
          </p:spPr>
        </p:pic>
      </p:grpSp>
      <p:sp>
        <p:nvSpPr>
          <p:cNvPr id="31" name="Rectangle: Top Corners Rounded 30">
            <a:extLst>
              <a:ext uri="{FF2B5EF4-FFF2-40B4-BE49-F238E27FC236}">
                <a16:creationId xmlns:a16="http://schemas.microsoft.com/office/drawing/2014/main" id="{33EFC314-8565-45FD-89E2-96790062CB91}"/>
              </a:ext>
            </a:extLst>
          </p:cNvPr>
          <p:cNvSpPr/>
          <p:nvPr/>
        </p:nvSpPr>
        <p:spPr>
          <a:xfrm>
            <a:off x="450309" y="431928"/>
            <a:ext cx="8229599" cy="689848"/>
          </a:xfrm>
          <a:prstGeom prst="round2SameRect">
            <a:avLst>
              <a:gd name="adj1" fmla="val 24007"/>
              <a:gd name="adj2" fmla="val 0"/>
            </a:avLst>
          </a:prstGeom>
          <a:solidFill>
            <a:srgbClr val="E9C6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Asking Questions</a:t>
            </a:r>
          </a:p>
        </p:txBody>
      </p:sp>
      <p:pic>
        <p:nvPicPr>
          <p:cNvPr id="18" name="Picture 17" descr="A picture containing text&#10;&#10;Description automatically generated">
            <a:extLst>
              <a:ext uri="{FF2B5EF4-FFF2-40B4-BE49-F238E27FC236}">
                <a16:creationId xmlns:a16="http://schemas.microsoft.com/office/drawing/2014/main" id="{6C7A7D73-117A-4D66-BC90-4583E5E718C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8772668" flipH="1">
            <a:off x="994273" y="5643615"/>
            <a:ext cx="482536" cy="2624926"/>
          </a:xfrm>
          <a:prstGeom prst="rect">
            <a:avLst/>
          </a:prstGeom>
        </p:spPr>
      </p:pic>
      <p:pic>
        <p:nvPicPr>
          <p:cNvPr id="19" name="Picture 18" descr="A picture containing text, plant, agave, grass&#10;&#10;Description automatically generated">
            <a:extLst>
              <a:ext uri="{FF2B5EF4-FFF2-40B4-BE49-F238E27FC236}">
                <a16:creationId xmlns:a16="http://schemas.microsoft.com/office/drawing/2014/main" id="{91D84D5A-0EF2-41F7-BBD9-D1A6DE4E9F7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431395">
            <a:off x="-126328" y="4169057"/>
            <a:ext cx="703206" cy="2951949"/>
          </a:xfrm>
          <a:prstGeom prst="rect">
            <a:avLst/>
          </a:prstGeom>
        </p:spPr>
      </p:pic>
      <p:pic>
        <p:nvPicPr>
          <p:cNvPr id="20" name="Picture 19" descr="A picture containing plant, grass&#10;&#10;Description automatically generated">
            <a:extLst>
              <a:ext uri="{FF2B5EF4-FFF2-40B4-BE49-F238E27FC236}">
                <a16:creationId xmlns:a16="http://schemas.microsoft.com/office/drawing/2014/main" id="{BC37F7BF-D37A-41E6-A932-6AF53DC3806B}"/>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826332" y="5777153"/>
            <a:ext cx="1646448" cy="2413184"/>
          </a:xfrm>
          <a:prstGeom prst="rect">
            <a:avLst/>
          </a:prstGeom>
        </p:spPr>
      </p:pic>
      <p:pic>
        <p:nvPicPr>
          <p:cNvPr id="21" name="Picture 20" descr="A picture containing plant&#10;&#10;Description automatically generated">
            <a:extLst>
              <a:ext uri="{FF2B5EF4-FFF2-40B4-BE49-F238E27FC236}">
                <a16:creationId xmlns:a16="http://schemas.microsoft.com/office/drawing/2014/main" id="{07F32F20-B403-455C-9D42-FABB0C4EC4A6}"/>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278866" y="5740425"/>
            <a:ext cx="618199" cy="1471642"/>
          </a:xfrm>
          <a:prstGeom prst="rect">
            <a:avLst/>
          </a:prstGeom>
        </p:spPr>
      </p:pic>
      <p:pic>
        <p:nvPicPr>
          <p:cNvPr id="22" name="Picture 21" descr="A picture containing text, plant, flower, yellow&#10;&#10;Description automatically generated">
            <a:extLst>
              <a:ext uri="{FF2B5EF4-FFF2-40B4-BE49-F238E27FC236}">
                <a16:creationId xmlns:a16="http://schemas.microsoft.com/office/drawing/2014/main" id="{856B3D92-0E35-40A1-8C7B-1D564A87A3DD}"/>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5317235" y="5816131"/>
            <a:ext cx="557497" cy="1780130"/>
          </a:xfrm>
          <a:prstGeom prst="rect">
            <a:avLst/>
          </a:prstGeom>
        </p:spPr>
      </p:pic>
      <p:pic>
        <p:nvPicPr>
          <p:cNvPr id="23" name="Picture 22" descr="A picture containing plant, flower, sunflower, Arnica montana&#10;&#10;Description automatically generated">
            <a:extLst>
              <a:ext uri="{FF2B5EF4-FFF2-40B4-BE49-F238E27FC236}">
                <a16:creationId xmlns:a16="http://schemas.microsoft.com/office/drawing/2014/main" id="{DE5BE8AD-5198-4A51-99A7-1F5052EBC6F5}"/>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507039">
            <a:off x="3900690" y="5915023"/>
            <a:ext cx="1452908" cy="1449138"/>
          </a:xfrm>
          <a:prstGeom prst="rect">
            <a:avLst/>
          </a:prstGeom>
        </p:spPr>
      </p:pic>
      <p:pic>
        <p:nvPicPr>
          <p:cNvPr id="25" name="Picture 24" descr="A picture containing flower, plant, goldenrod&#10;&#10;Description automatically generated">
            <a:extLst>
              <a:ext uri="{FF2B5EF4-FFF2-40B4-BE49-F238E27FC236}">
                <a16:creationId xmlns:a16="http://schemas.microsoft.com/office/drawing/2014/main" id="{CACD64DC-8900-469F-A61D-930E1A4BC005}"/>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rot="21277018">
            <a:off x="6647173" y="6178280"/>
            <a:ext cx="538446" cy="1734471"/>
          </a:xfrm>
          <a:prstGeom prst="rect">
            <a:avLst/>
          </a:prstGeom>
        </p:spPr>
      </p:pic>
      <p:sp>
        <p:nvSpPr>
          <p:cNvPr id="2" name="TextBox 1">
            <a:extLst>
              <a:ext uri="{FF2B5EF4-FFF2-40B4-BE49-F238E27FC236}">
                <a16:creationId xmlns:a16="http://schemas.microsoft.com/office/drawing/2014/main" id="{95C2A7DA-2EBE-4582-8E7F-AC7E14F7E611}"/>
              </a:ext>
            </a:extLst>
          </p:cNvPr>
          <p:cNvSpPr txBox="1"/>
          <p:nvPr/>
        </p:nvSpPr>
        <p:spPr>
          <a:xfrm>
            <a:off x="622294" y="4563008"/>
            <a:ext cx="3485579" cy="1200329"/>
          </a:xfrm>
          <a:prstGeom prst="rect">
            <a:avLst/>
          </a:prstGeom>
          <a:noFill/>
        </p:spPr>
        <p:txBody>
          <a:bodyPr wrap="square" rtlCol="0">
            <a:spAutoFit/>
          </a:bodyPr>
          <a:lstStyle/>
          <a:p>
            <a:r>
              <a:rPr lang="en-GB" dirty="0">
                <a:solidFill>
                  <a:schemeClr val="tx1"/>
                </a:solidFill>
              </a:rPr>
              <a:t>What else would you like to know about ancient Greece? Think of a question and share it with your partner.</a:t>
            </a:r>
          </a:p>
        </p:txBody>
      </p:sp>
      <p:pic>
        <p:nvPicPr>
          <p:cNvPr id="9" name="Picture 8" descr="A group of people standing together&#10;&#10;Description automatically generated with low confidence">
            <a:extLst>
              <a:ext uri="{FF2B5EF4-FFF2-40B4-BE49-F238E27FC236}">
                <a16:creationId xmlns:a16="http://schemas.microsoft.com/office/drawing/2014/main" id="{FA6899E2-0032-413E-B50E-3E20B6E02F89}"/>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t="4442" r="10609"/>
          <a:stretch/>
        </p:blipFill>
        <p:spPr>
          <a:xfrm>
            <a:off x="4245588" y="1625646"/>
            <a:ext cx="4341942" cy="4525621"/>
          </a:xfrm>
          <a:prstGeom prst="rect">
            <a:avLst/>
          </a:prstGeom>
        </p:spPr>
      </p:pic>
      <p:pic>
        <p:nvPicPr>
          <p:cNvPr id="24" name="Picture 23" descr="A picture containing text, plant, flower&#10;&#10;Description automatically generated">
            <a:extLst>
              <a:ext uri="{FF2B5EF4-FFF2-40B4-BE49-F238E27FC236}">
                <a16:creationId xmlns:a16="http://schemas.microsoft.com/office/drawing/2014/main" id="{E844D3EE-9301-403C-92CC-5931A58FBEC0}"/>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7536445" y="4857786"/>
            <a:ext cx="1877109" cy="2653466"/>
          </a:xfrm>
          <a:prstGeom prst="rect">
            <a:avLst/>
          </a:prstGeom>
        </p:spPr>
      </p:pic>
    </p:spTree>
    <p:extLst>
      <p:ext uri="{BB962C8B-B14F-4D97-AF65-F5344CB8AC3E}">
        <p14:creationId xmlns:p14="http://schemas.microsoft.com/office/powerpoint/2010/main" val="275421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750"/>
                                        <p:tgtEl>
                                          <p:spTgt spid="31"/>
                                        </p:tgtEl>
                                      </p:cBhvr>
                                    </p:animEffect>
                                  </p:childTnLst>
                                </p:cTn>
                              </p:par>
                              <p:par>
                                <p:cTn id="8" presetID="22" presetClass="entr" presetSubtype="8" fill="hold" nodeType="withEffect">
                                  <p:stCondLst>
                                    <p:cond delay="0"/>
                                  </p:stCondLst>
                                  <p:childTnLst>
                                    <p:set>
                                      <p:cBhvr>
                                        <p:cTn id="9" dur="1" fill="hold">
                                          <p:stCondLst>
                                            <p:cond delay="0"/>
                                          </p:stCondLst>
                                        </p:cTn>
                                        <p:tgtEl>
                                          <p:spTgt spid="46">
                                            <p:txEl>
                                              <p:pRg st="0" end="0"/>
                                            </p:txEl>
                                          </p:spTgt>
                                        </p:tgtEl>
                                        <p:attrNameLst>
                                          <p:attrName>style.visibility</p:attrName>
                                        </p:attrNameLst>
                                      </p:cBhvr>
                                      <p:to>
                                        <p:strVal val="visible"/>
                                      </p:to>
                                    </p:set>
                                    <p:animEffect transition="in" filter="wipe(left)">
                                      <p:cBhvr>
                                        <p:cTn id="10" dur="500"/>
                                        <p:tgtEl>
                                          <p:spTgt spid="46">
                                            <p:txEl>
                                              <p:pRg st="0" end="0"/>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46">
                                            <p:txEl>
                                              <p:pRg st="2" end="2"/>
                                            </p:txEl>
                                          </p:spTgt>
                                        </p:tgtEl>
                                        <p:attrNameLst>
                                          <p:attrName>style.visibility</p:attrName>
                                        </p:attrNameLst>
                                      </p:cBhvr>
                                      <p:to>
                                        <p:strVal val="visible"/>
                                      </p:to>
                                    </p:set>
                                    <p:animEffect transition="in" filter="wipe(left)">
                                      <p:cBhvr>
                                        <p:cTn id="13" dur="500"/>
                                        <p:tgtEl>
                                          <p:spTgt spid="46">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755648" y="3158797"/>
            <a:ext cx="7632702" cy="387798"/>
          </a:xfrm>
          <a:prstGeom prst="rect">
            <a:avLst/>
          </a:prstGeom>
        </p:spPr>
        <p:txBody>
          <a:bodyPr wrap="square" lIns="0" tIns="0" rIns="0" bIns="0" anchor="ctr" anchorCtr="1">
            <a:spAutoFit/>
          </a:bodyPr>
          <a:lstStyle>
            <a:lvl1pPr algn="l" defTabSz="914400" rtl="0" eaLnBrk="1" latinLnBrk="0" hangingPunct="1">
              <a:lnSpc>
                <a:spcPct val="90000"/>
              </a:lnSpc>
              <a:spcBef>
                <a:spcPct val="0"/>
              </a:spcBef>
              <a:buNone/>
              <a:defRPr sz="4000" b="1" kern="1200">
                <a:solidFill>
                  <a:schemeClr val="tx1"/>
                </a:solidFill>
                <a:latin typeface="Twinkl" panose="02000603050000020003" pitchFamily="50" charset="0"/>
                <a:ea typeface="+mj-ea"/>
                <a:cs typeface="+mj-cs"/>
              </a:defRPr>
            </a:lvl1pPr>
          </a:lstStyle>
          <a:p>
            <a:r>
              <a:rPr lang="en-US" sz="2800" dirty="0">
                <a:latin typeface="+mn-lt"/>
              </a:rPr>
              <a:t>Success Criteria</a:t>
            </a:r>
          </a:p>
        </p:txBody>
      </p:sp>
      <p:sp>
        <p:nvSpPr>
          <p:cNvPr id="10" name="Title 1"/>
          <p:cNvSpPr txBox="1">
            <a:spLocks/>
          </p:cNvSpPr>
          <p:nvPr/>
        </p:nvSpPr>
        <p:spPr>
          <a:xfrm>
            <a:off x="755648" y="674900"/>
            <a:ext cx="7632702" cy="387798"/>
          </a:xfrm>
          <a:prstGeom prst="rect">
            <a:avLst/>
          </a:prstGeom>
        </p:spPr>
        <p:txBody>
          <a:bodyPr wrap="square" lIns="0" tIns="0" rIns="0" bIns="0" anchor="ctr" anchorCtr="1">
            <a:spAutoFit/>
          </a:bodyPr>
          <a:lstStyle>
            <a:lvl1pPr algn="l" defTabSz="914400" rtl="0" eaLnBrk="1" latinLnBrk="0" hangingPunct="1">
              <a:lnSpc>
                <a:spcPct val="90000"/>
              </a:lnSpc>
              <a:spcBef>
                <a:spcPct val="0"/>
              </a:spcBef>
              <a:buNone/>
              <a:defRPr sz="4000" b="1" kern="1200">
                <a:solidFill>
                  <a:schemeClr val="tx1"/>
                </a:solidFill>
                <a:latin typeface="Twinkl" panose="02000603050000020003" pitchFamily="50" charset="0"/>
                <a:ea typeface="+mj-ea"/>
                <a:cs typeface="+mj-cs"/>
              </a:defRPr>
            </a:lvl1pPr>
          </a:lstStyle>
          <a:p>
            <a:r>
              <a:rPr lang="en-US" sz="2800" dirty="0">
                <a:latin typeface="+mn-lt"/>
              </a:rPr>
              <a:t>Aim</a:t>
            </a:r>
          </a:p>
        </p:txBody>
      </p:sp>
      <p:sp>
        <p:nvSpPr>
          <p:cNvPr id="13" name="Rectangle 12"/>
          <p:cNvSpPr/>
          <p:nvPr/>
        </p:nvSpPr>
        <p:spPr>
          <a:xfrm>
            <a:off x="755650" y="972725"/>
            <a:ext cx="7632700" cy="386054"/>
          </a:xfrm>
          <a:prstGeom prst="rect">
            <a:avLst/>
          </a:prstGeom>
        </p:spPr>
        <p:txBody>
          <a:bodyPr wrap="square" lIns="0" tIns="108000" rIns="0" bIns="0">
            <a:spAutoFit/>
          </a:bodyPr>
          <a:lstStyle/>
          <a:p>
            <a:pPr marL="285750" indent="-285750">
              <a:spcAft>
                <a:spcPts val="1000"/>
              </a:spcAft>
              <a:buFont typeface="Arial" panose="020B0604020202020204" pitchFamily="34" charset="0"/>
              <a:buChar char="•"/>
            </a:pPr>
            <a:r>
              <a:rPr lang="en-GB" dirty="0"/>
              <a:t>To explore some of the key events during the ancient Greek period.</a:t>
            </a:r>
          </a:p>
        </p:txBody>
      </p:sp>
      <p:sp>
        <p:nvSpPr>
          <p:cNvPr id="14" name="Rectangle 13"/>
          <p:cNvSpPr/>
          <p:nvPr/>
        </p:nvSpPr>
        <p:spPr>
          <a:xfrm>
            <a:off x="755648" y="3457575"/>
            <a:ext cx="7632702" cy="1750530"/>
          </a:xfrm>
          <a:prstGeom prst="rect">
            <a:avLst/>
          </a:prstGeom>
        </p:spPr>
        <p:txBody>
          <a:bodyPr wrap="square" lIns="0" tIns="108000" rIns="0" bIns="0">
            <a:spAutoFit/>
          </a:bodyPr>
          <a:lstStyle/>
          <a:p>
            <a:pPr marL="285750" indent="-285750">
              <a:spcAft>
                <a:spcPts val="1000"/>
              </a:spcAft>
              <a:buFont typeface="Arial" panose="020B0604020202020204" pitchFamily="34" charset="0"/>
              <a:buChar char="•"/>
            </a:pPr>
            <a:r>
              <a:rPr lang="en-GB" dirty="0"/>
              <a:t>I can use and understand the terms ‘trade’, ‘civilisation’ and ‘chronologically’. </a:t>
            </a:r>
          </a:p>
          <a:p>
            <a:pPr marL="285750" indent="-285750">
              <a:spcAft>
                <a:spcPts val="1000"/>
              </a:spcAft>
              <a:buFont typeface="Arial" panose="020B0604020202020204" pitchFamily="34" charset="0"/>
              <a:buChar char="•"/>
            </a:pPr>
            <a:r>
              <a:rPr lang="en-GB" dirty="0"/>
              <a:t>I can discuss when the ancient Greek period was in relation to other periods in world history. </a:t>
            </a:r>
          </a:p>
          <a:p>
            <a:pPr marL="285750" indent="-285750">
              <a:spcAft>
                <a:spcPts val="1000"/>
              </a:spcAft>
              <a:buFont typeface="Arial" panose="020B0604020202020204" pitchFamily="34" charset="0"/>
              <a:buChar char="•"/>
            </a:pPr>
            <a:r>
              <a:rPr lang="en-GB" dirty="0"/>
              <a:t>I can order key events chronologically during a period in history.</a:t>
            </a:r>
          </a:p>
        </p:txBody>
      </p:sp>
    </p:spTree>
    <p:extLst>
      <p:ext uri="{BB962C8B-B14F-4D97-AF65-F5344CB8AC3E}">
        <p14:creationId xmlns:p14="http://schemas.microsoft.com/office/powerpoint/2010/main" val="603422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hlinkClick r:id="rId2"/>
            <a:extLst>
              <a:ext uri="{FF2B5EF4-FFF2-40B4-BE49-F238E27FC236}">
                <a16:creationId xmlns:a16="http://schemas.microsoft.com/office/drawing/2014/main" id="{35B5920A-40AA-436D-93EF-555993C3D871}"/>
              </a:ext>
            </a:extLst>
          </p:cNvPr>
          <p:cNvSpPr txBox="1"/>
          <p:nvPr/>
        </p:nvSpPr>
        <p:spPr>
          <a:xfrm>
            <a:off x="174172" y="5965371"/>
            <a:ext cx="957943" cy="772885"/>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lanIt Presentation Template - NEW.pptx" id="{69020B00-A5F5-4D3F-8B9A-289DB732430C}" vid="{C5949826-713A-4F70-82E5-49F7CDEE4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PlanIt Presentation Template</Template>
  <TotalTime>3340</TotalTime>
  <Words>1678</Words>
  <Application>Microsoft Office PowerPoint</Application>
  <PresentationFormat>On-screen Show (4:3)</PresentationFormat>
  <Paragraphs>150</Paragraphs>
  <Slides>19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Roboto</vt:lpstr>
      <vt:lpstr>Arial</vt:lpstr>
      <vt:lpstr>Twinkl</vt:lpstr>
      <vt:lpstr>Calibri</vt:lpstr>
      <vt:lpstr>Office Theme</vt:lpstr>
      <vt:lpstr>PowerPoint Presentation</vt:lpstr>
      <vt:lpstr>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Holly R</dc:creator>
  <cp:lastModifiedBy>Twinkl-A5</cp:lastModifiedBy>
  <cp:revision>526</cp:revision>
  <dcterms:created xsi:type="dcterms:W3CDTF">2021-06-15T08:13:46Z</dcterms:created>
  <dcterms:modified xsi:type="dcterms:W3CDTF">2022-09-06T22:16:10Z</dcterms:modified>
</cp:coreProperties>
</file>